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notesSlides/notesSlide15.xml" ContentType="application/vnd.openxmlformats-officedocument.presentationml.notesSlide+xml"/>
  <Override PartName="/ppt/tags/tag26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3.xml" ContentType="application/vnd.openxmlformats-officedocument.drawingml.chartshape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Ex1.xml" ContentType="application/vnd.ms-office.chartex+xml"/>
  <Override PartName="/ppt/charts/style12.xml" ContentType="application/vnd.ms-office.chartstyle+xml"/>
  <Override PartName="/ppt/charts/colors12.xml" ContentType="application/vnd.ms-office.chartcolorstyle+xml"/>
  <Override PartName="/ppt/theme/themeOverride3.xml" ContentType="application/vnd.openxmlformats-officedocument.themeOverr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Ex2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theme/themeOverride4.xml" ContentType="application/vnd.openxmlformats-officedocument.themeOverr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9.xml" ContentType="application/vnd.openxmlformats-officedocument.presentationml.notesSlide+xml"/>
  <Override PartName="/ppt/charts/chartEx3.xml" ContentType="application/vnd.ms-office.chartex+xml"/>
  <Override PartName="/ppt/charts/style14.xml" ContentType="application/vnd.ms-office.chartstyle+xml"/>
  <Override PartName="/ppt/charts/colors14.xml" ContentType="application/vnd.ms-office.chartcolorstyle+xml"/>
  <Override PartName="/ppt/theme/themeOverride5.xml" ContentType="application/vnd.openxmlformats-officedocument.themeOverr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Ex4.xml" ContentType="application/vnd.ms-office.chartex+xml"/>
  <Override PartName="/ppt/charts/style15.xml" ContentType="application/vnd.ms-office.chartstyle+xml"/>
  <Override PartName="/ppt/charts/colors15.xml" ContentType="application/vnd.ms-office.chartcolorstyle+xml"/>
  <Override PartName="/ppt/theme/themeOverride6.xml" ContentType="application/vnd.openxmlformats-officedocument.themeOverride+xml"/>
  <Override PartName="/ppt/tags/tag35.xml" ContentType="application/vnd.openxmlformats-officedocument.presentationml.tags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ags/tag37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ags/tag38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ags/tag39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7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18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charts/chart19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ags/tag41.xml" ContentType="application/vnd.openxmlformats-officedocument.presentationml.tags+xml"/>
  <Override PartName="/ppt/notesSlides/notesSlide27.xml" ContentType="application/vnd.openxmlformats-officedocument.presentationml.notesSlide+xml"/>
  <Override PartName="/ppt/charts/chart20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ags/tag42.xml" ContentType="application/vnd.openxmlformats-officedocument.presentationml.tags+xml"/>
  <Override PartName="/ppt/notesSlides/notesSlide28.xml" ContentType="application/vnd.openxmlformats-officedocument.presentationml.notesSlide+xml"/>
  <Override PartName="/ppt/charts/chart21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2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3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4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5749" r:id="rId3"/>
    <p:sldId id="5750" r:id="rId4"/>
    <p:sldId id="5751" r:id="rId5"/>
    <p:sldId id="353" r:id="rId6"/>
    <p:sldId id="354" r:id="rId7"/>
    <p:sldId id="5842" r:id="rId8"/>
    <p:sldId id="5843" r:id="rId9"/>
    <p:sldId id="5844" r:id="rId10"/>
    <p:sldId id="5845" r:id="rId11"/>
    <p:sldId id="5846" r:id="rId12"/>
    <p:sldId id="5847" r:id="rId13"/>
    <p:sldId id="5848" r:id="rId14"/>
    <p:sldId id="5815" r:id="rId15"/>
    <p:sldId id="5824" r:id="rId16"/>
    <p:sldId id="5826" r:id="rId17"/>
    <p:sldId id="5785" r:id="rId18"/>
    <p:sldId id="5823" r:id="rId19"/>
    <p:sldId id="5821" r:id="rId20"/>
    <p:sldId id="5822" r:id="rId21"/>
    <p:sldId id="5832" r:id="rId22"/>
    <p:sldId id="5835" r:id="rId23"/>
    <p:sldId id="5836" r:id="rId24"/>
    <p:sldId id="5838" r:id="rId25"/>
    <p:sldId id="5830" r:id="rId26"/>
    <p:sldId id="5839" r:id="rId27"/>
    <p:sldId id="5840" r:id="rId28"/>
    <p:sldId id="5841" r:id="rId29"/>
    <p:sldId id="5849" r:id="rId30"/>
    <p:sldId id="5820" r:id="rId31"/>
  </p:sldIdLst>
  <p:sldSz cx="12192000" cy="6858000"/>
  <p:notesSz cx="6735763" cy="9866313"/>
  <p:custDataLst>
    <p:tags r:id="rId3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5DA"/>
    <a:srgbClr val="FAD067"/>
    <a:srgbClr val="8E8BAE"/>
    <a:srgbClr val="E9EEF5"/>
    <a:srgbClr val="0B73B5"/>
    <a:srgbClr val="DD097D"/>
    <a:srgbClr val="FAB300"/>
    <a:srgbClr val="E5097F"/>
    <a:srgbClr val="BC0059"/>
    <a:srgbClr val="231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54" autoAdjust="0"/>
    <p:restoredTop sz="91114" autoAdjust="0"/>
  </p:normalViewPr>
  <p:slideViewPr>
    <p:cSldViewPr snapToGrid="0">
      <p:cViewPr varScale="1">
        <p:scale>
          <a:sx n="103" d="100"/>
          <a:sy n="103" d="100"/>
        </p:scale>
        <p:origin x="96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3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microsoft.com/office/2011/relationships/chartStyle" Target="style12.xml"/><Relationship Id="rId1" Type="http://schemas.openxmlformats.org/officeDocument/2006/relationships/package" Target="../embeddings/Microsoft_Excel_Worksheet11.xlsx"/><Relationship Id="rId4" Type="http://schemas.openxmlformats.org/officeDocument/2006/relationships/themeOverride" Target="../theme/themeOverride3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Microsoft_Excel_Worksheet12.xlsx"/><Relationship Id="rId4" Type="http://schemas.openxmlformats.org/officeDocument/2006/relationships/themeOverride" Target="../theme/themeOverride4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Relationship Id="rId4" Type="http://schemas.openxmlformats.org/officeDocument/2006/relationships/themeOverride" Target="../theme/themeOverride5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package" Target="../embeddings/Microsoft_Excel_Worksheet14.xlsx"/><Relationship Id="rId4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živě narození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List1!$A$2:$A$111</c:f>
              <c:numCache>
                <c:formatCode>General</c:formatCode>
                <c:ptCount val="110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  <c:pt idx="56">
                  <c:v>2017</c:v>
                </c:pt>
                <c:pt idx="57">
                  <c:v>2018</c:v>
                </c:pt>
                <c:pt idx="58">
                  <c:v>2019</c:v>
                </c:pt>
                <c:pt idx="59">
                  <c:v>2020</c:v>
                </c:pt>
                <c:pt idx="60">
                  <c:v>2021</c:v>
                </c:pt>
                <c:pt idx="61">
                  <c:v>2022</c:v>
                </c:pt>
                <c:pt idx="62">
                  <c:v>2023</c:v>
                </c:pt>
                <c:pt idx="63">
                  <c:v>2024</c:v>
                </c:pt>
                <c:pt idx="64">
                  <c:v>2025</c:v>
                </c:pt>
                <c:pt idx="65">
                  <c:v>2026</c:v>
                </c:pt>
                <c:pt idx="66">
                  <c:v>2027</c:v>
                </c:pt>
                <c:pt idx="67">
                  <c:v>2028</c:v>
                </c:pt>
                <c:pt idx="68">
                  <c:v>2029</c:v>
                </c:pt>
                <c:pt idx="69">
                  <c:v>2030</c:v>
                </c:pt>
                <c:pt idx="70">
                  <c:v>2031</c:v>
                </c:pt>
                <c:pt idx="71">
                  <c:v>2032</c:v>
                </c:pt>
                <c:pt idx="72">
                  <c:v>2033</c:v>
                </c:pt>
                <c:pt idx="73">
                  <c:v>2034</c:v>
                </c:pt>
                <c:pt idx="74">
                  <c:v>2035</c:v>
                </c:pt>
                <c:pt idx="75">
                  <c:v>2036</c:v>
                </c:pt>
                <c:pt idx="76">
                  <c:v>2037</c:v>
                </c:pt>
                <c:pt idx="77">
                  <c:v>2038</c:v>
                </c:pt>
                <c:pt idx="78">
                  <c:v>2039</c:v>
                </c:pt>
                <c:pt idx="79">
                  <c:v>2040</c:v>
                </c:pt>
                <c:pt idx="80">
                  <c:v>2041</c:v>
                </c:pt>
                <c:pt idx="81">
                  <c:v>2042</c:v>
                </c:pt>
                <c:pt idx="82">
                  <c:v>2043</c:v>
                </c:pt>
                <c:pt idx="83">
                  <c:v>2044</c:v>
                </c:pt>
                <c:pt idx="84">
                  <c:v>2045</c:v>
                </c:pt>
                <c:pt idx="85">
                  <c:v>2046</c:v>
                </c:pt>
                <c:pt idx="86">
                  <c:v>2047</c:v>
                </c:pt>
                <c:pt idx="87">
                  <c:v>2048</c:v>
                </c:pt>
                <c:pt idx="88">
                  <c:v>2049</c:v>
                </c:pt>
                <c:pt idx="89">
                  <c:v>2050</c:v>
                </c:pt>
                <c:pt idx="90">
                  <c:v>2051</c:v>
                </c:pt>
                <c:pt idx="91">
                  <c:v>2052</c:v>
                </c:pt>
                <c:pt idx="92">
                  <c:v>2053</c:v>
                </c:pt>
                <c:pt idx="93">
                  <c:v>2054</c:v>
                </c:pt>
                <c:pt idx="94">
                  <c:v>2055</c:v>
                </c:pt>
                <c:pt idx="95">
                  <c:v>2056</c:v>
                </c:pt>
                <c:pt idx="96">
                  <c:v>2057</c:v>
                </c:pt>
                <c:pt idx="97">
                  <c:v>2058</c:v>
                </c:pt>
                <c:pt idx="98">
                  <c:v>2059</c:v>
                </c:pt>
                <c:pt idx="99">
                  <c:v>2060</c:v>
                </c:pt>
                <c:pt idx="100">
                  <c:v>2061</c:v>
                </c:pt>
                <c:pt idx="101">
                  <c:v>2062</c:v>
                </c:pt>
                <c:pt idx="102">
                  <c:v>2063</c:v>
                </c:pt>
                <c:pt idx="103">
                  <c:v>2064</c:v>
                </c:pt>
                <c:pt idx="104">
                  <c:v>2065</c:v>
                </c:pt>
                <c:pt idx="105">
                  <c:v>2066</c:v>
                </c:pt>
                <c:pt idx="106">
                  <c:v>2067</c:v>
                </c:pt>
                <c:pt idx="107">
                  <c:v>2068</c:v>
                </c:pt>
                <c:pt idx="108">
                  <c:v>2069</c:v>
                </c:pt>
                <c:pt idx="109">
                  <c:v>2070</c:v>
                </c:pt>
              </c:numCache>
            </c:numRef>
          </c:cat>
          <c:val>
            <c:numRef>
              <c:f>List1!$B$2:$B$111</c:f>
              <c:numCache>
                <c:formatCode>0</c:formatCode>
                <c:ptCount val="110"/>
                <c:pt idx="0">
                  <c:v>131019</c:v>
                </c:pt>
                <c:pt idx="1">
                  <c:v>133557</c:v>
                </c:pt>
                <c:pt idx="2">
                  <c:v>148840</c:v>
                </c:pt>
                <c:pt idx="3">
                  <c:v>154420</c:v>
                </c:pt>
                <c:pt idx="4">
                  <c:v>147438</c:v>
                </c:pt>
                <c:pt idx="5">
                  <c:v>141162</c:v>
                </c:pt>
                <c:pt idx="6">
                  <c:v>138448</c:v>
                </c:pt>
                <c:pt idx="7">
                  <c:v>137437</c:v>
                </c:pt>
                <c:pt idx="8">
                  <c:v>143165</c:v>
                </c:pt>
                <c:pt idx="9">
                  <c:v>147865</c:v>
                </c:pt>
                <c:pt idx="10">
                  <c:v>154180</c:v>
                </c:pt>
                <c:pt idx="11">
                  <c:v>163661</c:v>
                </c:pt>
                <c:pt idx="12">
                  <c:v>181750</c:v>
                </c:pt>
                <c:pt idx="13">
                  <c:v>194215</c:v>
                </c:pt>
                <c:pt idx="14">
                  <c:v>191776</c:v>
                </c:pt>
                <c:pt idx="15">
                  <c:v>187378</c:v>
                </c:pt>
                <c:pt idx="16">
                  <c:v>181763</c:v>
                </c:pt>
                <c:pt idx="17">
                  <c:v>178901</c:v>
                </c:pt>
                <c:pt idx="18">
                  <c:v>172112</c:v>
                </c:pt>
                <c:pt idx="19">
                  <c:v>153801</c:v>
                </c:pt>
                <c:pt idx="20">
                  <c:v>144438</c:v>
                </c:pt>
                <c:pt idx="21">
                  <c:v>141738</c:v>
                </c:pt>
                <c:pt idx="22">
                  <c:v>137431</c:v>
                </c:pt>
                <c:pt idx="23">
                  <c:v>136941</c:v>
                </c:pt>
                <c:pt idx="24">
                  <c:v>135881</c:v>
                </c:pt>
                <c:pt idx="25">
                  <c:v>133356</c:v>
                </c:pt>
                <c:pt idx="26">
                  <c:v>130921</c:v>
                </c:pt>
                <c:pt idx="27">
                  <c:v>132667</c:v>
                </c:pt>
                <c:pt idx="28">
                  <c:v>128356</c:v>
                </c:pt>
                <c:pt idx="29">
                  <c:v>130564</c:v>
                </c:pt>
                <c:pt idx="30">
                  <c:v>129354</c:v>
                </c:pt>
                <c:pt idx="31">
                  <c:v>121705</c:v>
                </c:pt>
                <c:pt idx="32">
                  <c:v>121025</c:v>
                </c:pt>
                <c:pt idx="33">
                  <c:v>106579</c:v>
                </c:pt>
                <c:pt idx="34">
                  <c:v>96097</c:v>
                </c:pt>
                <c:pt idx="35">
                  <c:v>90446</c:v>
                </c:pt>
                <c:pt idx="36">
                  <c:v>90657</c:v>
                </c:pt>
                <c:pt idx="37">
                  <c:v>90535</c:v>
                </c:pt>
                <c:pt idx="38" formatCode="#,##0">
                  <c:v>89471</c:v>
                </c:pt>
                <c:pt idx="39" formatCode="#,##0">
                  <c:v>90910</c:v>
                </c:pt>
                <c:pt idx="40" formatCode="#,##0">
                  <c:v>90715</c:v>
                </c:pt>
                <c:pt idx="41" formatCode="#,##0">
                  <c:v>92786</c:v>
                </c:pt>
                <c:pt idx="42" formatCode="#,##0">
                  <c:v>93685</c:v>
                </c:pt>
                <c:pt idx="43" formatCode="#,##0">
                  <c:v>97664</c:v>
                </c:pt>
                <c:pt idx="44" formatCode="#,##0">
                  <c:v>102211</c:v>
                </c:pt>
                <c:pt idx="45" formatCode="#,##0">
                  <c:v>105831</c:v>
                </c:pt>
                <c:pt idx="46" formatCode="#,##0">
                  <c:v>114632</c:v>
                </c:pt>
                <c:pt idx="47" formatCode="#,##0">
                  <c:v>119570</c:v>
                </c:pt>
                <c:pt idx="48" formatCode="#,##0">
                  <c:v>118348</c:v>
                </c:pt>
                <c:pt idx="49" formatCode="#,##0">
                  <c:v>117153</c:v>
                </c:pt>
                <c:pt idx="50" formatCode="#,##0">
                  <c:v>108673</c:v>
                </c:pt>
                <c:pt idx="51" formatCode="#,##0">
                  <c:v>108576</c:v>
                </c:pt>
                <c:pt idx="52" formatCode="#,##0">
                  <c:v>106751</c:v>
                </c:pt>
                <c:pt idx="53" formatCode="#,##0">
                  <c:v>109860</c:v>
                </c:pt>
                <c:pt idx="54" formatCode="#,##0">
                  <c:v>110764</c:v>
                </c:pt>
                <c:pt idx="55" formatCode="#,##0">
                  <c:v>112663</c:v>
                </c:pt>
                <c:pt idx="56" formatCode="#,##0">
                  <c:v>114405</c:v>
                </c:pt>
                <c:pt idx="57" formatCode="#,##0">
                  <c:v>114036</c:v>
                </c:pt>
                <c:pt idx="58" formatCode="#,##0">
                  <c:v>112231</c:v>
                </c:pt>
                <c:pt idx="59" formatCode="#,##0">
                  <c:v>110200</c:v>
                </c:pt>
                <c:pt idx="60" formatCode="#,##0">
                  <c:v>111793</c:v>
                </c:pt>
                <c:pt idx="61" formatCode="#,##0">
                  <c:v>101299</c:v>
                </c:pt>
                <c:pt idx="62" formatCode="General">
                  <c:v>94009</c:v>
                </c:pt>
                <c:pt idx="63" formatCode="General">
                  <c:v>92689</c:v>
                </c:pt>
                <c:pt idx="64" formatCode="General">
                  <c:v>90582</c:v>
                </c:pt>
                <c:pt idx="65" formatCode="General">
                  <c:v>88297</c:v>
                </c:pt>
                <c:pt idx="66" formatCode="General">
                  <c:v>86266</c:v>
                </c:pt>
                <c:pt idx="67" formatCode="General">
                  <c:v>85017</c:v>
                </c:pt>
                <c:pt idx="68" formatCode="General">
                  <c:v>84548</c:v>
                </c:pt>
                <c:pt idx="69" formatCode="General">
                  <c:v>84365</c:v>
                </c:pt>
                <c:pt idx="70" formatCode="General">
                  <c:v>84457</c:v>
                </c:pt>
                <c:pt idx="71" formatCode="General">
                  <c:v>84813</c:v>
                </c:pt>
                <c:pt idx="72" formatCode="General">
                  <c:v>85407</c:v>
                </c:pt>
                <c:pt idx="73" formatCode="General">
                  <c:v>86204</c:v>
                </c:pt>
                <c:pt idx="74" formatCode="General">
                  <c:v>87160</c:v>
                </c:pt>
                <c:pt idx="75" formatCode="General">
                  <c:v>88222</c:v>
                </c:pt>
                <c:pt idx="76" formatCode="General">
                  <c:v>89318</c:v>
                </c:pt>
                <c:pt idx="77" formatCode="General">
                  <c:v>90383</c:v>
                </c:pt>
                <c:pt idx="78" formatCode="General">
                  <c:v>91358</c:v>
                </c:pt>
                <c:pt idx="79" formatCode="General">
                  <c:v>92193</c:v>
                </c:pt>
                <c:pt idx="80" formatCode="General">
                  <c:v>92856</c:v>
                </c:pt>
                <c:pt idx="81" formatCode="General">
                  <c:v>93333</c:v>
                </c:pt>
                <c:pt idx="82" formatCode="General">
                  <c:v>93627</c:v>
                </c:pt>
                <c:pt idx="83" formatCode="General">
                  <c:v>93746</c:v>
                </c:pt>
                <c:pt idx="84" formatCode="General">
                  <c:v>93697</c:v>
                </c:pt>
                <c:pt idx="85" formatCode="General">
                  <c:v>93487</c:v>
                </c:pt>
                <c:pt idx="86" formatCode="General">
                  <c:v>93113</c:v>
                </c:pt>
                <c:pt idx="87" formatCode="General">
                  <c:v>92576</c:v>
                </c:pt>
                <c:pt idx="88" formatCode="General">
                  <c:v>91872</c:v>
                </c:pt>
                <c:pt idx="89" formatCode="General">
                  <c:v>91012</c:v>
                </c:pt>
                <c:pt idx="90" formatCode="General">
                  <c:v>89932</c:v>
                </c:pt>
                <c:pt idx="91" formatCode="General">
                  <c:v>88717</c:v>
                </c:pt>
                <c:pt idx="92" formatCode="General">
                  <c:v>87396</c:v>
                </c:pt>
                <c:pt idx="93" formatCode="General">
                  <c:v>86024</c:v>
                </c:pt>
                <c:pt idx="94" formatCode="General">
                  <c:v>84651</c:v>
                </c:pt>
                <c:pt idx="95" formatCode="General">
                  <c:v>83329</c:v>
                </c:pt>
                <c:pt idx="96" formatCode="General">
                  <c:v>82097</c:v>
                </c:pt>
                <c:pt idx="97" formatCode="General">
                  <c:v>80994</c:v>
                </c:pt>
                <c:pt idx="98" formatCode="General">
                  <c:v>80056</c:v>
                </c:pt>
                <c:pt idx="99" formatCode="General">
                  <c:v>79302</c:v>
                </c:pt>
                <c:pt idx="100" formatCode="General">
                  <c:v>78743</c:v>
                </c:pt>
                <c:pt idx="101" formatCode="General">
                  <c:v>78370</c:v>
                </c:pt>
                <c:pt idx="102" formatCode="General">
                  <c:v>78176</c:v>
                </c:pt>
                <c:pt idx="103" formatCode="General">
                  <c:v>78149</c:v>
                </c:pt>
                <c:pt idx="104" formatCode="General">
                  <c:v>78264</c:v>
                </c:pt>
                <c:pt idx="105" formatCode="General">
                  <c:v>78492</c:v>
                </c:pt>
                <c:pt idx="106" formatCode="General">
                  <c:v>78803</c:v>
                </c:pt>
                <c:pt idx="107" formatCode="General">
                  <c:v>79164</c:v>
                </c:pt>
                <c:pt idx="108" formatCode="General">
                  <c:v>79550</c:v>
                </c:pt>
                <c:pt idx="109" formatCode="General">
                  <c:v>79934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07-4F47-96A8-97978AC10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91114607"/>
        <c:axId val="73646719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zemřelí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rgbClr val="413789"/>
                    </a:solidFill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List1!$A$2:$A$111</c15:sqref>
                        </c15:formulaRef>
                      </c:ext>
                    </c:extLst>
                    <c:numCache>
                      <c:formatCode>General</c:formatCode>
                      <c:ptCount val="110"/>
                      <c:pt idx="0">
                        <c:v>1961</c:v>
                      </c:pt>
                      <c:pt idx="1">
                        <c:v>1962</c:v>
                      </c:pt>
                      <c:pt idx="2">
                        <c:v>1963</c:v>
                      </c:pt>
                      <c:pt idx="3">
                        <c:v>1964</c:v>
                      </c:pt>
                      <c:pt idx="4">
                        <c:v>1965</c:v>
                      </c:pt>
                      <c:pt idx="5">
                        <c:v>1966</c:v>
                      </c:pt>
                      <c:pt idx="6">
                        <c:v>1967</c:v>
                      </c:pt>
                      <c:pt idx="7">
                        <c:v>1968</c:v>
                      </c:pt>
                      <c:pt idx="8">
                        <c:v>1969</c:v>
                      </c:pt>
                      <c:pt idx="9">
                        <c:v>1970</c:v>
                      </c:pt>
                      <c:pt idx="10">
                        <c:v>1971</c:v>
                      </c:pt>
                      <c:pt idx="11">
                        <c:v>1972</c:v>
                      </c:pt>
                      <c:pt idx="12">
                        <c:v>1973</c:v>
                      </c:pt>
                      <c:pt idx="13">
                        <c:v>1974</c:v>
                      </c:pt>
                      <c:pt idx="14">
                        <c:v>1975</c:v>
                      </c:pt>
                      <c:pt idx="15">
                        <c:v>1976</c:v>
                      </c:pt>
                      <c:pt idx="16">
                        <c:v>1977</c:v>
                      </c:pt>
                      <c:pt idx="17">
                        <c:v>1978</c:v>
                      </c:pt>
                      <c:pt idx="18">
                        <c:v>1979</c:v>
                      </c:pt>
                      <c:pt idx="19">
                        <c:v>1980</c:v>
                      </c:pt>
                      <c:pt idx="20">
                        <c:v>1981</c:v>
                      </c:pt>
                      <c:pt idx="21">
                        <c:v>1982</c:v>
                      </c:pt>
                      <c:pt idx="22">
                        <c:v>1983</c:v>
                      </c:pt>
                      <c:pt idx="23">
                        <c:v>1984</c:v>
                      </c:pt>
                      <c:pt idx="24">
                        <c:v>1985</c:v>
                      </c:pt>
                      <c:pt idx="25">
                        <c:v>1986</c:v>
                      </c:pt>
                      <c:pt idx="26">
                        <c:v>1987</c:v>
                      </c:pt>
                      <c:pt idx="27">
                        <c:v>1988</c:v>
                      </c:pt>
                      <c:pt idx="28">
                        <c:v>1989</c:v>
                      </c:pt>
                      <c:pt idx="29">
                        <c:v>1990</c:v>
                      </c:pt>
                      <c:pt idx="30">
                        <c:v>1991</c:v>
                      </c:pt>
                      <c:pt idx="31">
                        <c:v>1992</c:v>
                      </c:pt>
                      <c:pt idx="32">
                        <c:v>1993</c:v>
                      </c:pt>
                      <c:pt idx="33">
                        <c:v>1994</c:v>
                      </c:pt>
                      <c:pt idx="34">
                        <c:v>1995</c:v>
                      </c:pt>
                      <c:pt idx="35">
                        <c:v>1996</c:v>
                      </c:pt>
                      <c:pt idx="36">
                        <c:v>1997</c:v>
                      </c:pt>
                      <c:pt idx="37">
                        <c:v>1998</c:v>
                      </c:pt>
                      <c:pt idx="38">
                        <c:v>1999</c:v>
                      </c:pt>
                      <c:pt idx="39">
                        <c:v>2000</c:v>
                      </c:pt>
                      <c:pt idx="40">
                        <c:v>2001</c:v>
                      </c:pt>
                      <c:pt idx="41">
                        <c:v>2002</c:v>
                      </c:pt>
                      <c:pt idx="42">
                        <c:v>2003</c:v>
                      </c:pt>
                      <c:pt idx="43">
                        <c:v>2004</c:v>
                      </c:pt>
                      <c:pt idx="44">
                        <c:v>2005</c:v>
                      </c:pt>
                      <c:pt idx="45">
                        <c:v>2006</c:v>
                      </c:pt>
                      <c:pt idx="46">
                        <c:v>2007</c:v>
                      </c:pt>
                      <c:pt idx="47">
                        <c:v>2008</c:v>
                      </c:pt>
                      <c:pt idx="48">
                        <c:v>2009</c:v>
                      </c:pt>
                      <c:pt idx="49">
                        <c:v>2010</c:v>
                      </c:pt>
                      <c:pt idx="50">
                        <c:v>2011</c:v>
                      </c:pt>
                      <c:pt idx="51">
                        <c:v>2012</c:v>
                      </c:pt>
                      <c:pt idx="52">
                        <c:v>2013</c:v>
                      </c:pt>
                      <c:pt idx="53">
                        <c:v>2014</c:v>
                      </c:pt>
                      <c:pt idx="54">
                        <c:v>2015</c:v>
                      </c:pt>
                      <c:pt idx="55">
                        <c:v>2016</c:v>
                      </c:pt>
                      <c:pt idx="56">
                        <c:v>2017</c:v>
                      </c:pt>
                      <c:pt idx="57">
                        <c:v>2018</c:v>
                      </c:pt>
                      <c:pt idx="58">
                        <c:v>2019</c:v>
                      </c:pt>
                      <c:pt idx="59">
                        <c:v>2020</c:v>
                      </c:pt>
                      <c:pt idx="60">
                        <c:v>2021</c:v>
                      </c:pt>
                      <c:pt idx="61">
                        <c:v>2022</c:v>
                      </c:pt>
                      <c:pt idx="62">
                        <c:v>2023</c:v>
                      </c:pt>
                      <c:pt idx="63">
                        <c:v>2024</c:v>
                      </c:pt>
                      <c:pt idx="64">
                        <c:v>2025</c:v>
                      </c:pt>
                      <c:pt idx="65">
                        <c:v>2026</c:v>
                      </c:pt>
                      <c:pt idx="66">
                        <c:v>2027</c:v>
                      </c:pt>
                      <c:pt idx="67">
                        <c:v>2028</c:v>
                      </c:pt>
                      <c:pt idx="68">
                        <c:v>2029</c:v>
                      </c:pt>
                      <c:pt idx="69">
                        <c:v>2030</c:v>
                      </c:pt>
                      <c:pt idx="70">
                        <c:v>2031</c:v>
                      </c:pt>
                      <c:pt idx="71">
                        <c:v>2032</c:v>
                      </c:pt>
                      <c:pt idx="72">
                        <c:v>2033</c:v>
                      </c:pt>
                      <c:pt idx="73">
                        <c:v>2034</c:v>
                      </c:pt>
                      <c:pt idx="74">
                        <c:v>2035</c:v>
                      </c:pt>
                      <c:pt idx="75">
                        <c:v>2036</c:v>
                      </c:pt>
                      <c:pt idx="76">
                        <c:v>2037</c:v>
                      </c:pt>
                      <c:pt idx="77">
                        <c:v>2038</c:v>
                      </c:pt>
                      <c:pt idx="78">
                        <c:v>2039</c:v>
                      </c:pt>
                      <c:pt idx="79">
                        <c:v>2040</c:v>
                      </c:pt>
                      <c:pt idx="80">
                        <c:v>2041</c:v>
                      </c:pt>
                      <c:pt idx="81">
                        <c:v>2042</c:v>
                      </c:pt>
                      <c:pt idx="82">
                        <c:v>2043</c:v>
                      </c:pt>
                      <c:pt idx="83">
                        <c:v>2044</c:v>
                      </c:pt>
                      <c:pt idx="84">
                        <c:v>2045</c:v>
                      </c:pt>
                      <c:pt idx="85">
                        <c:v>2046</c:v>
                      </c:pt>
                      <c:pt idx="86">
                        <c:v>2047</c:v>
                      </c:pt>
                      <c:pt idx="87">
                        <c:v>2048</c:v>
                      </c:pt>
                      <c:pt idx="88">
                        <c:v>2049</c:v>
                      </c:pt>
                      <c:pt idx="89">
                        <c:v>2050</c:v>
                      </c:pt>
                      <c:pt idx="90">
                        <c:v>2051</c:v>
                      </c:pt>
                      <c:pt idx="91">
                        <c:v>2052</c:v>
                      </c:pt>
                      <c:pt idx="92">
                        <c:v>2053</c:v>
                      </c:pt>
                      <c:pt idx="93">
                        <c:v>2054</c:v>
                      </c:pt>
                      <c:pt idx="94">
                        <c:v>2055</c:v>
                      </c:pt>
                      <c:pt idx="95">
                        <c:v>2056</c:v>
                      </c:pt>
                      <c:pt idx="96">
                        <c:v>2057</c:v>
                      </c:pt>
                      <c:pt idx="97">
                        <c:v>2058</c:v>
                      </c:pt>
                      <c:pt idx="98">
                        <c:v>2059</c:v>
                      </c:pt>
                      <c:pt idx="99">
                        <c:v>2060</c:v>
                      </c:pt>
                      <c:pt idx="100">
                        <c:v>2061</c:v>
                      </c:pt>
                      <c:pt idx="101">
                        <c:v>2062</c:v>
                      </c:pt>
                      <c:pt idx="102">
                        <c:v>2063</c:v>
                      </c:pt>
                      <c:pt idx="103">
                        <c:v>2064</c:v>
                      </c:pt>
                      <c:pt idx="104">
                        <c:v>2065</c:v>
                      </c:pt>
                      <c:pt idx="105">
                        <c:v>2066</c:v>
                      </c:pt>
                      <c:pt idx="106">
                        <c:v>2067</c:v>
                      </c:pt>
                      <c:pt idx="107">
                        <c:v>2068</c:v>
                      </c:pt>
                      <c:pt idx="108">
                        <c:v>2069</c:v>
                      </c:pt>
                      <c:pt idx="109">
                        <c:v>2070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List1!$C$2:$C$111</c15:sqref>
                        </c15:formulaRef>
                      </c:ext>
                    </c:extLst>
                    <c:numCache>
                      <c:formatCode>0</c:formatCode>
                      <c:ptCount val="110"/>
                      <c:pt idx="0">
                        <c:v>94973</c:v>
                      </c:pt>
                      <c:pt idx="1">
                        <c:v>104318</c:v>
                      </c:pt>
                      <c:pt idx="2">
                        <c:v>100129</c:v>
                      </c:pt>
                      <c:pt idx="3">
                        <c:v>101984</c:v>
                      </c:pt>
                      <c:pt idx="4">
                        <c:v>105108</c:v>
                      </c:pt>
                      <c:pt idx="5">
                        <c:v>105784</c:v>
                      </c:pt>
                      <c:pt idx="6">
                        <c:v>108967</c:v>
                      </c:pt>
                      <c:pt idx="7">
                        <c:v>115195</c:v>
                      </c:pt>
                      <c:pt idx="8">
                        <c:v>120653</c:v>
                      </c:pt>
                      <c:pt idx="9">
                        <c:v>123327</c:v>
                      </c:pt>
                      <c:pt idx="10">
                        <c:v>122375</c:v>
                      </c:pt>
                      <c:pt idx="11">
                        <c:v>119205</c:v>
                      </c:pt>
                      <c:pt idx="12">
                        <c:v>124437</c:v>
                      </c:pt>
                      <c:pt idx="13">
                        <c:v>126809</c:v>
                      </c:pt>
                      <c:pt idx="14">
                        <c:v>124314</c:v>
                      </c:pt>
                      <c:pt idx="15">
                        <c:v>125232</c:v>
                      </c:pt>
                      <c:pt idx="16">
                        <c:v>126214</c:v>
                      </c:pt>
                      <c:pt idx="17">
                        <c:v>127136</c:v>
                      </c:pt>
                      <c:pt idx="18">
                        <c:v>127949</c:v>
                      </c:pt>
                      <c:pt idx="19">
                        <c:v>135537</c:v>
                      </c:pt>
                      <c:pt idx="20">
                        <c:v>130407</c:v>
                      </c:pt>
                      <c:pt idx="21">
                        <c:v>130765</c:v>
                      </c:pt>
                      <c:pt idx="22">
                        <c:v>134474</c:v>
                      </c:pt>
                      <c:pt idx="23">
                        <c:v>132188</c:v>
                      </c:pt>
                      <c:pt idx="24">
                        <c:v>131641</c:v>
                      </c:pt>
                      <c:pt idx="25">
                        <c:v>132585</c:v>
                      </c:pt>
                      <c:pt idx="26">
                        <c:v>127244</c:v>
                      </c:pt>
                      <c:pt idx="27">
                        <c:v>125694</c:v>
                      </c:pt>
                      <c:pt idx="28">
                        <c:v>127747</c:v>
                      </c:pt>
                      <c:pt idx="29">
                        <c:v>129166</c:v>
                      </c:pt>
                      <c:pt idx="30">
                        <c:v>124290</c:v>
                      </c:pt>
                      <c:pt idx="31">
                        <c:v>120337</c:v>
                      </c:pt>
                      <c:pt idx="32">
                        <c:v>118185</c:v>
                      </c:pt>
                      <c:pt idx="33">
                        <c:v>117373</c:v>
                      </c:pt>
                      <c:pt idx="34">
                        <c:v>117913</c:v>
                      </c:pt>
                      <c:pt idx="35">
                        <c:v>112782</c:v>
                      </c:pt>
                      <c:pt idx="36">
                        <c:v>112744</c:v>
                      </c:pt>
                      <c:pt idx="37">
                        <c:v>109527</c:v>
                      </c:pt>
                      <c:pt idx="38" formatCode="#,##0">
                        <c:v>109768</c:v>
                      </c:pt>
                      <c:pt idx="39" formatCode="#,##0">
                        <c:v>109001</c:v>
                      </c:pt>
                      <c:pt idx="40" formatCode="#,##0">
                        <c:v>107755</c:v>
                      </c:pt>
                      <c:pt idx="41" formatCode="#,##0">
                        <c:v>108243</c:v>
                      </c:pt>
                      <c:pt idx="42" formatCode="#,##0">
                        <c:v>111288</c:v>
                      </c:pt>
                      <c:pt idx="43" formatCode="#,##0">
                        <c:v>107177</c:v>
                      </c:pt>
                      <c:pt idx="44" formatCode="#,##0">
                        <c:v>107938</c:v>
                      </c:pt>
                      <c:pt idx="45" formatCode="#,##0">
                        <c:v>104441</c:v>
                      </c:pt>
                      <c:pt idx="46" formatCode="#,##0">
                        <c:v>104636</c:v>
                      </c:pt>
                      <c:pt idx="47" formatCode="#,##0">
                        <c:v>104948</c:v>
                      </c:pt>
                      <c:pt idx="48" formatCode="#,##0">
                        <c:v>107421</c:v>
                      </c:pt>
                      <c:pt idx="49" formatCode="#,##0">
                        <c:v>106844</c:v>
                      </c:pt>
                      <c:pt idx="50" formatCode="#,##0">
                        <c:v>106848</c:v>
                      </c:pt>
                      <c:pt idx="51" formatCode="#,##0">
                        <c:v>108189</c:v>
                      </c:pt>
                      <c:pt idx="52" formatCode="#,##0">
                        <c:v>109160</c:v>
                      </c:pt>
                      <c:pt idx="53" formatCode="#,##0">
                        <c:v>105665</c:v>
                      </c:pt>
                      <c:pt idx="54" formatCode="#,##0">
                        <c:v>111173</c:v>
                      </c:pt>
                      <c:pt idx="55" formatCode="#,##0">
                        <c:v>107750</c:v>
                      </c:pt>
                      <c:pt idx="56" formatCode="#,##0">
                        <c:v>111443</c:v>
                      </c:pt>
                      <c:pt idx="57" formatCode="#,##0">
                        <c:v>112920</c:v>
                      </c:pt>
                      <c:pt idx="58" formatCode="#,##0">
                        <c:v>112362</c:v>
                      </c:pt>
                      <c:pt idx="59" formatCode="#,##0">
                        <c:v>129289</c:v>
                      </c:pt>
                      <c:pt idx="60" formatCode="#,##0">
                        <c:v>139891</c:v>
                      </c:pt>
                      <c:pt idx="61" formatCode="#,##0">
                        <c:v>120219</c:v>
                      </c:pt>
                      <c:pt idx="62" formatCode="General">
                        <c:v>110331</c:v>
                      </c:pt>
                      <c:pt idx="63" formatCode="General">
                        <c:v>111681</c:v>
                      </c:pt>
                      <c:pt idx="64" formatCode="General">
                        <c:v>112937</c:v>
                      </c:pt>
                      <c:pt idx="65" formatCode="General">
                        <c:v>114165</c:v>
                      </c:pt>
                      <c:pt idx="66" formatCode="General">
                        <c:v>115409</c:v>
                      </c:pt>
                      <c:pt idx="67" formatCode="General">
                        <c:v>116859</c:v>
                      </c:pt>
                      <c:pt idx="68" formatCode="General">
                        <c:v>118325</c:v>
                      </c:pt>
                      <c:pt idx="69" formatCode="General">
                        <c:v>119795</c:v>
                      </c:pt>
                      <c:pt idx="70" formatCode="General">
                        <c:v>121251</c:v>
                      </c:pt>
                      <c:pt idx="71" formatCode="General">
                        <c:v>122682</c:v>
                      </c:pt>
                      <c:pt idx="72" formatCode="General">
                        <c:v>124069</c:v>
                      </c:pt>
                      <c:pt idx="73" formatCode="General">
                        <c:v>125386</c:v>
                      </c:pt>
                      <c:pt idx="74" formatCode="General">
                        <c:v>126603</c:v>
                      </c:pt>
                      <c:pt idx="75" formatCode="General">
                        <c:v>127699</c:v>
                      </c:pt>
                      <c:pt idx="76" formatCode="General">
                        <c:v>128649</c:v>
                      </c:pt>
                      <c:pt idx="77" formatCode="General">
                        <c:v>129442</c:v>
                      </c:pt>
                      <c:pt idx="78" formatCode="General">
                        <c:v>130079</c:v>
                      </c:pt>
                      <c:pt idx="79" formatCode="General">
                        <c:v>130545</c:v>
                      </c:pt>
                      <c:pt idx="80" formatCode="General">
                        <c:v>130837</c:v>
                      </c:pt>
                      <c:pt idx="81" formatCode="General">
                        <c:v>130961</c:v>
                      </c:pt>
                      <c:pt idx="82" formatCode="General">
                        <c:v>130936</c:v>
                      </c:pt>
                      <c:pt idx="83" formatCode="General">
                        <c:v>130784</c:v>
                      </c:pt>
                      <c:pt idx="84" formatCode="General">
                        <c:v>130532</c:v>
                      </c:pt>
                      <c:pt idx="85" formatCode="General">
                        <c:v>130212</c:v>
                      </c:pt>
                      <c:pt idx="86" formatCode="General">
                        <c:v>129862</c:v>
                      </c:pt>
                      <c:pt idx="87" formatCode="General">
                        <c:v>129521</c:v>
                      </c:pt>
                      <c:pt idx="88" formatCode="General">
                        <c:v>129227</c:v>
                      </c:pt>
                      <c:pt idx="89" formatCode="General">
                        <c:v>129011</c:v>
                      </c:pt>
                      <c:pt idx="90" formatCode="General">
                        <c:v>128894</c:v>
                      </c:pt>
                      <c:pt idx="91" formatCode="General">
                        <c:v>128896</c:v>
                      </c:pt>
                      <c:pt idx="92" formatCode="General">
                        <c:v>129038</c:v>
                      </c:pt>
                      <c:pt idx="93" formatCode="General">
                        <c:v>129340</c:v>
                      </c:pt>
                      <c:pt idx="94" formatCode="General">
                        <c:v>129817</c:v>
                      </c:pt>
                      <c:pt idx="95" formatCode="General">
                        <c:v>130475</c:v>
                      </c:pt>
                      <c:pt idx="96" formatCode="General">
                        <c:v>131294</c:v>
                      </c:pt>
                      <c:pt idx="97" formatCode="General">
                        <c:v>132241</c:v>
                      </c:pt>
                      <c:pt idx="98" formatCode="General">
                        <c:v>133280</c:v>
                      </c:pt>
                      <c:pt idx="99" formatCode="General">
                        <c:v>134371</c:v>
                      </c:pt>
                      <c:pt idx="100" formatCode="General">
                        <c:v>135476</c:v>
                      </c:pt>
                      <c:pt idx="101" formatCode="General">
                        <c:v>136557</c:v>
                      </c:pt>
                      <c:pt idx="102" formatCode="General">
                        <c:v>137578</c:v>
                      </c:pt>
                      <c:pt idx="103" formatCode="General">
                        <c:v>138511</c:v>
                      </c:pt>
                      <c:pt idx="104" formatCode="General">
                        <c:v>139331</c:v>
                      </c:pt>
                      <c:pt idx="105" formatCode="General">
                        <c:v>140016</c:v>
                      </c:pt>
                      <c:pt idx="106" formatCode="General">
                        <c:v>140529</c:v>
                      </c:pt>
                      <c:pt idx="107" formatCode="General">
                        <c:v>140836</c:v>
                      </c:pt>
                      <c:pt idx="108" formatCode="General">
                        <c:v>140901</c:v>
                      </c:pt>
                      <c:pt idx="109" formatCode="General">
                        <c:v>140705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D07-4F47-96A8-97978AC10223}"/>
                  </c:ext>
                </c:extLst>
              </c15:ser>
            </c15:filteredBarSeries>
          </c:ext>
        </c:extLst>
      </c:barChart>
      <c:catAx>
        <c:axId val="89111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467199"/>
        <c:crosses val="autoZero"/>
        <c:auto val="1"/>
        <c:lblAlgn val="ctr"/>
        <c:lblOffset val="100"/>
        <c:noMultiLvlLbl val="0"/>
      </c:catAx>
      <c:valAx>
        <c:axId val="73646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Počet</a:t>
                </a:r>
                <a:r>
                  <a:rPr lang="cs-CZ" sz="1200" baseline="0" dirty="0">
                    <a:solidFill>
                      <a:schemeClr val="tx1"/>
                    </a:solidFill>
                  </a:rPr>
                  <a:t> narozených</a:t>
                </a:r>
                <a:endParaRPr lang="cs-CZ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0804800519956613E-3"/>
              <c:y val="0.30929908887344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111460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BMI</a:t>
            </a:r>
          </a:p>
        </c:rich>
      </c:tx>
      <c:layout>
        <c:manualLayout>
          <c:xMode val="edge"/>
          <c:yMode val="edge"/>
          <c:x val="0.46903911020361905"/>
          <c:y val="3.61183508773364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2235265577455009"/>
          <c:y val="0.15690622657262915"/>
          <c:w val="0.71994255833578957"/>
          <c:h val="0.7672730414015483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Pardubický</c:v>
                </c:pt>
                <c:pt idx="1">
                  <c:v>Liberecký</c:v>
                </c:pt>
                <c:pt idx="2">
                  <c:v>Středočeský</c:v>
                </c:pt>
                <c:pt idx="3">
                  <c:v>Jihomoravský</c:v>
                </c:pt>
                <c:pt idx="4">
                  <c:v>Ústecký</c:v>
                </c:pt>
                <c:pt idx="5">
                  <c:v>Zlínský</c:v>
                </c:pt>
                <c:pt idx="6">
                  <c:v>Karlovarský</c:v>
                </c:pt>
                <c:pt idx="7">
                  <c:v>Česká republika</c:v>
                </c:pt>
                <c:pt idx="8">
                  <c:v>Moravskoslezský</c:v>
                </c:pt>
                <c:pt idx="9">
                  <c:v>Vysočina</c:v>
                </c:pt>
                <c:pt idx="10">
                  <c:v>Plzeňský</c:v>
                </c:pt>
                <c:pt idx="11">
                  <c:v>Jihočeský</c:v>
                </c:pt>
                <c:pt idx="12">
                  <c:v>Královéhradecký</c:v>
                </c:pt>
                <c:pt idx="13">
                  <c:v>Hl.m.Praha</c:v>
                </c:pt>
                <c:pt idx="14">
                  <c:v>Olomoucký</c:v>
                </c:pt>
              </c:strCache>
            </c:strRef>
          </c:cat>
          <c:val>
            <c:numRef>
              <c:f>List1!$B$2:$B$16</c:f>
              <c:numCache>
                <c:formatCode>#\ ##0.0</c:formatCode>
                <c:ptCount val="15"/>
                <c:pt idx="0">
                  <c:v>0.41290899922585778</c:v>
                </c:pt>
                <c:pt idx="1">
                  <c:v>0.45259469428287702</c:v>
                </c:pt>
                <c:pt idx="2">
                  <c:v>0.42167032534975918</c:v>
                </c:pt>
                <c:pt idx="3">
                  <c:v>0.40299786813124405</c:v>
                </c:pt>
                <c:pt idx="4">
                  <c:v>0.4042465409123171</c:v>
                </c:pt>
                <c:pt idx="5">
                  <c:v>0.36159572582482974</c:v>
                </c:pt>
                <c:pt idx="6">
                  <c:v>0.3262128579590528</c:v>
                </c:pt>
                <c:pt idx="7">
                  <c:v>0.39103367138374984</c:v>
                </c:pt>
                <c:pt idx="8">
                  <c:v>0.36774393512248416</c:v>
                </c:pt>
                <c:pt idx="9">
                  <c:v>0.38081600494958578</c:v>
                </c:pt>
                <c:pt idx="10">
                  <c:v>0.40607072272896305</c:v>
                </c:pt>
                <c:pt idx="11">
                  <c:v>0.38091095784252943</c:v>
                </c:pt>
                <c:pt idx="12">
                  <c:v>0.38948595365745287</c:v>
                </c:pt>
                <c:pt idx="13">
                  <c:v>0.38818946604870069</c:v>
                </c:pt>
                <c:pt idx="14">
                  <c:v>0.34135094815275752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8-4426-9EB3-4F92BD6A81C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rgbClr val="DA2128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Pardubický</c:v>
                </c:pt>
                <c:pt idx="1">
                  <c:v>Liberecký</c:v>
                </c:pt>
                <c:pt idx="2">
                  <c:v>Středočeský</c:v>
                </c:pt>
                <c:pt idx="3">
                  <c:v>Jihomoravský</c:v>
                </c:pt>
                <c:pt idx="4">
                  <c:v>Ústecký</c:v>
                </c:pt>
                <c:pt idx="5">
                  <c:v>Zlínský</c:v>
                </c:pt>
                <c:pt idx="6">
                  <c:v>Karlovarský</c:v>
                </c:pt>
                <c:pt idx="7">
                  <c:v>Česká republika</c:v>
                </c:pt>
                <c:pt idx="8">
                  <c:v>Moravskoslezský</c:v>
                </c:pt>
                <c:pt idx="9">
                  <c:v>Vysočina</c:v>
                </c:pt>
                <c:pt idx="10">
                  <c:v>Plzeňský</c:v>
                </c:pt>
                <c:pt idx="11">
                  <c:v>Jihočeský</c:v>
                </c:pt>
                <c:pt idx="12">
                  <c:v>Královéhradecký</c:v>
                </c:pt>
                <c:pt idx="13">
                  <c:v>Hl.m.Praha</c:v>
                </c:pt>
                <c:pt idx="14">
                  <c:v>Olomoucký</c:v>
                </c:pt>
              </c:strCache>
            </c:strRef>
          </c:cat>
          <c:val>
            <c:numRef>
              <c:f>List1!$C$2:$C$16</c:f>
              <c:numCache>
                <c:formatCode>#\ ##0.0</c:formatCode>
                <c:ptCount val="15"/>
                <c:pt idx="0">
                  <c:v>0.22453202273658093</c:v>
                </c:pt>
                <c:pt idx="1">
                  <c:v>0.17598524613420344</c:v>
                </c:pt>
                <c:pt idx="2">
                  <c:v>0.19768496632295329</c:v>
                </c:pt>
                <c:pt idx="3">
                  <c:v>0.21476342777571522</c:v>
                </c:pt>
                <c:pt idx="4">
                  <c:v>0.19290430581923432</c:v>
                </c:pt>
                <c:pt idx="5">
                  <c:v>0.22814380607533824</c:v>
                </c:pt>
                <c:pt idx="6">
                  <c:v>0.26102700903041237</c:v>
                </c:pt>
                <c:pt idx="7">
                  <c:v>0.19330627667091962</c:v>
                </c:pt>
                <c:pt idx="8">
                  <c:v>0.21558394265115652</c:v>
                </c:pt>
                <c:pt idx="9">
                  <c:v>0.197023964888876</c:v>
                </c:pt>
                <c:pt idx="10">
                  <c:v>0.17067300661432591</c:v>
                </c:pt>
                <c:pt idx="11">
                  <c:v>0.18926301921884686</c:v>
                </c:pt>
                <c:pt idx="12">
                  <c:v>0.17370081658810421</c:v>
                </c:pt>
                <c:pt idx="13">
                  <c:v>0.13837011013928474</c:v>
                </c:pt>
                <c:pt idx="14">
                  <c:v>0.17816855339891025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B8-4426-9EB3-4F92BD6A81C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Ostatní</c:v>
                </c:pt>
              </c:strCache>
            </c:strRef>
          </c:tx>
          <c:spPr>
            <a:solidFill>
              <a:srgbClr val="AFABAB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List1!$A$2:$A$16</c:f>
              <c:strCache>
                <c:ptCount val="15"/>
                <c:pt idx="0">
                  <c:v>Pardubický</c:v>
                </c:pt>
                <c:pt idx="1">
                  <c:v>Liberecký</c:v>
                </c:pt>
                <c:pt idx="2">
                  <c:v>Středočeský</c:v>
                </c:pt>
                <c:pt idx="3">
                  <c:v>Jihomoravský</c:v>
                </c:pt>
                <c:pt idx="4">
                  <c:v>Ústecký</c:v>
                </c:pt>
                <c:pt idx="5">
                  <c:v>Zlínský</c:v>
                </c:pt>
                <c:pt idx="6">
                  <c:v>Karlovarský</c:v>
                </c:pt>
                <c:pt idx="7">
                  <c:v>Česká republika</c:v>
                </c:pt>
                <c:pt idx="8">
                  <c:v>Moravskoslezský</c:v>
                </c:pt>
                <c:pt idx="9">
                  <c:v>Vysočina</c:v>
                </c:pt>
                <c:pt idx="10">
                  <c:v>Plzeňský</c:v>
                </c:pt>
                <c:pt idx="11">
                  <c:v>Jihočeský</c:v>
                </c:pt>
                <c:pt idx="12">
                  <c:v>Královéhradecký</c:v>
                </c:pt>
                <c:pt idx="13">
                  <c:v>Hl.m.Praha</c:v>
                </c:pt>
                <c:pt idx="14">
                  <c:v>Olomoucký</c:v>
                </c:pt>
              </c:strCache>
            </c:strRef>
          </c:cat>
          <c:val>
            <c:numRef>
              <c:f>List1!$D$2:$D$16</c:f>
              <c:numCache>
                <c:formatCode>#\ ##0.0</c:formatCode>
                <c:ptCount val="15"/>
                <c:pt idx="0">
                  <c:v>0.36255897803756137</c:v>
                </c:pt>
                <c:pt idx="1">
                  <c:v>0.37142005958291957</c:v>
                </c:pt>
                <c:pt idx="2">
                  <c:v>0.38064470832728758</c:v>
                </c:pt>
                <c:pt idx="3">
                  <c:v>0.38223870409304078</c:v>
                </c:pt>
                <c:pt idx="4">
                  <c:v>0.40284915326844861</c:v>
                </c:pt>
                <c:pt idx="5">
                  <c:v>0.41026046809983202</c:v>
                </c:pt>
                <c:pt idx="6">
                  <c:v>0.41276013301053488</c:v>
                </c:pt>
                <c:pt idx="7">
                  <c:v>0.41566005194533051</c:v>
                </c:pt>
                <c:pt idx="8">
                  <c:v>0.41667212222635935</c:v>
                </c:pt>
                <c:pt idx="9">
                  <c:v>0.42216003016153825</c:v>
                </c:pt>
                <c:pt idx="10">
                  <c:v>0.42325627065671106</c:v>
                </c:pt>
                <c:pt idx="11">
                  <c:v>0.42982602293862371</c:v>
                </c:pt>
                <c:pt idx="12">
                  <c:v>0.43681322975444298</c:v>
                </c:pt>
                <c:pt idx="13">
                  <c:v>0.47344042381201451</c:v>
                </c:pt>
                <c:pt idx="14">
                  <c:v>0.48048049844833229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B8-4426-9EB3-4F92BD6A8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8365208"/>
        <c:axId val="335999184"/>
      </c:barChart>
      <c:catAx>
        <c:axId val="338365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5999184"/>
        <c:crosses val="autoZero"/>
        <c:auto val="1"/>
        <c:lblAlgn val="ctr"/>
        <c:lblOffset val="100"/>
        <c:noMultiLvlLbl val="0"/>
      </c:catAx>
      <c:valAx>
        <c:axId val="335999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in"/>
        <c:minorTickMark val="none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5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02331921600425E-2"/>
          <c:y val="2.2828248031496062E-2"/>
          <c:w val="0.81852437702352765"/>
          <c:h val="0.9126326524652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NRRZ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Podváha</c:v>
                </c:pt>
                <c:pt idx="1">
                  <c:v>Normální</c:v>
                </c:pt>
                <c:pt idx="2">
                  <c:v>Nadváha</c:v>
                </c:pt>
                <c:pt idx="3">
                  <c:v>Obezita I. stupně</c:v>
                </c:pt>
                <c:pt idx="4">
                  <c:v>Obezita II. stupně</c:v>
                </c:pt>
                <c:pt idx="5">
                  <c:v>Obezita III. stupně</c:v>
                </c:pt>
                <c:pt idx="6">
                  <c:v>Superobezita</c:v>
                </c:pt>
              </c:strCache>
            </c:strRef>
          </c:cat>
          <c:val>
            <c:numRef>
              <c:f>List1!$B$2:$B$8</c:f>
              <c:numCache>
                <c:formatCode>0.000</c:formatCode>
                <c:ptCount val="7"/>
                <c:pt idx="0">
                  <c:v>4.6522496494880404E-2</c:v>
                </c:pt>
                <c:pt idx="1">
                  <c:v>0.53367039129880611</c:v>
                </c:pt>
                <c:pt idx="2">
                  <c:v>0.24272422143858605</c:v>
                </c:pt>
                <c:pt idx="3">
                  <c:v>0.11318349832179123</c:v>
                </c:pt>
                <c:pt idx="4">
                  <c:v>4.4398181586438372E-2</c:v>
                </c:pt>
                <c:pt idx="5">
                  <c:v>1.8056676721757235E-2</c:v>
                </c:pt>
                <c:pt idx="6">
                  <c:v>1.4445341377405786E-3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Olomouc</c:v>
                </c:pt>
              </c:strCache>
            </c:strRef>
          </c:tx>
          <c:spPr>
            <a:solidFill>
              <a:srgbClr val="8E8BAE"/>
            </a:solidFill>
            <a:ln>
              <a:noFill/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List1!$A$2:$A$8</c:f>
              <c:strCache>
                <c:ptCount val="7"/>
                <c:pt idx="0">
                  <c:v>Podváha</c:v>
                </c:pt>
                <c:pt idx="1">
                  <c:v>Normální</c:v>
                </c:pt>
                <c:pt idx="2">
                  <c:v>Nadváha</c:v>
                </c:pt>
                <c:pt idx="3">
                  <c:v>Obezita I. stupně</c:v>
                </c:pt>
                <c:pt idx="4">
                  <c:v>Obezita II. stupně</c:v>
                </c:pt>
                <c:pt idx="5">
                  <c:v>Obezita III. stupně</c:v>
                </c:pt>
                <c:pt idx="6">
                  <c:v>Superobezita</c:v>
                </c:pt>
              </c:strCache>
            </c:strRef>
          </c:cat>
          <c:val>
            <c:numRef>
              <c:f>List1!$C$2:$C$8</c:f>
              <c:numCache>
                <c:formatCode>0.000</c:formatCode>
                <c:ptCount val="7"/>
                <c:pt idx="0">
                  <c:v>3.1527228060597788E-2</c:v>
                </c:pt>
                <c:pt idx="1">
                  <c:v>0.53650880305718573</c:v>
                </c:pt>
                <c:pt idx="2">
                  <c:v>0.2513989354442473</c:v>
                </c:pt>
                <c:pt idx="3">
                  <c:v>0.11396205814112188</c:v>
                </c:pt>
                <c:pt idx="4">
                  <c:v>4.5994267776716252E-2</c:v>
                </c:pt>
                <c:pt idx="5">
                  <c:v>1.9380373959328512E-2</c:v>
                </c:pt>
                <c:pt idx="6">
                  <c:v>1.2283335608025113E-3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/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</a:t>
                </a:r>
                <a:r>
                  <a:rPr lang="cs-CZ" sz="1200" b="1" baseline="0" dirty="0">
                    <a:solidFill>
                      <a:schemeClr val="tx1"/>
                    </a:solidFill>
                  </a:rPr>
                  <a:t> rodiček (v procentech)</a:t>
                </a:r>
                <a:endParaRPr lang="cs-CZ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34963657157249"/>
          <c:y val="2.9958026864626119E-2"/>
          <c:w val="0.35917329359247818"/>
          <c:h val="8.19908980499720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044634590722"/>
          <c:y val="2.2828264094955489E-2"/>
          <c:w val="0.81961033983249554"/>
          <c:h val="0.9126326524652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PCIP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3F-4479-9704-CDEB1929E1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0.31040522251413105</c:v>
                </c:pt>
                <c:pt idx="1">
                  <c:v>0.28934010152284262</c:v>
                </c:pt>
                <c:pt idx="2">
                  <c:v>0.29006717850287905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PCIMP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0.18430061300851844</c:v>
                </c:pt>
                <c:pt idx="1">
                  <c:v>0.18116576229651671</c:v>
                </c:pt>
                <c:pt idx="2">
                  <c:v>0.16842610364683303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PZS základní péče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D5-45DA-AAF2-40B397D414A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List1!$D$2:$D$4</c:f>
              <c:numCache>
                <c:formatCode>0.0%</c:formatCode>
                <c:ptCount val="3"/>
                <c:pt idx="0">
                  <c:v>0.50505532998965053</c:v>
                </c:pt>
                <c:pt idx="1">
                  <c:v>0.52949413618064067</c:v>
                </c:pt>
                <c:pt idx="2">
                  <c:v>0.54078694817658346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F-4479-9704-CDEB1929E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/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 (v procentech)</a:t>
                </a: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686240714018493"/>
          <c:y val="2.5989119683481703E-2"/>
          <c:w val="0.56398691480679675"/>
          <c:h val="5.5608926805143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6656877842638"/>
          <c:y val="1.9172863683222775E-2"/>
          <c:w val="0.87440381090643182"/>
          <c:h val="0.9126326524652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méně19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0%</c:formatCode>
                <c:ptCount val="3"/>
                <c:pt idx="0">
                  <c:v>2.4440729241302445E-2</c:v>
                </c:pt>
                <c:pt idx="1">
                  <c:v>1.4528268860493611E-2</c:v>
                </c:pt>
                <c:pt idx="2">
                  <c:v>1.5355086372360844E-2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List1!$C$2:$C$4</c:f>
              <c:numCache>
                <c:formatCode>0%</c:formatCode>
                <c:ptCount val="3"/>
                <c:pt idx="0">
                  <c:v>0.1010269882971101</c:v>
                </c:pt>
                <c:pt idx="1">
                  <c:v>0.1055487484684054</c:v>
                </c:pt>
                <c:pt idx="2">
                  <c:v>0.10532629558541266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List1!$D$2:$D$4</c:f>
              <c:numCache>
                <c:formatCode>0%</c:formatCode>
                <c:ptCount val="3"/>
                <c:pt idx="0">
                  <c:v>0.28747711169492873</c:v>
                </c:pt>
                <c:pt idx="1">
                  <c:v>0.28303868370383334</c:v>
                </c:pt>
                <c:pt idx="2">
                  <c:v>0.28790786948176583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F-4479-9704-CDEB1929E13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30-34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List1!$E$2:$E$4</c:f>
              <c:numCache>
                <c:formatCode>0%</c:formatCode>
                <c:ptCount val="3"/>
                <c:pt idx="0">
                  <c:v>0.36549637767693655</c:v>
                </c:pt>
                <c:pt idx="1">
                  <c:v>0.34307719236828288</c:v>
                </c:pt>
                <c:pt idx="2">
                  <c:v>0.34740882917466409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F-4D25-8B8F-BAAA45E991A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35-39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List1!$F$2:$F$4</c:f>
              <c:numCache>
                <c:formatCode>0%</c:formatCode>
                <c:ptCount val="3"/>
                <c:pt idx="0">
                  <c:v>0.17840936231191784</c:v>
                </c:pt>
                <c:pt idx="1">
                  <c:v>0.19761946437948538</c:v>
                </c:pt>
                <c:pt idx="2">
                  <c:v>0.1933781190019194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F-4D25-8B8F-BAAA45E991A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40-44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List1!$G$2:$G$4</c:f>
              <c:numCache>
                <c:formatCode>0%</c:formatCode>
                <c:ptCount val="3"/>
                <c:pt idx="0">
                  <c:v>3.8930021495103891E-2</c:v>
                </c:pt>
                <c:pt idx="1">
                  <c:v>4.953614563276737E-2</c:v>
                </c:pt>
                <c:pt idx="2">
                  <c:v>4.7504798464491363E-2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2F-4D25-8B8F-BAAA45E991A7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45vice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List1!$H$2:$H$4</c:f>
              <c:numCache>
                <c:formatCode>0%</c:formatCode>
                <c:ptCount val="3"/>
                <c:pt idx="0">
                  <c:v>4.0601862909004057E-3</c:v>
                </c:pt>
                <c:pt idx="1">
                  <c:v>6.3014178190092772E-3</c:v>
                </c:pt>
                <c:pt idx="2">
                  <c:v>2.8790786948176585E-3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2F-4D25-8B8F-BAAA45E99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/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</a:t>
                </a:r>
                <a:r>
                  <a:rPr lang="cs-CZ" sz="1200" b="1" baseline="0" dirty="0">
                    <a:solidFill>
                      <a:schemeClr val="tx1"/>
                    </a:solidFill>
                  </a:rPr>
                  <a:t> (v procentech)</a:t>
                </a:r>
                <a:endParaRPr lang="cs-CZ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1176094066786006"/>
          <c:y val="5.8467292567877985E-2"/>
          <c:w val="8.8239059332139935E-2"/>
          <c:h val="0.3313168040170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23956496178719"/>
          <c:y val="2.2828248031496062E-2"/>
          <c:w val="0.86897226230559554"/>
          <c:h val="0.9126326524652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ZŠ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3F-4479-9704-CDEB1929E1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0.12156704361873991</c:v>
                </c:pt>
                <c:pt idx="1">
                  <c:v>0.14041621029572837</c:v>
                </c:pt>
                <c:pt idx="2">
                  <c:v>0.17976539589442816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0.47485864297253633</c:v>
                </c:pt>
                <c:pt idx="1">
                  <c:v>0.52223439211391021</c:v>
                </c:pt>
                <c:pt idx="2">
                  <c:v>0.56832844574780061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VŠ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D5-45DA-AAF2-40B397D414A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List1!$D$2:$D$4</c:f>
              <c:numCache>
                <c:formatCode>0.0%</c:formatCode>
                <c:ptCount val="3"/>
                <c:pt idx="0">
                  <c:v>0.40357431340872374</c:v>
                </c:pt>
                <c:pt idx="1">
                  <c:v>0.33734939759036142</c:v>
                </c:pt>
                <c:pt idx="2">
                  <c:v>0.25190615835777125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F-4479-9704-CDEB1929E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/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 (v</a:t>
                </a:r>
                <a:r>
                  <a:rPr lang="cs-CZ" sz="1200" b="1" baseline="0" dirty="0">
                    <a:solidFill>
                      <a:schemeClr val="tx1"/>
                    </a:solidFill>
                  </a:rPr>
                  <a:t> procentech)</a:t>
                </a:r>
                <a:endParaRPr lang="cs-CZ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007495590828925"/>
          <c:y val="2.5989119683481703E-2"/>
          <c:w val="4.6247260969483193E-2"/>
          <c:h val="0.14197143916913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4583934583934"/>
          <c:y val="2.2828248031496062E-2"/>
          <c:w val="0.87236598792154341"/>
          <c:h val="0.9126326524652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prvorodička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3F-4479-9704-CDEB1929E1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0.50465727251015047</c:v>
                </c:pt>
                <c:pt idx="1">
                  <c:v>0.4642044460003501</c:v>
                </c:pt>
                <c:pt idx="2">
                  <c:v>0.45033589251439538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druhorodička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0.36677016161133669</c:v>
                </c:pt>
                <c:pt idx="1">
                  <c:v>0.38211097496936813</c:v>
                </c:pt>
                <c:pt idx="2">
                  <c:v>0.38459692898272552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vícerodička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7D5-45DA-AAF2-40B397D414A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List1!$D$2:$D$4</c:f>
              <c:numCache>
                <c:formatCode>0.0%</c:formatCode>
                <c:ptCount val="3"/>
                <c:pt idx="0">
                  <c:v>0.12857256587851285</c:v>
                </c:pt>
                <c:pt idx="1">
                  <c:v>0.15368457903028182</c:v>
                </c:pt>
                <c:pt idx="2">
                  <c:v>0.16506717850287908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F-4479-9704-CDEB1929E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/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 (v procentech)</a:t>
                </a: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481655176099625"/>
          <c:y val="3.1223211341905709E-2"/>
          <c:w val="0.12113035113035113"/>
          <c:h val="0.141971439169139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9885091929457"/>
          <c:y val="2.2828248031496062E-2"/>
          <c:w val="0.72770114908070527"/>
          <c:h val="0.9126326524652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do 31+6 t.t.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5.0155242417005011E-3</c:v>
                </c:pt>
                <c:pt idx="1">
                  <c:v>6.1263784351479082E-3</c:v>
                </c:pt>
                <c:pt idx="2">
                  <c:v>1.0316698656429943E-2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32+0–36+6 t.t.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5.0314465408805034E-2</c:v>
                      </c:pt>
                      <c:pt idx="1">
                        <c:v>5.4962366532469803E-2</c:v>
                      </c:pt>
                      <c:pt idx="2">
                        <c:v>5.9261036468330135E-2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0056-4CC2-8E46-57C77D89FC1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od 37+0 t.t.</c:v>
                      </c:pt>
                    </c:strCache>
                  </c:strRef>
                </c:tx>
                <c:spPr>
                  <a:solidFill>
                    <a:schemeClr val="accent2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List1!$D$2:$D$4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0.94467001034949449</c:v>
                      </c:pt>
                      <c:pt idx="1">
                        <c:v>0.93891125503238226</c:v>
                      </c:pt>
                      <c:pt idx="2">
                        <c:v>0.93042226487523993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273F-4479-9704-CDEB1929E130}"/>
                  </c:ext>
                </c:extLst>
              </c15:ser>
            </c15:filteredBarSeries>
          </c:ext>
        </c:extLst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</a:t>
                </a:r>
                <a:r>
                  <a:rPr lang="cs-CZ" sz="1200" b="1" baseline="0" dirty="0">
                    <a:solidFill>
                      <a:schemeClr val="tx1"/>
                    </a:solidFill>
                  </a:rPr>
                  <a:t> (v procentech)</a:t>
                </a:r>
                <a:endParaRPr lang="cs-CZ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19429618398896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9885091929457"/>
          <c:y val="2.2828248031496062E-2"/>
          <c:w val="0.72770114908070527"/>
          <c:h val="0.912632652465237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32+0–36+6 t.t.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  <c:extLst/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5.0314465408805034E-2</c:v>
                </c:pt>
                <c:pt idx="1">
                  <c:v>5.4962366532469803E-2</c:v>
                </c:pt>
                <c:pt idx="2">
                  <c:v>5.9261036468330135E-2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37F8-4737-9A0A-1D98AEB26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do 31+6 t.t.</c:v>
                      </c:pt>
                    </c:strCache>
                  </c:strRef>
                </c:tx>
                <c:spPr>
                  <a:solidFill>
                    <a:schemeClr val="accent2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5.0155242417005011E-3</c:v>
                      </c:pt>
                      <c:pt idx="1">
                        <c:v>6.1263784351479082E-3</c:v>
                      </c:pt>
                      <c:pt idx="2">
                        <c:v>1.0316698656429943E-2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37F8-4737-9A0A-1D98AEB26CD1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od 37+0 t.t.</c:v>
                      </c:pt>
                    </c:strCache>
                  </c:strRef>
                </c:tx>
                <c:spPr>
                  <a:solidFill>
                    <a:schemeClr val="accent2">
                      <a:shade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List1!$D$2:$D$4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0.94467001034949449</c:v>
                      </c:pt>
                      <c:pt idx="1">
                        <c:v>0.93891125503238226</c:v>
                      </c:pt>
                      <c:pt idx="2">
                        <c:v>0.93042226487523993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37F8-4737-9A0A-1D98AEB26CD1}"/>
                  </c:ext>
                </c:extLst>
              </c15:ser>
            </c15:filteredBarSeries>
          </c:ext>
        </c:extLst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29885091929457"/>
          <c:y val="2.2828248031496062E-2"/>
          <c:w val="0.72770114908070527"/>
          <c:h val="0.9126326524652376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od 37+0 t.t.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  <c:extLst/>
            </c:strRef>
          </c:cat>
          <c:val>
            <c:numRef>
              <c:f>List1!$D$2:$D$4</c:f>
              <c:numCache>
                <c:formatCode>0.0%</c:formatCode>
                <c:ptCount val="3"/>
                <c:pt idx="0">
                  <c:v>0.94467001034949449</c:v>
                </c:pt>
                <c:pt idx="1">
                  <c:v>0.93891125503238226</c:v>
                </c:pt>
                <c:pt idx="2">
                  <c:v>0.93042226487523993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91B9-4A7C-A2D5-0A73D0FE6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do 31+6 t.t.</c:v>
                      </c:pt>
                    </c:strCache>
                  </c:strRef>
                </c:tx>
                <c:spPr>
                  <a:solidFill>
                    <a:schemeClr val="accent2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5.0155242417005011E-3</c:v>
                      </c:pt>
                      <c:pt idx="1">
                        <c:v>6.1263784351479082E-3</c:v>
                      </c:pt>
                      <c:pt idx="2">
                        <c:v>1.0316698656429943E-2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91B9-4A7C-A2D5-0A73D0FE6BA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32+0–36+6 t.t.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List1!$C$2:$C$4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5.0314465408805034E-2</c:v>
                      </c:pt>
                      <c:pt idx="1">
                        <c:v>5.4962366532469803E-2</c:v>
                      </c:pt>
                      <c:pt idx="2">
                        <c:v>5.9261036468330135E-2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91B9-4A7C-A2D5-0A73D0FE6BA5}"/>
                  </c:ext>
                </c:extLst>
              </c15:ser>
            </c15:filteredBarSeries>
          </c:ext>
        </c:extLst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46656877842638"/>
          <c:y val="1.9172863683222775E-2"/>
          <c:w val="0.87440381090643182"/>
          <c:h val="0.83934431229913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méně 1499g</c:v>
                </c:pt>
              </c:strCache>
            </c:strRef>
          </c:tx>
          <c:spPr>
            <a:solidFill>
              <a:schemeClr val="accent2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3.8213518032003822E-3</c:v>
                </c:pt>
                <c:pt idx="1">
                  <c:v>5.076142131979695E-3</c:v>
                </c:pt>
                <c:pt idx="2">
                  <c:v>9.1170825335892512E-3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1500–1999g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9.0757105326009068E-3</c:v>
                </c:pt>
                <c:pt idx="1">
                  <c:v>8.7519691930684398E-3</c:v>
                </c:pt>
                <c:pt idx="2">
                  <c:v>8.1573896353166978E-3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2000–2499g</c:v>
                </c:pt>
              </c:strCache>
            </c:strRef>
          </c:tx>
          <c:spPr>
            <a:solidFill>
              <a:schemeClr val="accent2">
                <a:tint val="83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List1!$D$2:$D$4</c:f>
              <c:numCache>
                <c:formatCode>0.0%</c:formatCode>
                <c:ptCount val="3"/>
                <c:pt idx="0">
                  <c:v>3.5427115675503544E-2</c:v>
                </c:pt>
                <c:pt idx="1">
                  <c:v>3.2557325398214598E-2</c:v>
                </c:pt>
                <c:pt idx="2">
                  <c:v>2.8790786948176585E-2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F-4479-9704-CDEB1929E130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2500–2999g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List1!$E$2:$E$4</c:f>
              <c:numCache>
                <c:formatCode>0.0%</c:formatCode>
                <c:ptCount val="3"/>
                <c:pt idx="0">
                  <c:v>0.16216861714831621</c:v>
                </c:pt>
                <c:pt idx="1">
                  <c:v>0.13670575879572905</c:v>
                </c:pt>
                <c:pt idx="2">
                  <c:v>0.12955854126679461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2F-4D25-8B8F-BAAA45E991A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3000–3499g</c:v>
                </c:pt>
              </c:strCache>
            </c:strRef>
          </c:tx>
          <c:spPr>
            <a:solidFill>
              <a:schemeClr val="accent2">
                <a:shade val="82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List1!$F$2:$F$4</c:f>
              <c:numCache>
                <c:formatCode>0.0%</c:formatCode>
                <c:ptCount val="3"/>
                <c:pt idx="0">
                  <c:v>0.39893320595493992</c:v>
                </c:pt>
                <c:pt idx="1">
                  <c:v>0.3597059338351129</c:v>
                </c:pt>
                <c:pt idx="2">
                  <c:v>0.35196737044145876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2F-4D25-8B8F-BAAA45E991A7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3500–3999g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List1!$G$2:$G$4</c:f>
              <c:numCache>
                <c:formatCode>0.0%</c:formatCode>
                <c:ptCount val="3"/>
                <c:pt idx="0">
                  <c:v>0.28039168855982805</c:v>
                </c:pt>
                <c:pt idx="1">
                  <c:v>0.31524593033432524</c:v>
                </c:pt>
                <c:pt idx="2">
                  <c:v>0.32293666026871404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2F-4D25-8B8F-BAAA45E991A7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4000g a více</c:v>
                </c:pt>
              </c:strCache>
            </c:strRef>
          </c:tx>
          <c:spPr>
            <a:solidFill>
              <a:schemeClr val="accent2">
                <a:shade val="4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List1!$H$2:$H$4</c:f>
              <c:numCache>
                <c:formatCode>0.0%</c:formatCode>
                <c:ptCount val="3"/>
                <c:pt idx="0">
                  <c:v>7.3640633707507369E-2</c:v>
                </c:pt>
                <c:pt idx="1">
                  <c:v>0.10449851216523717</c:v>
                </c:pt>
                <c:pt idx="2">
                  <c:v>0.11180422264875239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2F-4D25-8B8F-BAAA45E991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/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</a:t>
                </a:r>
                <a:r>
                  <a:rPr lang="cs-CZ" sz="1200" b="1" baseline="0" dirty="0">
                    <a:solidFill>
                      <a:schemeClr val="tx1"/>
                    </a:solidFill>
                  </a:rPr>
                  <a:t> (v procentech)</a:t>
                </a:r>
                <a:endParaRPr lang="cs-CZ" sz="1200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9.3759838489748726E-2"/>
          <c:y val="0.93269279519281068"/>
          <c:w val="0.89096628200900008"/>
          <c:h val="6.6955189809866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79980652938968E-2"/>
          <c:y val="1.7957686665122385E-2"/>
          <c:w val="0.90196941219910121"/>
          <c:h val="0.86784418191645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živě narození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7CC-4F64-9A82-3AF72D8D58E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17CC-4F64-9A82-3AF72D8D58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7CC-4F64-9A82-3AF72D8D58E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17CC-4F64-9A82-3AF72D8D58E9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7CC-4F64-9A82-3AF72D8D58E9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7CC-4F64-9A82-3AF72D8D58E9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7CC-4F64-9A82-3AF72D8D58E9}"/>
              </c:ext>
            </c:extLst>
          </c:dPt>
          <c:cat>
            <c:numRef>
              <c:f>List1!$A$2:$A$111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  <c:extLst/>
            </c:numRef>
          </c:cat>
          <c:val>
            <c:numRef>
              <c:f>List1!$B$2:$B$111</c:f>
              <c:numCache>
                <c:formatCode>#,##0</c:formatCode>
                <c:ptCount val="35"/>
                <c:pt idx="0">
                  <c:v>112663</c:v>
                </c:pt>
                <c:pt idx="1">
                  <c:v>114405</c:v>
                </c:pt>
                <c:pt idx="2">
                  <c:v>114036</c:v>
                </c:pt>
                <c:pt idx="3">
                  <c:v>112231</c:v>
                </c:pt>
                <c:pt idx="4">
                  <c:v>110200</c:v>
                </c:pt>
                <c:pt idx="5">
                  <c:v>111793</c:v>
                </c:pt>
                <c:pt idx="6">
                  <c:v>101299</c:v>
                </c:pt>
                <c:pt idx="7" formatCode="General">
                  <c:v>94009</c:v>
                </c:pt>
                <c:pt idx="8" formatCode="General">
                  <c:v>92689</c:v>
                </c:pt>
                <c:pt idx="9" formatCode="General">
                  <c:v>90582</c:v>
                </c:pt>
                <c:pt idx="10" formatCode="General">
                  <c:v>88297</c:v>
                </c:pt>
                <c:pt idx="11" formatCode="General">
                  <c:v>86266</c:v>
                </c:pt>
                <c:pt idx="12" formatCode="General">
                  <c:v>85017</c:v>
                </c:pt>
                <c:pt idx="13" formatCode="General">
                  <c:v>84548</c:v>
                </c:pt>
                <c:pt idx="14" formatCode="General">
                  <c:v>84365</c:v>
                </c:pt>
                <c:pt idx="15" formatCode="General">
                  <c:v>84457</c:v>
                </c:pt>
                <c:pt idx="16" formatCode="General">
                  <c:v>84813</c:v>
                </c:pt>
                <c:pt idx="17" formatCode="General">
                  <c:v>85407</c:v>
                </c:pt>
                <c:pt idx="18" formatCode="General">
                  <c:v>86204</c:v>
                </c:pt>
                <c:pt idx="19" formatCode="General">
                  <c:v>87160</c:v>
                </c:pt>
                <c:pt idx="20" formatCode="General">
                  <c:v>88222</c:v>
                </c:pt>
                <c:pt idx="21" formatCode="General">
                  <c:v>89318</c:v>
                </c:pt>
                <c:pt idx="22" formatCode="General">
                  <c:v>90383</c:v>
                </c:pt>
                <c:pt idx="23" formatCode="General">
                  <c:v>91358</c:v>
                </c:pt>
                <c:pt idx="24" formatCode="General">
                  <c:v>92193</c:v>
                </c:pt>
                <c:pt idx="25" formatCode="General">
                  <c:v>92856</c:v>
                </c:pt>
                <c:pt idx="26" formatCode="General">
                  <c:v>93333</c:v>
                </c:pt>
                <c:pt idx="27" formatCode="General">
                  <c:v>93627</c:v>
                </c:pt>
                <c:pt idx="28" formatCode="General">
                  <c:v>93746</c:v>
                </c:pt>
                <c:pt idx="29" formatCode="General">
                  <c:v>93697</c:v>
                </c:pt>
                <c:pt idx="30" formatCode="General">
                  <c:v>93487</c:v>
                </c:pt>
                <c:pt idx="31" formatCode="General">
                  <c:v>93113</c:v>
                </c:pt>
                <c:pt idx="32" formatCode="General">
                  <c:v>92576</c:v>
                </c:pt>
                <c:pt idx="33" formatCode="General">
                  <c:v>91872</c:v>
                </c:pt>
                <c:pt idx="34" formatCode="General">
                  <c:v>91012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D07-4F47-96A8-97978AC1022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17CC-4F64-9A82-3AF72D8D58E9}"/>
              </c:ext>
            </c:extLst>
          </c:dPt>
          <c:cat>
            <c:numRef>
              <c:f>List1!$A$2:$A$111</c:f>
              <c:numCache>
                <c:formatCode>General</c:formatCode>
                <c:ptCount val="3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</c:numCache>
              <c:extLst/>
            </c:numRef>
          </c:cat>
          <c:val>
            <c:numRef>
              <c:f>List1!$D$2:$D$111</c:f>
              <c:numCache>
                <c:formatCode>General</c:formatCode>
                <c:ptCount val="35"/>
                <c:pt idx="7">
                  <c:v>91149</c:v>
                </c:pt>
                <c:pt idx="8">
                  <c:v>84311</c:v>
                </c:pt>
                <c:pt idx="9" formatCode="0">
                  <c:v>76753.246246199662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8-9FB7-4C2F-86DD-52E6B222A9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91114607"/>
        <c:axId val="736467199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zemřelí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solidFill>
                      <a:srgbClr val="413789"/>
                    </a:solidFill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List1!$A$2:$A$111</c15:sqref>
                        </c15:formulaRef>
                      </c:ext>
                    </c:extLst>
                    <c:numCache>
                      <c:formatCode>General</c:formatCode>
                      <c:ptCount val="35"/>
                      <c:pt idx="0">
                        <c:v>2016</c:v>
                      </c:pt>
                      <c:pt idx="1">
                        <c:v>2017</c:v>
                      </c:pt>
                      <c:pt idx="2">
                        <c:v>2018</c:v>
                      </c:pt>
                      <c:pt idx="3">
                        <c:v>2019</c:v>
                      </c:pt>
                      <c:pt idx="4">
                        <c:v>2020</c:v>
                      </c:pt>
                      <c:pt idx="5">
                        <c:v>2021</c:v>
                      </c:pt>
                      <c:pt idx="6">
                        <c:v>2022</c:v>
                      </c:pt>
                      <c:pt idx="7">
                        <c:v>2023</c:v>
                      </c:pt>
                      <c:pt idx="8">
                        <c:v>2024</c:v>
                      </c:pt>
                      <c:pt idx="9">
                        <c:v>2025</c:v>
                      </c:pt>
                      <c:pt idx="10">
                        <c:v>2026</c:v>
                      </c:pt>
                      <c:pt idx="11">
                        <c:v>2027</c:v>
                      </c:pt>
                      <c:pt idx="12">
                        <c:v>2028</c:v>
                      </c:pt>
                      <c:pt idx="13">
                        <c:v>2029</c:v>
                      </c:pt>
                      <c:pt idx="14">
                        <c:v>2030</c:v>
                      </c:pt>
                      <c:pt idx="15">
                        <c:v>2031</c:v>
                      </c:pt>
                      <c:pt idx="16">
                        <c:v>2032</c:v>
                      </c:pt>
                      <c:pt idx="17">
                        <c:v>2033</c:v>
                      </c:pt>
                      <c:pt idx="18">
                        <c:v>2034</c:v>
                      </c:pt>
                      <c:pt idx="19">
                        <c:v>2035</c:v>
                      </c:pt>
                      <c:pt idx="20">
                        <c:v>2036</c:v>
                      </c:pt>
                      <c:pt idx="21">
                        <c:v>2037</c:v>
                      </c:pt>
                      <c:pt idx="22">
                        <c:v>2038</c:v>
                      </c:pt>
                      <c:pt idx="23">
                        <c:v>2039</c:v>
                      </c:pt>
                      <c:pt idx="24">
                        <c:v>2040</c:v>
                      </c:pt>
                      <c:pt idx="25">
                        <c:v>2041</c:v>
                      </c:pt>
                      <c:pt idx="26">
                        <c:v>2042</c:v>
                      </c:pt>
                      <c:pt idx="27">
                        <c:v>2043</c:v>
                      </c:pt>
                      <c:pt idx="28">
                        <c:v>2044</c:v>
                      </c:pt>
                      <c:pt idx="29">
                        <c:v>2045</c:v>
                      </c:pt>
                      <c:pt idx="30">
                        <c:v>2046</c:v>
                      </c:pt>
                      <c:pt idx="31">
                        <c:v>2047</c:v>
                      </c:pt>
                      <c:pt idx="32">
                        <c:v>2048</c:v>
                      </c:pt>
                      <c:pt idx="33">
                        <c:v>2049</c:v>
                      </c:pt>
                      <c:pt idx="34">
                        <c:v>2050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List1!$C$2:$C$111</c15:sqref>
                        </c15:formulaRef>
                      </c:ext>
                    </c:extLst>
                    <c:numCache>
                      <c:formatCode>#,##0</c:formatCode>
                      <c:ptCount val="35"/>
                      <c:pt idx="0">
                        <c:v>107750</c:v>
                      </c:pt>
                      <c:pt idx="1">
                        <c:v>111443</c:v>
                      </c:pt>
                      <c:pt idx="2">
                        <c:v>112920</c:v>
                      </c:pt>
                      <c:pt idx="3">
                        <c:v>112362</c:v>
                      </c:pt>
                      <c:pt idx="4">
                        <c:v>129289</c:v>
                      </c:pt>
                      <c:pt idx="5">
                        <c:v>139891</c:v>
                      </c:pt>
                      <c:pt idx="6">
                        <c:v>120219</c:v>
                      </c:pt>
                      <c:pt idx="7" formatCode="General">
                        <c:v>110331</c:v>
                      </c:pt>
                      <c:pt idx="8" formatCode="General">
                        <c:v>111681</c:v>
                      </c:pt>
                      <c:pt idx="9" formatCode="General">
                        <c:v>112937</c:v>
                      </c:pt>
                      <c:pt idx="10" formatCode="General">
                        <c:v>114165</c:v>
                      </c:pt>
                      <c:pt idx="11" formatCode="General">
                        <c:v>115409</c:v>
                      </c:pt>
                      <c:pt idx="12" formatCode="General">
                        <c:v>116859</c:v>
                      </c:pt>
                      <c:pt idx="13" formatCode="General">
                        <c:v>118325</c:v>
                      </c:pt>
                      <c:pt idx="14" formatCode="General">
                        <c:v>119795</c:v>
                      </c:pt>
                      <c:pt idx="15" formatCode="General">
                        <c:v>121251</c:v>
                      </c:pt>
                      <c:pt idx="16" formatCode="General">
                        <c:v>122682</c:v>
                      </c:pt>
                      <c:pt idx="17" formatCode="General">
                        <c:v>124069</c:v>
                      </c:pt>
                      <c:pt idx="18" formatCode="General">
                        <c:v>125386</c:v>
                      </c:pt>
                      <c:pt idx="19" formatCode="General">
                        <c:v>126603</c:v>
                      </c:pt>
                      <c:pt idx="20" formatCode="General">
                        <c:v>127699</c:v>
                      </c:pt>
                      <c:pt idx="21" formatCode="General">
                        <c:v>128649</c:v>
                      </c:pt>
                      <c:pt idx="22" formatCode="General">
                        <c:v>129442</c:v>
                      </c:pt>
                      <c:pt idx="23" formatCode="General">
                        <c:v>130079</c:v>
                      </c:pt>
                      <c:pt idx="24" formatCode="General">
                        <c:v>130545</c:v>
                      </c:pt>
                      <c:pt idx="25" formatCode="General">
                        <c:v>130837</c:v>
                      </c:pt>
                      <c:pt idx="26" formatCode="General">
                        <c:v>130961</c:v>
                      </c:pt>
                      <c:pt idx="27" formatCode="General">
                        <c:v>130936</c:v>
                      </c:pt>
                      <c:pt idx="28" formatCode="General">
                        <c:v>130784</c:v>
                      </c:pt>
                      <c:pt idx="29" formatCode="General">
                        <c:v>130532</c:v>
                      </c:pt>
                      <c:pt idx="30" formatCode="General">
                        <c:v>130212</c:v>
                      </c:pt>
                      <c:pt idx="31" formatCode="General">
                        <c:v>129862</c:v>
                      </c:pt>
                      <c:pt idx="32" formatCode="General">
                        <c:v>129521</c:v>
                      </c:pt>
                      <c:pt idx="33" formatCode="General">
                        <c:v>129227</c:v>
                      </c:pt>
                      <c:pt idx="34" formatCode="General">
                        <c:v>129011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D07-4F47-96A8-97978AC10223}"/>
                  </c:ext>
                </c:extLst>
              </c15:ser>
            </c15:filteredBarSeries>
          </c:ext>
        </c:extLst>
      </c:barChart>
      <c:catAx>
        <c:axId val="891114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6467199"/>
        <c:crosses val="autoZero"/>
        <c:auto val="1"/>
        <c:lblAlgn val="ctr"/>
        <c:lblOffset val="100"/>
        <c:noMultiLvlLbl val="0"/>
      </c:catAx>
      <c:valAx>
        <c:axId val="736467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Počet</a:t>
                </a:r>
                <a:r>
                  <a:rPr lang="cs-CZ" sz="1200" baseline="0" dirty="0">
                    <a:solidFill>
                      <a:schemeClr val="tx1"/>
                    </a:solidFill>
                  </a:rPr>
                  <a:t> narozených</a:t>
                </a:r>
                <a:endParaRPr lang="cs-CZ" sz="12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6.0804800519956613E-3"/>
              <c:y val="0.309299088873446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91114607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63329057773502"/>
          <c:y val="2.2828248031496062E-2"/>
          <c:w val="0.86557853668964768"/>
          <c:h val="0.91263265246523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vaginální porod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73F-4479-9704-CDEB1929E13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0.76673831701297668</c:v>
                </c:pt>
                <c:pt idx="1">
                  <c:v>0.71888674951864173</c:v>
                </c:pt>
                <c:pt idx="2">
                  <c:v>0.65451055662188096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0056-4CC2-8E46-57C77D89FC1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císařský řez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D5-45DA-AAF2-40B397D414A2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7D5-45DA-AAF2-40B397D414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0.23326168298702332</c:v>
                </c:pt>
                <c:pt idx="1">
                  <c:v>0.28111325048135832</c:v>
                </c:pt>
                <c:pt idx="2">
                  <c:v>0.34548944337811899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/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 (v procentech)</a:t>
                </a: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954478648923092"/>
          <c:y val="2.5989119683481703E-2"/>
          <c:w val="0.13572350489017154"/>
          <c:h val="9.46476261127596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51315789473685"/>
          <c:y val="2.2828248031496062E-2"/>
          <c:w val="0.72648684210526304"/>
          <c:h val="0.810567919551599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Preeklampsie</c:v>
                </c:pt>
              </c:strCache>
            </c:strRef>
          </c:tx>
          <c:spPr>
            <a:solidFill>
              <a:schemeClr val="accent2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</c:strRef>
          </c:cat>
          <c:val>
            <c:numRef>
              <c:f>List1!$B$2:$B$4</c:f>
              <c:numCache>
                <c:formatCode>0.0%</c:formatCode>
                <c:ptCount val="3"/>
                <c:pt idx="0">
                  <c:v>1.249900485630125E-2</c:v>
                </c:pt>
                <c:pt idx="1">
                  <c:v>2.0829686679502888E-2</c:v>
                </c:pt>
                <c:pt idx="2">
                  <c:v>4.0307101727447218E-2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BEF-4DEB-8D4E-ADE06735D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Hypertenze</c:v>
                      </c:pt>
                    </c:strCache>
                  </c:strRef>
                </c:tx>
                <c:spPr>
                  <a:solidFill>
                    <a:schemeClr val="accent2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1.3215508319401322E-2</c:v>
                      </c:pt>
                      <c:pt idx="1">
                        <c:v>2.6605986346928057E-2</c:v>
                      </c:pt>
                      <c:pt idx="2">
                        <c:v>8.9731285988483692E-2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DBEF-4DEB-8D4E-ADE06735D69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GDM s nízkým rizikem</c:v>
                      </c:pt>
                    </c:strCache>
                  </c:strRef>
                </c:tx>
                <c:spPr>
                  <a:solidFill>
                    <a:schemeClr val="accent2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List1!$D$2:$D$4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4.6015444630204599E-2</c:v>
                      </c:pt>
                      <c:pt idx="1">
                        <c:v>8.1393313495536496E-2</c:v>
                      </c:pt>
                      <c:pt idx="2">
                        <c:v>0.13099808061420345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DBEF-4DEB-8D4E-ADE06735D692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GDM s vysokým rizikem</c:v>
                      </c:pt>
                    </c:strCache>
                  </c:strRef>
                </c:tx>
                <c:spPr>
                  <a:solidFill>
                    <a:schemeClr val="accent2">
                      <a:shade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List1!$E$2:$E$4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4.2194092827004216E-3</c:v>
                      </c:pt>
                      <c:pt idx="1">
                        <c:v>1.3478032557325399E-2</c:v>
                      </c:pt>
                      <c:pt idx="2">
                        <c:v>5.1823416506717852E-2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BEF-4DEB-8D4E-ADE06735D692}"/>
                  </c:ext>
                </c:extLst>
              </c15:ser>
            </c15:filteredBarSeries>
          </c:ext>
        </c:extLst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 (v procentech)</a:t>
                </a:r>
              </a:p>
            </c:rich>
          </c:tx>
          <c:layout>
            <c:manualLayout>
              <c:xMode val="edge"/>
              <c:yMode val="edge"/>
              <c:x val="0"/>
              <c:y val="0.19429620041948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5248538011696"/>
          <c:y val="2.2828248031496062E-2"/>
          <c:w val="0.7784751461988304"/>
          <c:h val="0.8105679195515990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Hypertenze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  <c:extLst xmlns:c15="http://schemas.microsoft.com/office/drawing/2012/chart"/>
            </c:strRef>
          </c:cat>
          <c:val>
            <c:numRef>
              <c:f>List1!$C$2:$C$4</c:f>
              <c:numCache>
                <c:formatCode>0.0%</c:formatCode>
                <c:ptCount val="3"/>
                <c:pt idx="0">
                  <c:v>1.3215508319401322E-2</c:v>
                </c:pt>
                <c:pt idx="1">
                  <c:v>2.6605986346928057E-2</c:v>
                </c:pt>
                <c:pt idx="2">
                  <c:v>8.9731285988483692E-2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5A7C-447F-9FDF-9BB3619AA5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Preeklampsie</c:v>
                      </c:pt>
                    </c:strCache>
                  </c:strRef>
                </c:tx>
                <c:spPr>
                  <a:solidFill>
                    <a:schemeClr val="accent2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1.249900485630125E-2</c:v>
                      </c:pt>
                      <c:pt idx="1">
                        <c:v>2.0829686679502888E-2</c:v>
                      </c:pt>
                      <c:pt idx="2">
                        <c:v>4.0307101727447218E-2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5A7C-447F-9FDF-9BB3619AA58A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GDM s nízkým rizikem</c:v>
                      </c:pt>
                    </c:strCache>
                  </c:strRef>
                </c:tx>
                <c:spPr>
                  <a:solidFill>
                    <a:schemeClr val="accent2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List1!$D$2:$D$4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4.6015444630204599E-2</c:v>
                      </c:pt>
                      <c:pt idx="1">
                        <c:v>8.1393313495536496E-2</c:v>
                      </c:pt>
                      <c:pt idx="2">
                        <c:v>0.13099808061420345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A7C-447F-9FDF-9BB3619AA58A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GDM s vysokým rizikem</c:v>
                      </c:pt>
                    </c:strCache>
                  </c:strRef>
                </c:tx>
                <c:spPr>
                  <a:solidFill>
                    <a:schemeClr val="accent2">
                      <a:shade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List1!$E$2:$E$4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4.2194092827004216E-3</c:v>
                      </c:pt>
                      <c:pt idx="1">
                        <c:v>1.3478032557325399E-2</c:v>
                      </c:pt>
                      <c:pt idx="2">
                        <c:v>5.1823416506717852E-2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5A7C-447F-9FDF-9BB3619AA58A}"/>
                  </c:ext>
                </c:extLst>
              </c15:ser>
            </c15:filteredBarSeries>
          </c:ext>
        </c:extLst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08625730994151"/>
          <c:y val="2.2828248031496062E-2"/>
          <c:w val="0.73391374269005849"/>
          <c:h val="0.81056791955159901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GDM s nízkým rizikem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  <c:extLst xmlns:c15="http://schemas.microsoft.com/office/drawing/2012/chart"/>
            </c:strRef>
          </c:cat>
          <c:val>
            <c:numRef>
              <c:f>List1!$D$2:$D$4</c:f>
              <c:numCache>
                <c:formatCode>0.0%</c:formatCode>
                <c:ptCount val="3"/>
                <c:pt idx="0">
                  <c:v>4.6015444630204599E-2</c:v>
                </c:pt>
                <c:pt idx="1">
                  <c:v>8.1393313495536496E-2</c:v>
                </c:pt>
                <c:pt idx="2">
                  <c:v>0.13099808061420345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2-763D-42FE-A08D-B166A77569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Preeklampsie</c:v>
                      </c:pt>
                    </c:strCache>
                  </c:strRef>
                </c:tx>
                <c:spPr>
                  <a:solidFill>
                    <a:schemeClr val="accent2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1.249900485630125E-2</c:v>
                      </c:pt>
                      <c:pt idx="1">
                        <c:v>2.0829686679502888E-2</c:v>
                      </c:pt>
                      <c:pt idx="2">
                        <c:v>4.0307101727447218E-2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763D-42FE-A08D-B166A775694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Hypertenze</c:v>
                      </c:pt>
                    </c:strCache>
                  </c:strRef>
                </c:tx>
                <c:spPr>
                  <a:solidFill>
                    <a:schemeClr val="accent2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List1!$C$2:$C$4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1.3215508319401322E-2</c:v>
                      </c:pt>
                      <c:pt idx="1">
                        <c:v>2.6605986346928057E-2</c:v>
                      </c:pt>
                      <c:pt idx="2">
                        <c:v>8.9731285988483692E-2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763D-42FE-A08D-B166A775694B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GDM s vysokým rizikem</c:v>
                      </c:pt>
                    </c:strCache>
                  </c:strRef>
                </c:tx>
                <c:spPr>
                  <a:solidFill>
                    <a:schemeClr val="accent2">
                      <a:shade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List1!$E$2:$E$4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4.2194092827004216E-3</c:v>
                      </c:pt>
                      <c:pt idx="1">
                        <c:v>1.3478032557325399E-2</c:v>
                      </c:pt>
                      <c:pt idx="2">
                        <c:v>5.1823416506717852E-2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63D-42FE-A08D-B166A775694B}"/>
                  </c:ext>
                </c:extLst>
              </c15:ser>
            </c15:filteredBarSeries>
          </c:ext>
        </c:extLst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b="1" dirty="0">
                    <a:solidFill>
                      <a:schemeClr val="tx1"/>
                    </a:solidFill>
                  </a:rPr>
                  <a:t>Podíl rodiček (v procentech)</a:t>
                </a:r>
              </a:p>
            </c:rich>
          </c:tx>
          <c:layout>
            <c:manualLayout>
              <c:xMode val="edge"/>
              <c:yMode val="edge"/>
              <c:x val="0"/>
              <c:y val="0.194296200419485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95175438596491"/>
          <c:y val="2.2828248031496062E-2"/>
          <c:w val="0.77104824561403507"/>
          <c:h val="0.81056791955159901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List1!$E$1</c:f>
              <c:strCache>
                <c:ptCount val="1"/>
                <c:pt idx="0">
                  <c:v>GDM s vysokým rizikem</c:v>
                </c:pt>
              </c:strCache>
              <c:extLst xmlns:c15="http://schemas.microsoft.com/office/drawing/2012/chart"/>
            </c:strRef>
          </c:tx>
          <c:spPr>
            <a:solidFill>
              <a:schemeClr val="accent2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List1!$A$2:$A$4</c:f>
              <c:strCache>
                <c:ptCount val="3"/>
                <c:pt idx="0">
                  <c:v>Normální BMI</c:v>
                </c:pt>
                <c:pt idx="1">
                  <c:v>Nadváha</c:v>
                </c:pt>
                <c:pt idx="2">
                  <c:v>Obezita</c:v>
                </c:pt>
              </c:strCache>
              <c:extLst xmlns:c15="http://schemas.microsoft.com/office/drawing/2012/chart"/>
            </c:strRef>
          </c:cat>
          <c:val>
            <c:numRef>
              <c:f>List1!$E$2:$E$4</c:f>
              <c:numCache>
                <c:formatCode>0.0%</c:formatCode>
                <c:ptCount val="3"/>
                <c:pt idx="0">
                  <c:v>4.2194092827004216E-3</c:v>
                </c:pt>
                <c:pt idx="1">
                  <c:v>1.3478032557325399E-2</c:v>
                </c:pt>
                <c:pt idx="2">
                  <c:v>5.1823416506717852E-2</c:v>
                </c:pt>
              </c:numCache>
              <c:extLst xmlns:c15="http://schemas.microsoft.com/office/drawing/2012/chart"/>
            </c:numRef>
          </c:val>
          <c:extLst>
            <c:ext xmlns:c16="http://schemas.microsoft.com/office/drawing/2014/chart" uri="{C3380CC4-5D6E-409C-BE32-E72D297353CC}">
              <c16:uniqueId val="{00000003-8322-42F2-B511-6357B3B5E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Preeklampsie</c:v>
                      </c:pt>
                    </c:strCache>
                  </c:strRef>
                </c:tx>
                <c:spPr>
                  <a:solidFill>
                    <a:schemeClr val="accent2">
                      <a:tint val="5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1.249900485630125E-2</c:v>
                      </c:pt>
                      <c:pt idx="1">
                        <c:v>2.0829686679502888E-2</c:v>
                      </c:pt>
                      <c:pt idx="2">
                        <c:v>4.0307101727447218E-2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322-42F2-B511-6357B3B5EF75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Hypertenze</c:v>
                      </c:pt>
                    </c:strCache>
                  </c:strRef>
                </c:tx>
                <c:spPr>
                  <a:solidFill>
                    <a:schemeClr val="accent2">
                      <a:tint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List1!$C$2:$C$4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1.3215508319401322E-2</c:v>
                      </c:pt>
                      <c:pt idx="1">
                        <c:v>2.6605986346928057E-2</c:v>
                      </c:pt>
                      <c:pt idx="2">
                        <c:v>8.9731285988483692E-2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322-42F2-B511-6357B3B5EF75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List1!$D$1</c15:sqref>
                        </c15:formulaRef>
                      </c:ext>
                    </c:extLst>
                    <c:strCache>
                      <c:ptCount val="1"/>
                      <c:pt idx="0">
                        <c:v>GDM s nízkým rizikem</c:v>
                      </c:pt>
                    </c:strCache>
                  </c:strRef>
                </c:tx>
                <c:spPr>
                  <a:solidFill>
                    <a:schemeClr val="accent2">
                      <a:shade val="86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List1!$A$2:$A$4</c15:sqref>
                        </c15:formulaRef>
                      </c:ext>
                    </c:extLst>
                    <c:strCache>
                      <c:ptCount val="3"/>
                      <c:pt idx="0">
                        <c:v>Normální BMI</c:v>
                      </c:pt>
                      <c:pt idx="1">
                        <c:v>Nadváha</c:v>
                      </c:pt>
                      <c:pt idx="2">
                        <c:v>Obezita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List1!$D$2:$D$4</c15:sqref>
                        </c15:formulaRef>
                      </c:ext>
                    </c:extLst>
                    <c:numCache>
                      <c:formatCode>0.0%</c:formatCode>
                      <c:ptCount val="3"/>
                      <c:pt idx="0">
                        <c:v>4.6015444630204599E-2</c:v>
                      </c:pt>
                      <c:pt idx="1">
                        <c:v>8.1393313495536496E-2</c:v>
                      </c:pt>
                      <c:pt idx="2">
                        <c:v>0.13099808061420345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8322-42F2-B511-6357B3B5EF75}"/>
                  </c:ext>
                </c:extLst>
              </c15:ser>
            </c15:filteredBarSeries>
          </c:ext>
        </c:extLst>
      </c:bar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777051933983214E-2"/>
          <c:y val="3.2748513563730958E-2"/>
          <c:w val="0.87614630822142969"/>
          <c:h val="0.79850357673727235"/>
        </c:manualLayout>
      </c:layout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Úp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List1!$A$2:$A$65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  <c:extLst/>
            </c:numRef>
          </c:cat>
          <c:val>
            <c:numRef>
              <c:f>List1!$B$2:$B$65</c:f>
              <c:numCache>
                <c:formatCode>0.00</c:formatCode>
                <c:ptCount val="45"/>
                <c:pt idx="0">
                  <c:v>2.0964112680741844</c:v>
                </c:pt>
                <c:pt idx="1">
                  <c:v>2.0162515913703598</c:v>
                </c:pt>
                <c:pt idx="2">
                  <c:v>2.0076063020830586</c:v>
                </c:pt>
                <c:pt idx="3">
                  <c:v>1.9629674626412401</c:v>
                </c:pt>
                <c:pt idx="4">
                  <c:v>1.9663183845248555</c:v>
                </c:pt>
                <c:pt idx="5">
                  <c:v>1.9620373237179862</c:v>
                </c:pt>
                <c:pt idx="6">
                  <c:v>1.9358016106578162</c:v>
                </c:pt>
                <c:pt idx="7">
                  <c:v>1.9098192159983742</c:v>
                </c:pt>
                <c:pt idx="8">
                  <c:v>1.9402638140326094</c:v>
                </c:pt>
                <c:pt idx="9">
                  <c:v>1.8736475361005336</c:v>
                </c:pt>
                <c:pt idx="10">
                  <c:v>1.8932124981513154</c:v>
                </c:pt>
                <c:pt idx="11">
                  <c:v>1.8609471790457586</c:v>
                </c:pt>
                <c:pt idx="12">
                  <c:v>1.7147855670589944</c:v>
                </c:pt>
                <c:pt idx="13">
                  <c:v>1.6656434021756985</c:v>
                </c:pt>
                <c:pt idx="14">
                  <c:v>1.4383068517413531</c:v>
                </c:pt>
                <c:pt idx="15">
                  <c:v>1.277736741397228</c:v>
                </c:pt>
                <c:pt idx="16">
                  <c:v>1.1852539520167238</c:v>
                </c:pt>
                <c:pt idx="17">
                  <c:v>1.1726206666511285</c:v>
                </c:pt>
                <c:pt idx="18">
                  <c:v>1.1565974269221166</c:v>
                </c:pt>
                <c:pt idx="19">
                  <c:v>1.132838166996051</c:v>
                </c:pt>
                <c:pt idx="20">
                  <c:v>1.1436334707182021</c:v>
                </c:pt>
                <c:pt idx="21">
                  <c:v>1.1457218729969021</c:v>
                </c:pt>
                <c:pt idx="22">
                  <c:v>1.1706765949749462</c:v>
                </c:pt>
                <c:pt idx="23">
                  <c:v>1.1786847220730989</c:v>
                </c:pt>
                <c:pt idx="24">
                  <c:v>1.2264417219688655</c:v>
                </c:pt>
                <c:pt idx="25">
                  <c:v>1.2815384605310207</c:v>
                </c:pt>
                <c:pt idx="26">
                  <c:v>1.3279478390726753</c:v>
                </c:pt>
                <c:pt idx="27">
                  <c:v>1.4379430456218441</c:v>
                </c:pt>
                <c:pt idx="28">
                  <c:v>1.4970282983623804</c:v>
                </c:pt>
                <c:pt idx="29">
                  <c:v>1.4922611045335796</c:v>
                </c:pt>
                <c:pt idx="30">
                  <c:v>1.4931836498752391</c:v>
                </c:pt>
                <c:pt idx="31">
                  <c:v>1.4265348521979551</c:v>
                </c:pt>
                <c:pt idx="32">
                  <c:v>1.4520468551138876</c:v>
                </c:pt>
                <c:pt idx="33">
                  <c:v>1.4560184007198707</c:v>
                </c:pt>
                <c:pt idx="34">
                  <c:v>1.5275673067142075</c:v>
                </c:pt>
                <c:pt idx="35">
                  <c:v>1.5700233776898396</c:v>
                </c:pt>
                <c:pt idx="36">
                  <c:v>1.6299993349899287</c:v>
                </c:pt>
                <c:pt idx="37">
                  <c:v>1.686674768815295</c:v>
                </c:pt>
                <c:pt idx="38">
                  <c:v>1.7084124221975205</c:v>
                </c:pt>
                <c:pt idx="39">
                  <c:v>1.7089630534290561</c:v>
                </c:pt>
                <c:pt idx="40">
                  <c:v>1.7073727187665082</c:v>
                </c:pt>
                <c:pt idx="41">
                  <c:v>1.826535973783145</c:v>
                </c:pt>
                <c:pt idx="42">
                  <c:v>1.6177466029486585</c:v>
                </c:pt>
                <c:pt idx="43">
                  <c:v>1.4525718794043045</c:v>
                </c:pt>
                <c:pt idx="44" formatCode="General">
                  <c:v>1.37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6887-49C2-872A-85EE3151B6D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Úp_1.pořadí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List1!$A$2:$A$65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  <c:extLst/>
            </c:numRef>
          </c:cat>
          <c:val>
            <c:numRef>
              <c:f>List1!$C$2:$C$65</c:f>
              <c:numCache>
                <c:formatCode>0.00</c:formatCode>
                <c:ptCount val="45"/>
                <c:pt idx="0">
                  <c:v>0.9390533623814965</c:v>
                </c:pt>
                <c:pt idx="1">
                  <c:v>0.90099663346981151</c:v>
                </c:pt>
                <c:pt idx="2">
                  <c:v>0.90404468839170049</c:v>
                </c:pt>
                <c:pt idx="3">
                  <c:v>0.90867573060266882</c:v>
                </c:pt>
                <c:pt idx="4">
                  <c:v>0.92260631954395889</c:v>
                </c:pt>
                <c:pt idx="5">
                  <c:v>0.92246456964256274</c:v>
                </c:pt>
                <c:pt idx="6">
                  <c:v>0.91033001024122195</c:v>
                </c:pt>
                <c:pt idx="7">
                  <c:v>0.9025877572394132</c:v>
                </c:pt>
                <c:pt idx="8">
                  <c:v>0.91212882449676924</c:v>
                </c:pt>
                <c:pt idx="9">
                  <c:v>0.88948562710349699</c:v>
                </c:pt>
                <c:pt idx="10">
                  <c:v>0.89650214885331392</c:v>
                </c:pt>
                <c:pt idx="11">
                  <c:v>0.90956451917629022</c:v>
                </c:pt>
                <c:pt idx="12">
                  <c:v>0.82086409486299605</c:v>
                </c:pt>
                <c:pt idx="13">
                  <c:v>0.76408924539293721</c:v>
                </c:pt>
                <c:pt idx="14">
                  <c:v>0.64394972758022639</c:v>
                </c:pt>
                <c:pt idx="15">
                  <c:v>0.55584675633874259</c:v>
                </c:pt>
                <c:pt idx="16">
                  <c:v>0.52009586931631724</c:v>
                </c:pt>
                <c:pt idx="17">
                  <c:v>0.52541656167473916</c:v>
                </c:pt>
                <c:pt idx="18">
                  <c:v>0.52701938173227203</c:v>
                </c:pt>
                <c:pt idx="19">
                  <c:v>0.52623402842182743</c:v>
                </c:pt>
                <c:pt idx="20">
                  <c:v>0.53714687987552456</c:v>
                </c:pt>
                <c:pt idx="21">
                  <c:v>0.53554019500276662</c:v>
                </c:pt>
                <c:pt idx="22">
                  <c:v>0.5571270717940634</c:v>
                </c:pt>
                <c:pt idx="23">
                  <c:v>0.56787275940764115</c:v>
                </c:pt>
                <c:pt idx="24">
                  <c:v>0.60463972212428008</c:v>
                </c:pt>
                <c:pt idx="25">
                  <c:v>0.63153387591049825</c:v>
                </c:pt>
                <c:pt idx="26">
                  <c:v>0.66032122733377374</c:v>
                </c:pt>
                <c:pt idx="27">
                  <c:v>0.69441432268518855</c:v>
                </c:pt>
                <c:pt idx="28">
                  <c:v>0.73460963207890029</c:v>
                </c:pt>
                <c:pt idx="29">
                  <c:v>0.73233898133024378</c:v>
                </c:pt>
                <c:pt idx="30">
                  <c:v>0.7207117194313335</c:v>
                </c:pt>
                <c:pt idx="31">
                  <c:v>0.69924943180355625</c:v>
                </c:pt>
                <c:pt idx="32">
                  <c:v>0.71945269731069961</c:v>
                </c:pt>
                <c:pt idx="33">
                  <c:v>0.72763088677820342</c:v>
                </c:pt>
                <c:pt idx="34">
                  <c:v>0.75741228212568623</c:v>
                </c:pt>
                <c:pt idx="35">
                  <c:v>0.78742495160353099</c:v>
                </c:pt>
                <c:pt idx="36">
                  <c:v>0.82909748188403776</c:v>
                </c:pt>
                <c:pt idx="37">
                  <c:v>0.85753600484397696</c:v>
                </c:pt>
                <c:pt idx="38">
                  <c:v>0.85594896858766012</c:v>
                </c:pt>
                <c:pt idx="39">
                  <c:v>0.85233769164846485</c:v>
                </c:pt>
                <c:pt idx="40">
                  <c:v>0.84935414638252238</c:v>
                </c:pt>
                <c:pt idx="41">
                  <c:v>0.88387459935942625</c:v>
                </c:pt>
                <c:pt idx="42">
                  <c:v>0.78113851698387349</c:v>
                </c:pt>
                <c:pt idx="43">
                  <c:v>0.70046908001493424</c:v>
                </c:pt>
              </c:numCache>
              <c:extLst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2-6887-49C2-872A-85EE3151B6D4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Úp_2.pořadí</c:v>
                </c:pt>
              </c:strCache>
            </c:strRef>
          </c:tx>
          <c:spPr>
            <a:ln w="22225" cap="rnd">
              <a:solidFill>
                <a:srgbClr val="2E75B6"/>
              </a:solidFill>
              <a:round/>
            </a:ln>
            <a:effectLst/>
          </c:spPr>
          <c:marker>
            <c:symbol val="none"/>
          </c:marker>
          <c:cat>
            <c:numRef>
              <c:f>List1!$A$2:$A$65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  <c:extLst/>
            </c:numRef>
          </c:cat>
          <c:val>
            <c:numRef>
              <c:f>List1!$D$2:$D$65</c:f>
              <c:numCache>
                <c:formatCode>0.00</c:formatCode>
                <c:ptCount val="45"/>
                <c:pt idx="0">
                  <c:v>0.81282231784853898</c:v>
                </c:pt>
                <c:pt idx="1">
                  <c:v>0.78912880029232224</c:v>
                </c:pt>
                <c:pt idx="2">
                  <c:v>0.78007833310536467</c:v>
                </c:pt>
                <c:pt idx="3">
                  <c:v>0.74318139770695546</c:v>
                </c:pt>
                <c:pt idx="4">
                  <c:v>0.74235540678552392</c:v>
                </c:pt>
                <c:pt idx="5">
                  <c:v>0.74466416258703372</c:v>
                </c:pt>
                <c:pt idx="6">
                  <c:v>0.73106072017165291</c:v>
                </c:pt>
                <c:pt idx="7">
                  <c:v>0.72374578684903479</c:v>
                </c:pt>
                <c:pt idx="8">
                  <c:v>0.7334713667894075</c:v>
                </c:pt>
                <c:pt idx="9">
                  <c:v>0.70601850857456472</c:v>
                </c:pt>
                <c:pt idx="10">
                  <c:v>0.7148914440937264</c:v>
                </c:pt>
                <c:pt idx="11">
                  <c:v>0.67874250074965281</c:v>
                </c:pt>
                <c:pt idx="12">
                  <c:v>0.63757984328231621</c:v>
                </c:pt>
                <c:pt idx="13">
                  <c:v>0.63961099227876639</c:v>
                </c:pt>
                <c:pt idx="14">
                  <c:v>0.55451942599472337</c:v>
                </c:pt>
                <c:pt idx="15">
                  <c:v>0.510511571533518</c:v>
                </c:pt>
                <c:pt idx="16">
                  <c:v>0.47044474638199746</c:v>
                </c:pt>
                <c:pt idx="17">
                  <c:v>0.45716292128466923</c:v>
                </c:pt>
                <c:pt idx="18">
                  <c:v>0.44608962868702695</c:v>
                </c:pt>
                <c:pt idx="19">
                  <c:v>0.42887898173796329</c:v>
                </c:pt>
                <c:pt idx="20">
                  <c:v>0.42670495121527463</c:v>
                </c:pt>
                <c:pt idx="21">
                  <c:v>0.43064177370970586</c:v>
                </c:pt>
                <c:pt idx="22">
                  <c:v>0.42991254788761213</c:v>
                </c:pt>
                <c:pt idx="23">
                  <c:v>0.4312689637046086</c:v>
                </c:pt>
                <c:pt idx="24">
                  <c:v>0.43908803375722383</c:v>
                </c:pt>
                <c:pt idx="25">
                  <c:v>0.46495059231488461</c:v>
                </c:pt>
                <c:pt idx="26">
                  <c:v>0.47652862805578294</c:v>
                </c:pt>
                <c:pt idx="27">
                  <c:v>0.52781425086281575</c:v>
                </c:pt>
                <c:pt idx="28">
                  <c:v>0.54826793235401228</c:v>
                </c:pt>
                <c:pt idx="29">
                  <c:v>0.55073005274229125</c:v>
                </c:pt>
                <c:pt idx="30">
                  <c:v>0.56111380387238541</c:v>
                </c:pt>
                <c:pt idx="31">
                  <c:v>0.53519898399233357</c:v>
                </c:pt>
                <c:pt idx="32">
                  <c:v>0.54204312724756587</c:v>
                </c:pt>
                <c:pt idx="33">
                  <c:v>0.53110281238877977</c:v>
                </c:pt>
                <c:pt idx="34">
                  <c:v>0.55752611940920704</c:v>
                </c:pt>
                <c:pt idx="35">
                  <c:v>0.57032637314346268</c:v>
                </c:pt>
                <c:pt idx="36">
                  <c:v>0.58151440803533172</c:v>
                </c:pt>
                <c:pt idx="37">
                  <c:v>0.59960416981331699</c:v>
                </c:pt>
                <c:pt idx="38">
                  <c:v>0.61861687034842594</c:v>
                </c:pt>
                <c:pt idx="39">
                  <c:v>0.62402257448040177</c:v>
                </c:pt>
                <c:pt idx="40">
                  <c:v>0.62195556350342285</c:v>
                </c:pt>
                <c:pt idx="41">
                  <c:v>0.69366012096338248</c:v>
                </c:pt>
                <c:pt idx="42">
                  <c:v>0.60840854585444937</c:v>
                </c:pt>
                <c:pt idx="43">
                  <c:v>0.55337498156589737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0-6887-49C2-872A-85EE3151B6D4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Úp_3.pořadí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List1!$A$2:$A$65</c:f>
              <c:numCache>
                <c:formatCode>General</c:formatCode>
                <c:ptCount val="45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  <c:pt idx="42">
                  <c:v>2022</c:v>
                </c:pt>
                <c:pt idx="43">
                  <c:v>2023</c:v>
                </c:pt>
                <c:pt idx="44">
                  <c:v>2024</c:v>
                </c:pt>
              </c:numCache>
              <c:extLst/>
            </c:numRef>
          </c:cat>
          <c:val>
            <c:numRef>
              <c:f>List1!$E$2:$E$65</c:f>
              <c:numCache>
                <c:formatCode>0.00</c:formatCode>
                <c:ptCount val="45"/>
                <c:pt idx="0">
                  <c:v>0.26310780933771916</c:v>
                </c:pt>
                <c:pt idx="1">
                  <c:v>0.24838636177736639</c:v>
                </c:pt>
                <c:pt idx="2">
                  <c:v>0.24668662620573362</c:v>
                </c:pt>
                <c:pt idx="3">
                  <c:v>0.2381669176545918</c:v>
                </c:pt>
                <c:pt idx="4">
                  <c:v>0.22923281720903607</c:v>
                </c:pt>
                <c:pt idx="5">
                  <c:v>0.22439419122742521</c:v>
                </c:pt>
                <c:pt idx="6">
                  <c:v>0.21854332779800723</c:v>
                </c:pt>
                <c:pt idx="7">
                  <c:v>0.2085730090087555</c:v>
                </c:pt>
                <c:pt idx="8">
                  <c:v>0.2198934959589528</c:v>
                </c:pt>
                <c:pt idx="9">
                  <c:v>0.20750797011727071</c:v>
                </c:pt>
                <c:pt idx="10">
                  <c:v>0.2091376835740569</c:v>
                </c:pt>
                <c:pt idx="11">
                  <c:v>0.19869919589006066</c:v>
                </c:pt>
                <c:pt idx="12">
                  <c:v>0.18506546419903924</c:v>
                </c:pt>
                <c:pt idx="13">
                  <c:v>0.18446279559550363</c:v>
                </c:pt>
                <c:pt idx="14">
                  <c:v>0.16753011102411688</c:v>
                </c:pt>
                <c:pt idx="15">
                  <c:v>0.14553320546883805</c:v>
                </c:pt>
                <c:pt idx="16">
                  <c:v>0.13249862512785457</c:v>
                </c:pt>
                <c:pt idx="17">
                  <c:v>0.1314983252039611</c:v>
                </c:pt>
                <c:pt idx="18">
                  <c:v>0.12673607697815267</c:v>
                </c:pt>
                <c:pt idx="19">
                  <c:v>0.12226138572730921</c:v>
                </c:pt>
                <c:pt idx="20">
                  <c:v>0.12401506234779425</c:v>
                </c:pt>
                <c:pt idx="21">
                  <c:v>0.12508747828833178</c:v>
                </c:pt>
                <c:pt idx="22">
                  <c:v>0.12765017031728892</c:v>
                </c:pt>
                <c:pt idx="23">
                  <c:v>0.12619902674108263</c:v>
                </c:pt>
                <c:pt idx="24">
                  <c:v>0.12834613661296912</c:v>
                </c:pt>
                <c:pt idx="25">
                  <c:v>0.13200175571866923</c:v>
                </c:pt>
                <c:pt idx="26">
                  <c:v>0.13566404116504427</c:v>
                </c:pt>
                <c:pt idx="27">
                  <c:v>0.15590697372490228</c:v>
                </c:pt>
                <c:pt idx="28">
                  <c:v>0.15645129051434353</c:v>
                </c:pt>
                <c:pt idx="29">
                  <c:v>0.15031889223083025</c:v>
                </c:pt>
                <c:pt idx="30">
                  <c:v>0.15264930129837118</c:v>
                </c:pt>
                <c:pt idx="31">
                  <c:v>0.13672629009737047</c:v>
                </c:pt>
                <c:pt idx="32">
                  <c:v>0.1364297897199595</c:v>
                </c:pt>
                <c:pt idx="33">
                  <c:v>0.14119425403253325</c:v>
                </c:pt>
                <c:pt idx="34">
                  <c:v>0.15172094937741668</c:v>
                </c:pt>
                <c:pt idx="35">
                  <c:v>0.15166349379805222</c:v>
                </c:pt>
                <c:pt idx="36">
                  <c:v>0.15758222645653747</c:v>
                </c:pt>
                <c:pt idx="37">
                  <c:v>0.16437049353199926</c:v>
                </c:pt>
                <c:pt idx="38">
                  <c:v>0.16582277501560749</c:v>
                </c:pt>
                <c:pt idx="39">
                  <c:v>0.16796370631233201</c:v>
                </c:pt>
                <c:pt idx="40">
                  <c:v>0.16871763624441741</c:v>
                </c:pt>
                <c:pt idx="41">
                  <c:v>0.18074665050636429</c:v>
                </c:pt>
                <c:pt idx="42">
                  <c:v>0.16311682460127563</c:v>
                </c:pt>
                <c:pt idx="43">
                  <c:v>0.14015134324632247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3-6887-49C2-872A-85EE3151B6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7567760"/>
        <c:axId val="1867563600"/>
      </c:lineChart>
      <c:catAx>
        <c:axId val="186756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27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7563600"/>
        <c:crosses val="autoZero"/>
        <c:auto val="1"/>
        <c:lblAlgn val="ctr"/>
        <c:lblOffset val="100"/>
        <c:tickLblSkip val="1"/>
        <c:noMultiLvlLbl val="0"/>
      </c:catAx>
      <c:valAx>
        <c:axId val="186756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i="1" dirty="0">
                    <a:solidFill>
                      <a:schemeClr val="tx1"/>
                    </a:solidFill>
                  </a:rPr>
                  <a:t>Průměrný</a:t>
                </a:r>
                <a:r>
                  <a:rPr lang="cs-CZ" sz="1200" i="1" baseline="0" dirty="0">
                    <a:solidFill>
                      <a:schemeClr val="tx1"/>
                    </a:solidFill>
                  </a:rPr>
                  <a:t> počet dětí na 1 ženu</a:t>
                </a:r>
                <a:endParaRPr lang="cs-CZ" sz="1200" i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1.3715257531584065E-2"/>
              <c:y val="0.16918664065403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1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6756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932627992755215"/>
          <c:y val="3.5529055189535183E-2"/>
          <c:w val="0.37033158387206888"/>
          <c:h val="0.12480698522645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02331921600425E-2"/>
          <c:y val="2.2828248031496062E-2"/>
          <c:w val="0.81852437702352765"/>
          <c:h val="0.9126326524652376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List1!$C$1</c:f>
              <c:strCache>
                <c:ptCount val="1"/>
                <c:pt idx="0">
                  <c:v>Češky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List1!$C$2:$C$9</c:f>
              <c:numCache>
                <c:formatCode>#,##0</c:formatCode>
                <c:ptCount val="8"/>
                <c:pt idx="0">
                  <c:v>107567</c:v>
                </c:pt>
                <c:pt idx="1">
                  <c:v>107134</c:v>
                </c:pt>
                <c:pt idx="2">
                  <c:v>104849</c:v>
                </c:pt>
                <c:pt idx="3">
                  <c:v>102636</c:v>
                </c:pt>
                <c:pt idx="4">
                  <c:v>103911</c:v>
                </c:pt>
                <c:pt idx="5">
                  <c:v>92079</c:v>
                </c:pt>
                <c:pt idx="6">
                  <c:v>80870</c:v>
                </c:pt>
                <c:pt idx="7">
                  <c:v>73982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56-4CC2-8E46-57C77D89FC1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Cizinky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List1!$D$2:$D$9</c:f>
              <c:numCache>
                <c:formatCode>#,##0</c:formatCode>
                <c:ptCount val="8"/>
                <c:pt idx="0">
                  <c:v>7222</c:v>
                </c:pt>
                <c:pt idx="1">
                  <c:v>7285</c:v>
                </c:pt>
                <c:pt idx="2">
                  <c:v>7784</c:v>
                </c:pt>
                <c:pt idx="3">
                  <c:v>7995</c:v>
                </c:pt>
                <c:pt idx="4">
                  <c:v>8286</c:v>
                </c:pt>
                <c:pt idx="5">
                  <c:v>9597</c:v>
                </c:pt>
                <c:pt idx="6">
                  <c:v>10585</c:v>
                </c:pt>
                <c:pt idx="7">
                  <c:v>10620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56-4CC2-8E46-57C77D89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1528959"/>
        <c:axId val="7315406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List1!$B$1</c15:sqref>
                        </c15:formulaRef>
                      </c:ext>
                    </c:extLst>
                    <c:strCache>
                      <c:ptCount val="1"/>
                      <c:pt idx="0">
                        <c:v>celkem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-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50" b="1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cs-CZ"/>
                    </a:p>
                  </c:txPr>
                  <c:dLblPos val="inBase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List1!$A$2:$A$9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  <c:pt idx="5">
                        <c:v>2022</c:v>
                      </c:pt>
                      <c:pt idx="6">
                        <c:v>2023</c:v>
                      </c:pt>
                      <c:pt idx="7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List1!$B$2:$B$9</c15:sqref>
                        </c15:formulaRef>
                      </c:ext>
                    </c:extLst>
                    <c:numCache>
                      <c:formatCode>#,##0</c:formatCode>
                      <c:ptCount val="8"/>
                      <c:pt idx="0">
                        <c:v>114789</c:v>
                      </c:pt>
                      <c:pt idx="1">
                        <c:v>114419</c:v>
                      </c:pt>
                      <c:pt idx="2">
                        <c:v>112633</c:v>
                      </c:pt>
                      <c:pt idx="3">
                        <c:v>110631</c:v>
                      </c:pt>
                      <c:pt idx="4">
                        <c:v>112197</c:v>
                      </c:pt>
                      <c:pt idx="5">
                        <c:v>101676</c:v>
                      </c:pt>
                      <c:pt idx="6">
                        <c:v>91455</c:v>
                      </c:pt>
                      <c:pt idx="7">
                        <c:v>84602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0-0056-4CC2-8E46-57C77D89FC12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List1!$E$1</c:f>
              <c:strCache>
                <c:ptCount val="1"/>
                <c:pt idx="0">
                  <c:v>Podíl narozených cizinkám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List1!$A$2:$A$9</c:f>
              <c:numCache>
                <c:formatCode>General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List1!$E$2:$E$9</c:f>
              <c:numCache>
                <c:formatCode>0.0%</c:formatCode>
                <c:ptCount val="8"/>
                <c:pt idx="0">
                  <c:v>6.291543614806297E-2</c:v>
                </c:pt>
                <c:pt idx="1">
                  <c:v>6.3669495450930355E-2</c:v>
                </c:pt>
                <c:pt idx="2">
                  <c:v>6.9109408432697347E-2</c:v>
                </c:pt>
                <c:pt idx="3">
                  <c:v>7.22672668601025E-2</c:v>
                </c:pt>
                <c:pt idx="4">
                  <c:v>7.3852242038557184E-2</c:v>
                </c:pt>
                <c:pt idx="5">
                  <c:v>9.4388056178449198E-2</c:v>
                </c:pt>
                <c:pt idx="6">
                  <c:v>0.1157399814116232</c:v>
                </c:pt>
                <c:pt idx="7">
                  <c:v>0.12552894730621025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056-4CC2-8E46-57C77D89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0641792"/>
        <c:axId val="1470637952"/>
      </c:lineChart>
      <c:catAx>
        <c:axId val="731528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40607"/>
        <c:crosses val="autoZero"/>
        <c:auto val="1"/>
        <c:lblAlgn val="ctr"/>
        <c:lblOffset val="100"/>
        <c:noMultiLvlLbl val="0"/>
      </c:catAx>
      <c:valAx>
        <c:axId val="731540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Počet narozených</a:t>
                </a:r>
              </a:p>
            </c:rich>
          </c:tx>
          <c:layout>
            <c:manualLayout>
              <c:xMode val="edge"/>
              <c:yMode val="edge"/>
              <c:x val="0"/>
              <c:y val="0.233265188083337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731528959"/>
        <c:crosses val="autoZero"/>
        <c:crossBetween val="between"/>
      </c:valAx>
      <c:valAx>
        <c:axId val="1470637952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200" dirty="0">
                    <a:solidFill>
                      <a:schemeClr val="tx1"/>
                    </a:solidFill>
                  </a:rPr>
                  <a:t>Podíl  v (%)</a:t>
                </a:r>
              </a:p>
            </c:rich>
          </c:tx>
          <c:layout>
            <c:manualLayout>
              <c:xMode val="edge"/>
              <c:yMode val="edge"/>
              <c:x val="0.97499988560714734"/>
              <c:y val="0.33648749850099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.0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70641792"/>
        <c:crosses val="max"/>
        <c:crossBetween val="between"/>
      </c:valAx>
      <c:catAx>
        <c:axId val="1470641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706379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86203876451613"/>
          <c:y val="1.9126489929540642E-2"/>
          <c:w val="0.40423940845915068"/>
          <c:h val="5.31065912989991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1406407086224"/>
          <c:y val="0.11018169025204785"/>
          <c:w val="0.84603255430405955"/>
          <c:h val="0.859783294249881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69-467F-862A-CC08E23C6497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tint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69-467F-862A-CC08E23C649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14C7647-F691-45A9-B4E3-C94DF243D452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BA33BFD9-DB60-44D6-95FC-D928C81E4DFC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8209751999651"/>
                      <c:h val="9.133686183595540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469-467F-862A-CC08E23C64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81761A-231A-48C9-B3C4-BBB6426C61FB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F8E3E4C8-15CE-4ED4-B20C-445BE04A9EE0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54237330729351"/>
                      <c:h val="9.133686183595540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469-467F-862A-CC08E23C64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B58C793-32EE-44CD-A5FE-E008981D58ED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8127FCDE-2843-4882-8469-E029D70B146D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77196569352498"/>
                      <c:h val="9.133686183595540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469-467F-862A-CC08E23C64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78A8FF4-73CD-4D3F-B6B4-88D077264458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B6778410-BC93-4A90-8484-A9FB0D05875F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0325545327914"/>
                      <c:h val="9.133686183595540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6469-467F-862A-CC08E23C64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62A54AF-7DBD-4E1A-839B-9B4FE141834C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E13312B5-5B10-4394-A384-B7EFCB296EA3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599397590361447"/>
                      <c:h val="9.133686183595540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469-467F-862A-CC08E23C64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BF283A9-AEE9-4F86-8A59-BE7F1AA0BCB0}" type="CELLRANGE">
                      <a:rPr lang="en-US" baseline="0"/>
                      <a:pPr/>
                      <a:t>[OBLAST BUNĚK]</a:t>
                    </a:fld>
                    <a:r>
                      <a:rPr lang="en-US" baseline="0"/>
                      <a:t>; </a:t>
                    </a:r>
                    <a:fld id="{9EB8BA1B-FD1D-4830-A356-004BE2143962}" type="VALUE">
                      <a:rPr lang="en-US" baseline="0"/>
                      <a:pPr/>
                      <a:t>[HODNOTA]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70489825810984"/>
                      <c:h val="9.133686183595540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6469-467F-862A-CC08E23C649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013A6F8-C916-4595-AA68-B86DE6B94B97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35958109-C64B-40E7-8F86-FFFD686FEAD4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2EF0-4C8E-90DE-DEBE6C9EBD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D96F24B-82CE-4D0C-AF1D-90A7292B381D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EF0-4C8E-90DE-DEBE6C9EB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Slovensko</c:v>
                </c:pt>
                <c:pt idx="1">
                  <c:v>Ukrajina</c:v>
                </c:pt>
                <c:pt idx="2">
                  <c:v>Vietnam</c:v>
                </c:pt>
                <c:pt idx="3">
                  <c:v>Rusko</c:v>
                </c:pt>
                <c:pt idx="4">
                  <c:v>Polsko</c:v>
                </c:pt>
                <c:pt idx="5">
                  <c:v>Rumunsko</c:v>
                </c:pt>
                <c:pt idx="6">
                  <c:v>Ostatní</c:v>
                </c:pt>
                <c:pt idx="7">
                  <c:v>Celkem</c:v>
                </c:pt>
              </c:strCache>
            </c:strRef>
          </c:cat>
          <c:val>
            <c:numRef>
              <c:f>List1!$B$2:$B$9</c:f>
              <c:numCache>
                <c:formatCode>#,##0</c:formatCode>
                <c:ptCount val="8"/>
                <c:pt idx="0">
                  <c:v>2775</c:v>
                </c:pt>
                <c:pt idx="1">
                  <c:v>1306</c:v>
                </c:pt>
                <c:pt idx="2">
                  <c:v>991</c:v>
                </c:pt>
                <c:pt idx="3">
                  <c:v>437</c:v>
                </c:pt>
                <c:pt idx="4">
                  <c:v>199</c:v>
                </c:pt>
                <c:pt idx="5">
                  <c:v>173</c:v>
                </c:pt>
                <c:pt idx="6">
                  <c:v>1341</c:v>
                </c:pt>
                <c:pt idx="7">
                  <c:v>7222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List1!$C$2:$C$8</c15:f>
                <c15:dlblRangeCache>
                  <c:ptCount val="7"/>
                  <c:pt idx="0">
                    <c:v>38,4%</c:v>
                  </c:pt>
                  <c:pt idx="1">
                    <c:v>18,1%</c:v>
                  </c:pt>
                  <c:pt idx="2">
                    <c:v>13,7%</c:v>
                  </c:pt>
                  <c:pt idx="3">
                    <c:v>6,1%</c:v>
                  </c:pt>
                  <c:pt idx="4">
                    <c:v>2,8%</c:v>
                  </c:pt>
                  <c:pt idx="5">
                    <c:v>2,4%</c:v>
                  </c:pt>
                  <c:pt idx="6">
                    <c:v>18,6%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6469-467F-862A-CC08E23C6497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ADDA605-B360-4D40-9307-F4CAD11701FC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F90A34CC-5039-42EB-8D99-ADF9A0A1F588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6469-467F-862A-CC08E23C64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722B54C-92CB-489D-8DB0-D13890CFBBC3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BF44270E-E124-4A35-823A-B674AEE823E5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6469-467F-862A-CC08E23C64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AB8D635-7A85-4137-89BD-B1DFC3D2DE87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92E463F1-4818-46B7-B294-18EE525606BB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6469-467F-862A-CC08E23C64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10E9F0A-227F-4C8A-B94C-849B5B5A2031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211C095F-90B5-4B5C-A223-21E20DE49736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6469-467F-862A-CC08E23C64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70B1BA8-4374-41AC-869C-6C044D1B6449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FD8FA976-3383-4F47-AE0D-4C551C98F85E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6469-467F-862A-CC08E23C64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0C8940B-6E9F-4910-BA34-6C3BCEE2A918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BF61F6CF-6CDD-4C56-9AF1-ED5158ED4B3F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6469-467F-862A-CC08E23C649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C58DF96-1A43-4FED-8D9D-A692D9F44697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6FB652CA-EF01-4759-B5E6-E03E8EEEB116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EF0-4C8E-90DE-DEBE6C9EBD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F74434A5-58D8-453E-966D-2967F78B41EA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EF0-4C8E-90DE-DEBE6C9EB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Slovensko</c:v>
                </c:pt>
                <c:pt idx="1">
                  <c:v>Ukrajina</c:v>
                </c:pt>
                <c:pt idx="2">
                  <c:v>Vietnam</c:v>
                </c:pt>
                <c:pt idx="3">
                  <c:v>Rusko</c:v>
                </c:pt>
                <c:pt idx="4">
                  <c:v>Polsko</c:v>
                </c:pt>
                <c:pt idx="5">
                  <c:v>Rumunsko</c:v>
                </c:pt>
                <c:pt idx="6">
                  <c:v>Ostatní</c:v>
                </c:pt>
                <c:pt idx="7">
                  <c:v>Celkem</c:v>
                </c:pt>
              </c:strCache>
            </c:strRef>
          </c:cat>
          <c:val>
            <c:numRef>
              <c:f>List1!$D$2:$D$9</c:f>
              <c:numCache>
                <c:formatCode>#,##0</c:formatCode>
                <c:ptCount val="8"/>
                <c:pt idx="0">
                  <c:v>2913</c:v>
                </c:pt>
                <c:pt idx="1">
                  <c:v>1806</c:v>
                </c:pt>
                <c:pt idx="2">
                  <c:v>856</c:v>
                </c:pt>
                <c:pt idx="3">
                  <c:v>442</c:v>
                </c:pt>
                <c:pt idx="4">
                  <c:v>190</c:v>
                </c:pt>
                <c:pt idx="5">
                  <c:v>226</c:v>
                </c:pt>
                <c:pt idx="6">
                  <c:v>1853</c:v>
                </c:pt>
                <c:pt idx="7">
                  <c:v>8286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List1!$E$2:$E$8</c15:f>
                <c15:dlblRangeCache>
                  <c:ptCount val="7"/>
                  <c:pt idx="0">
                    <c:v>35,2%</c:v>
                  </c:pt>
                  <c:pt idx="1">
                    <c:v>21,8%</c:v>
                  </c:pt>
                  <c:pt idx="2">
                    <c:v>10,3%</c:v>
                  </c:pt>
                  <c:pt idx="3">
                    <c:v>5,3%</c:v>
                  </c:pt>
                  <c:pt idx="4">
                    <c:v>2,3%</c:v>
                  </c:pt>
                  <c:pt idx="5">
                    <c:v>2,7%</c:v>
                  </c:pt>
                  <c:pt idx="6">
                    <c:v>22,4%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3-6469-467F-862A-CC08E23C6497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8DC81BC-A807-4409-82D6-7B01F33688BC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1ED94807-13FC-4596-AEAB-45B7FAFE0EB8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6469-467F-862A-CC08E23C649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B1E9277-F395-4BCB-985F-8308520C4435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78E78BCD-4F1D-49D1-B92D-6FB47CCF9038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6469-467F-862A-CC08E23C649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EC9A4A5-A118-489F-9BEA-01A0BEBE708D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98AD9959-DD81-460C-92E4-4D7DB3F5A8C9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6469-467F-862A-CC08E23C649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DB3CA9C-349E-412C-8E52-FC6B4B620143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9554B31A-1C29-44E4-B62E-FCDF8C0488E2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6469-467F-862A-CC08E23C6497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21532AF-6E45-46A4-ACEF-D308DD56E290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2751E556-A39F-46AD-97D9-1D00A786C707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6469-467F-862A-CC08E23C649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DBAB5BF-1DBA-4B75-8294-A8418C002A5B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43B6F2B9-3C60-4B31-9CE4-2235EE9B7AF3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6469-467F-862A-CC08E23C6497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D072515D-9E27-4AF1-B09A-07409AC9E2A4}" type="CELLRANGE">
                      <a:rPr lang="cs-CZ"/>
                      <a:pPr/>
                      <a:t>[OBLAST BUNĚK]</a:t>
                    </a:fld>
                    <a:r>
                      <a:rPr lang="cs-CZ" baseline="0"/>
                      <a:t>; </a:t>
                    </a:r>
                    <a:fld id="{3478F87F-8F83-4414-9891-2B84F527F980}" type="VALUE">
                      <a:rPr lang="cs-CZ" baseline="0"/>
                      <a:pPr/>
                      <a:t>[HODNOTA]</a:t>
                    </a:fld>
                    <a:endParaRPr lang="cs-CZ" baseline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2EF0-4C8E-90DE-DEBE6C9EBD7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199E615-C314-40CB-9C0B-A96C93C5F727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EF0-4C8E-90DE-DEBE6C9EBD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Slovensko</c:v>
                </c:pt>
                <c:pt idx="1">
                  <c:v>Ukrajina</c:v>
                </c:pt>
                <c:pt idx="2">
                  <c:v>Vietnam</c:v>
                </c:pt>
                <c:pt idx="3">
                  <c:v>Rusko</c:v>
                </c:pt>
                <c:pt idx="4">
                  <c:v>Polsko</c:v>
                </c:pt>
                <c:pt idx="5">
                  <c:v>Rumunsko</c:v>
                </c:pt>
                <c:pt idx="6">
                  <c:v>Ostatní</c:v>
                </c:pt>
                <c:pt idx="7">
                  <c:v>Celkem</c:v>
                </c:pt>
              </c:strCache>
            </c:strRef>
          </c:cat>
          <c:val>
            <c:numRef>
              <c:f>List1!$F$2:$F$9</c:f>
              <c:numCache>
                <c:formatCode>#,##0</c:formatCode>
                <c:ptCount val="8"/>
                <c:pt idx="0">
                  <c:v>2306</c:v>
                </c:pt>
                <c:pt idx="1">
                  <c:v>5095</c:v>
                </c:pt>
                <c:pt idx="2">
                  <c:v>827</c:v>
                </c:pt>
                <c:pt idx="3">
                  <c:v>330</c:v>
                </c:pt>
                <c:pt idx="4">
                  <c:v>149</c:v>
                </c:pt>
                <c:pt idx="5">
                  <c:v>166</c:v>
                </c:pt>
                <c:pt idx="6">
                  <c:v>1747</c:v>
                </c:pt>
                <c:pt idx="7">
                  <c:v>10620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List1!$G$2:$G$8</c15:f>
                <c15:dlblRangeCache>
                  <c:ptCount val="7"/>
                  <c:pt idx="0">
                    <c:v>21,7%</c:v>
                  </c:pt>
                  <c:pt idx="1">
                    <c:v>48,0%</c:v>
                  </c:pt>
                  <c:pt idx="2">
                    <c:v>7,8%</c:v>
                  </c:pt>
                  <c:pt idx="3">
                    <c:v>3,1%</c:v>
                  </c:pt>
                  <c:pt idx="4">
                    <c:v>1,4%</c:v>
                  </c:pt>
                  <c:pt idx="5">
                    <c:v>1,6%</c:v>
                  </c:pt>
                  <c:pt idx="6">
                    <c:v>16,5%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5-6469-467F-862A-CC08E23C6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11158319"/>
        <c:axId val="1411161231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List1!$C$1</c15:sqref>
                        </c15:formulaRef>
                      </c:ext>
                    </c:extLst>
                    <c:strCache>
                      <c:ptCount val="1"/>
                      <c:pt idx="0">
                        <c:v>2017_podíl</c:v>
                      </c:pt>
                    </c:strCache>
                  </c:strRef>
                </c:tx>
                <c:spPr>
                  <a:solidFill>
                    <a:schemeClr val="accent1">
                      <a:tint val="7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List1!$A$2:$A$9</c15:sqref>
                        </c15:formulaRef>
                      </c:ext>
                    </c:extLst>
                    <c:strCache>
                      <c:ptCount val="8"/>
                      <c:pt idx="0">
                        <c:v>Slovensko</c:v>
                      </c:pt>
                      <c:pt idx="1">
                        <c:v>Ukrajina</c:v>
                      </c:pt>
                      <c:pt idx="2">
                        <c:v>Vietnam</c:v>
                      </c:pt>
                      <c:pt idx="3">
                        <c:v>Rusko</c:v>
                      </c:pt>
                      <c:pt idx="4">
                        <c:v>Polsko</c:v>
                      </c:pt>
                      <c:pt idx="5">
                        <c:v>Rumunsko</c:v>
                      </c:pt>
                      <c:pt idx="6">
                        <c:v>Ostatní</c:v>
                      </c:pt>
                      <c:pt idx="7">
                        <c:v>Celkem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List1!$C$2:$C$9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>
                        <c:v>0.38424259207975631</c:v>
                      </c:pt>
                      <c:pt idx="1">
                        <c:v>0.18083633342564387</c:v>
                      </c:pt>
                      <c:pt idx="2">
                        <c:v>0.13721960675713099</c:v>
                      </c:pt>
                      <c:pt idx="3">
                        <c:v>6.0509554140127389E-2</c:v>
                      </c:pt>
                      <c:pt idx="4">
                        <c:v>2.7554693990584325E-2</c:v>
                      </c:pt>
                      <c:pt idx="5">
                        <c:v>2.3954583217945167E-2</c:v>
                      </c:pt>
                      <c:pt idx="6">
                        <c:v>0.18568263638881197</c:v>
                      </c:pt>
                      <c:pt idx="7" formatCode="General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2-6469-467F-862A-CC08E23C649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List1!$E$1</c15:sqref>
                        </c15:formulaRef>
                      </c:ext>
                    </c:extLst>
                    <c:strCache>
                      <c:ptCount val="1"/>
                      <c:pt idx="0">
                        <c:v>2021_podíl</c:v>
                      </c:pt>
                    </c:strCache>
                  </c:strRef>
                </c:tx>
                <c:spPr>
                  <a:solidFill>
                    <a:schemeClr val="accent1">
                      <a:shade val="9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List1!$A$2:$A$9</c15:sqref>
                        </c15:formulaRef>
                      </c:ext>
                    </c:extLst>
                    <c:strCache>
                      <c:ptCount val="8"/>
                      <c:pt idx="0">
                        <c:v>Slovensko</c:v>
                      </c:pt>
                      <c:pt idx="1">
                        <c:v>Ukrajina</c:v>
                      </c:pt>
                      <c:pt idx="2">
                        <c:v>Vietnam</c:v>
                      </c:pt>
                      <c:pt idx="3">
                        <c:v>Rusko</c:v>
                      </c:pt>
                      <c:pt idx="4">
                        <c:v>Polsko</c:v>
                      </c:pt>
                      <c:pt idx="5">
                        <c:v>Rumunsko</c:v>
                      </c:pt>
                      <c:pt idx="6">
                        <c:v>Ostatní</c:v>
                      </c:pt>
                      <c:pt idx="7">
                        <c:v>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List1!$E$2:$E$9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>
                        <c:v>0.35155684286748734</c:v>
                      </c:pt>
                      <c:pt idx="1">
                        <c:v>0.21795800144822591</c:v>
                      </c:pt>
                      <c:pt idx="2">
                        <c:v>0.10330678252474053</c:v>
                      </c:pt>
                      <c:pt idx="3">
                        <c:v>5.3342988172821626E-2</c:v>
                      </c:pt>
                      <c:pt idx="4">
                        <c:v>2.2930243784697081E-2</c:v>
                      </c:pt>
                      <c:pt idx="5">
                        <c:v>2.7274921554429156E-2</c:v>
                      </c:pt>
                      <c:pt idx="6">
                        <c:v>0.22363021964759836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469-467F-862A-CC08E23C649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List1!$G$1</c15:sqref>
                        </c15:formulaRef>
                      </c:ext>
                    </c:extLst>
                    <c:strCache>
                      <c:ptCount val="1"/>
                      <c:pt idx="0">
                        <c:v>2024_podíl</c:v>
                      </c:pt>
                    </c:strCache>
                  </c:strRef>
                </c:tx>
                <c:spPr>
                  <a:solidFill>
                    <a:schemeClr val="accent1">
                      <a:shade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List1!$A$2:$A$9</c15:sqref>
                        </c15:formulaRef>
                      </c:ext>
                    </c:extLst>
                    <c:strCache>
                      <c:ptCount val="8"/>
                      <c:pt idx="0">
                        <c:v>Slovensko</c:v>
                      </c:pt>
                      <c:pt idx="1">
                        <c:v>Ukrajina</c:v>
                      </c:pt>
                      <c:pt idx="2">
                        <c:v>Vietnam</c:v>
                      </c:pt>
                      <c:pt idx="3">
                        <c:v>Rusko</c:v>
                      </c:pt>
                      <c:pt idx="4">
                        <c:v>Polsko</c:v>
                      </c:pt>
                      <c:pt idx="5">
                        <c:v>Rumunsko</c:v>
                      </c:pt>
                      <c:pt idx="6">
                        <c:v>Ostatní</c:v>
                      </c:pt>
                      <c:pt idx="7">
                        <c:v>Celkem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List1!$G$2:$G$9</c15:sqref>
                        </c15:formulaRef>
                      </c:ext>
                    </c:extLst>
                    <c:numCache>
                      <c:formatCode>0.0%</c:formatCode>
                      <c:ptCount val="8"/>
                      <c:pt idx="0">
                        <c:v>0.21713747645951037</c:v>
                      </c:pt>
                      <c:pt idx="1">
                        <c:v>0.47975517890772129</c:v>
                      </c:pt>
                      <c:pt idx="2">
                        <c:v>7.7871939736346513E-2</c:v>
                      </c:pt>
                      <c:pt idx="3">
                        <c:v>3.1073446327683617E-2</c:v>
                      </c:pt>
                      <c:pt idx="4">
                        <c:v>1.4030131826741996E-2</c:v>
                      </c:pt>
                      <c:pt idx="5">
                        <c:v>1.5630885122410548E-2</c:v>
                      </c:pt>
                      <c:pt idx="6">
                        <c:v>0.1645009416195857</c:v>
                      </c:pt>
                      <c:pt idx="7">
                        <c:v>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469-467F-862A-CC08E23C6497}"/>
                  </c:ext>
                </c:extLst>
              </c15:ser>
            </c15:filteredBarSeries>
          </c:ext>
        </c:extLst>
      </c:barChart>
      <c:catAx>
        <c:axId val="141115831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1161231"/>
        <c:crosses val="autoZero"/>
        <c:auto val="1"/>
        <c:lblAlgn val="ctr"/>
        <c:lblOffset val="100"/>
        <c:noMultiLvlLbl val="0"/>
      </c:catAx>
      <c:valAx>
        <c:axId val="1411161231"/>
        <c:scaling>
          <c:orientation val="minMax"/>
        </c:scaling>
        <c:delete val="0"/>
        <c:axPos val="t"/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411158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204300993395372"/>
          <c:y val="0.53389563945189322"/>
          <c:w val="9.003884500586358E-2"/>
          <c:h val="0.207845928317229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Podváha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List1!$A$2:$A$33</c:f>
              <c:strCache>
                <c:ptCount val="32"/>
                <c:pt idx="0">
                  <c:v>Italy</c:v>
                </c:pt>
                <c:pt idx="1">
                  <c:v>Switzerland</c:v>
                </c:pt>
                <c:pt idx="2">
                  <c:v>France</c:v>
                </c:pt>
                <c:pt idx="3">
                  <c:v>Montenegro</c:v>
                </c:pt>
                <c:pt idx="4">
                  <c:v>Cyprus</c:v>
                </c:pt>
                <c:pt idx="5">
                  <c:v>Netherlands</c:v>
                </c:pt>
                <c:pt idx="6">
                  <c:v>Belgium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Serbia</c:v>
                </c:pt>
                <c:pt idx="11">
                  <c:v>Ireland</c:v>
                </c:pt>
                <c:pt idx="12">
                  <c:v>Portugal</c:v>
                </c:pt>
                <c:pt idx="13">
                  <c:v>Sweden</c:v>
                </c:pt>
                <c:pt idx="14">
                  <c:v>Norway</c:v>
                </c:pt>
                <c:pt idx="15">
                  <c:v>Bulgaria</c:v>
                </c:pt>
                <c:pt idx="16">
                  <c:v>Denmark</c:v>
                </c:pt>
                <c:pt idx="17">
                  <c:v>Greece</c:v>
                </c:pt>
                <c:pt idx="18">
                  <c:v>Czechia</c:v>
                </c:pt>
                <c:pt idx="19">
                  <c:v>Slovenia</c:v>
                </c:pt>
                <c:pt idx="20">
                  <c:v>Estonia</c:v>
                </c:pt>
                <c:pt idx="21">
                  <c:v>Albania</c:v>
                </c:pt>
                <c:pt idx="22">
                  <c:v>Türkiye</c:v>
                </c:pt>
                <c:pt idx="23">
                  <c:v>Croatia</c:v>
                </c:pt>
                <c:pt idx="24">
                  <c:v>Hungary</c:v>
                </c:pt>
                <c:pt idx="25">
                  <c:v>Slovakia</c:v>
                </c:pt>
                <c:pt idx="26">
                  <c:v>Poland</c:v>
                </c:pt>
                <c:pt idx="27">
                  <c:v>Lithuania</c:v>
                </c:pt>
                <c:pt idx="28">
                  <c:v>Romania</c:v>
                </c:pt>
                <c:pt idx="29">
                  <c:v>Latvia</c:v>
                </c:pt>
                <c:pt idx="30">
                  <c:v>Finland</c:v>
                </c:pt>
                <c:pt idx="31">
                  <c:v>Malta</c:v>
                </c:pt>
              </c:strCache>
            </c:strRef>
          </c:cat>
          <c:val>
            <c:numRef>
              <c:f>List1!$B$2:$B$33</c:f>
              <c:numCache>
                <c:formatCode>#\ ##0.##########</c:formatCode>
                <c:ptCount val="32"/>
                <c:pt idx="0">
                  <c:v>2.9</c:v>
                </c:pt>
                <c:pt idx="1">
                  <c:v>1.8</c:v>
                </c:pt>
                <c:pt idx="2">
                  <c:v>2.9</c:v>
                </c:pt>
                <c:pt idx="3">
                  <c:v>0.7</c:v>
                </c:pt>
                <c:pt idx="4">
                  <c:v>1.9</c:v>
                </c:pt>
                <c:pt idx="5">
                  <c:v>1.3</c:v>
                </c:pt>
                <c:pt idx="6">
                  <c:v>1.9</c:v>
                </c:pt>
                <c:pt idx="7">
                  <c:v>1.9</c:v>
                </c:pt>
                <c:pt idx="8">
                  <c:v>1.8</c:v>
                </c:pt>
                <c:pt idx="9">
                  <c:v>1.6</c:v>
                </c:pt>
                <c:pt idx="10">
                  <c:v>1.3</c:v>
                </c:pt>
                <c:pt idx="11">
                  <c:v>1.6</c:v>
                </c:pt>
                <c:pt idx="12">
                  <c:v>1.5</c:v>
                </c:pt>
                <c:pt idx="13">
                  <c:v>1.2</c:v>
                </c:pt>
                <c:pt idx="14" formatCode="#\ ##0.0">
                  <c:v>1</c:v>
                </c:pt>
                <c:pt idx="15">
                  <c:v>1.2</c:v>
                </c:pt>
                <c:pt idx="16">
                  <c:v>1.4</c:v>
                </c:pt>
                <c:pt idx="17">
                  <c:v>0.6</c:v>
                </c:pt>
                <c:pt idx="18">
                  <c:v>1.2</c:v>
                </c:pt>
                <c:pt idx="19" formatCode="#\ ##0.0">
                  <c:v>1</c:v>
                </c:pt>
                <c:pt idx="20">
                  <c:v>1.4</c:v>
                </c:pt>
                <c:pt idx="21">
                  <c:v>0.6</c:v>
                </c:pt>
                <c:pt idx="22">
                  <c:v>1.9</c:v>
                </c:pt>
                <c:pt idx="23">
                  <c:v>1.1000000000000001</c:v>
                </c:pt>
                <c:pt idx="24" formatCode="#\ ##0.0">
                  <c:v>2</c:v>
                </c:pt>
                <c:pt idx="25">
                  <c:v>0.8</c:v>
                </c:pt>
                <c:pt idx="26">
                  <c:v>0.8</c:v>
                </c:pt>
                <c:pt idx="27">
                  <c:v>1.6</c:v>
                </c:pt>
                <c:pt idx="28">
                  <c:v>0.4</c:v>
                </c:pt>
                <c:pt idx="29">
                  <c:v>1.6</c:v>
                </c:pt>
                <c:pt idx="30">
                  <c:v>0.8</c:v>
                </c:pt>
                <c:pt idx="31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7-4299-9B7B-BB01F070844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Normální BMI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List1!$A$2:$A$33</c:f>
              <c:strCache>
                <c:ptCount val="32"/>
                <c:pt idx="0">
                  <c:v>Italy</c:v>
                </c:pt>
                <c:pt idx="1">
                  <c:v>Switzerland</c:v>
                </c:pt>
                <c:pt idx="2">
                  <c:v>France</c:v>
                </c:pt>
                <c:pt idx="3">
                  <c:v>Montenegro</c:v>
                </c:pt>
                <c:pt idx="4">
                  <c:v>Cyprus</c:v>
                </c:pt>
                <c:pt idx="5">
                  <c:v>Netherlands</c:v>
                </c:pt>
                <c:pt idx="6">
                  <c:v>Belgium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Serbia</c:v>
                </c:pt>
                <c:pt idx="11">
                  <c:v>Ireland</c:v>
                </c:pt>
                <c:pt idx="12">
                  <c:v>Portugal</c:v>
                </c:pt>
                <c:pt idx="13">
                  <c:v>Sweden</c:v>
                </c:pt>
                <c:pt idx="14">
                  <c:v>Norway</c:v>
                </c:pt>
                <c:pt idx="15">
                  <c:v>Bulgaria</c:v>
                </c:pt>
                <c:pt idx="16">
                  <c:v>Denmark</c:v>
                </c:pt>
                <c:pt idx="17">
                  <c:v>Greece</c:v>
                </c:pt>
                <c:pt idx="18">
                  <c:v>Czechia</c:v>
                </c:pt>
                <c:pt idx="19">
                  <c:v>Slovenia</c:v>
                </c:pt>
                <c:pt idx="20">
                  <c:v>Estonia</c:v>
                </c:pt>
                <c:pt idx="21">
                  <c:v>Albania</c:v>
                </c:pt>
                <c:pt idx="22">
                  <c:v>Türkiye</c:v>
                </c:pt>
                <c:pt idx="23">
                  <c:v>Croatia</c:v>
                </c:pt>
                <c:pt idx="24">
                  <c:v>Hungary</c:v>
                </c:pt>
                <c:pt idx="25">
                  <c:v>Slovakia</c:v>
                </c:pt>
                <c:pt idx="26">
                  <c:v>Poland</c:v>
                </c:pt>
                <c:pt idx="27">
                  <c:v>Lithuania</c:v>
                </c:pt>
                <c:pt idx="28">
                  <c:v>Romania</c:v>
                </c:pt>
                <c:pt idx="29">
                  <c:v>Latvia</c:v>
                </c:pt>
                <c:pt idx="30">
                  <c:v>Finland</c:v>
                </c:pt>
                <c:pt idx="31">
                  <c:v>Malta</c:v>
                </c:pt>
              </c:strCache>
            </c:strRef>
          </c:cat>
          <c:val>
            <c:numRef>
              <c:f>List1!$C$2:$C$33</c:f>
              <c:numCache>
                <c:formatCode>#\ ##0.0</c:formatCode>
                <c:ptCount val="32"/>
                <c:pt idx="0" formatCode="#\ ##0.##########">
                  <c:v>55.8</c:v>
                </c:pt>
                <c:pt idx="1">
                  <c:v>53</c:v>
                </c:pt>
                <c:pt idx="2" formatCode="#\ ##0.##########">
                  <c:v>51.7</c:v>
                </c:pt>
                <c:pt idx="3" formatCode="#\ ##0.##########">
                  <c:v>52.3</c:v>
                </c:pt>
                <c:pt idx="4" formatCode="#\ ##0.##########">
                  <c:v>50.8</c:v>
                </c:pt>
                <c:pt idx="5" formatCode="#\ ##0.##########">
                  <c:v>50.9</c:v>
                </c:pt>
                <c:pt idx="6" formatCode="#\ ##0.##########">
                  <c:v>49.9</c:v>
                </c:pt>
                <c:pt idx="7" formatCode="#\ ##0.##########">
                  <c:v>48.6</c:v>
                </c:pt>
                <c:pt idx="8" formatCode="#\ ##0.##########">
                  <c:v>47.8</c:v>
                </c:pt>
                <c:pt idx="9" formatCode="#\ ##0.##########">
                  <c:v>46.5</c:v>
                </c:pt>
                <c:pt idx="10" formatCode="#\ ##0.##########">
                  <c:v>46.9</c:v>
                </c:pt>
                <c:pt idx="11" formatCode="#\ ##0.##########">
                  <c:v>46.1</c:v>
                </c:pt>
                <c:pt idx="12" formatCode="#\ ##0.##########">
                  <c:v>46.3</c:v>
                </c:pt>
                <c:pt idx="13" formatCode="#\ ##0.##########">
                  <c:v>46.1</c:v>
                </c:pt>
                <c:pt idx="14" formatCode="#\ ##0.##########">
                  <c:v>46.2</c:v>
                </c:pt>
                <c:pt idx="15" formatCode="#\ ##0.##########">
                  <c:v>45.9</c:v>
                </c:pt>
                <c:pt idx="16" formatCode="#\ ##0.##########">
                  <c:v>44.6</c:v>
                </c:pt>
                <c:pt idx="17">
                  <c:v>45</c:v>
                </c:pt>
                <c:pt idx="18" formatCode="#\ ##0.##########">
                  <c:v>43.4</c:v>
                </c:pt>
                <c:pt idx="19" formatCode="#\ ##0.##########">
                  <c:v>43.5</c:v>
                </c:pt>
                <c:pt idx="20" formatCode="#\ ##0.##########">
                  <c:v>42.1</c:v>
                </c:pt>
                <c:pt idx="21" formatCode="#\ ##0.##########">
                  <c:v>42.8</c:v>
                </c:pt>
                <c:pt idx="22">
                  <c:v>41</c:v>
                </c:pt>
                <c:pt idx="23" formatCode="#\ ##0.##########">
                  <c:v>41.7</c:v>
                </c:pt>
                <c:pt idx="24" formatCode="#\ ##0.##########">
                  <c:v>40.5</c:v>
                </c:pt>
                <c:pt idx="25" formatCode="#\ ##0.##########">
                  <c:v>41.8</c:v>
                </c:pt>
                <c:pt idx="26" formatCode="#\ ##0.##########">
                  <c:v>41.3</c:v>
                </c:pt>
                <c:pt idx="27" formatCode="#\ ##0.##########">
                  <c:v>39.9</c:v>
                </c:pt>
                <c:pt idx="28" formatCode="#\ ##0.##########">
                  <c:v>40.700000000000003</c:v>
                </c:pt>
                <c:pt idx="29" formatCode="#\ ##0.##########">
                  <c:v>39.200000000000003</c:v>
                </c:pt>
                <c:pt idx="30" formatCode="#\ ##0.##########">
                  <c:v>39.700000000000003</c:v>
                </c:pt>
                <c:pt idx="31" formatCode="#\ ##0.##########">
                  <c:v>36.6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A7-4299-9B7B-BB01F070844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Nadváha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List1!$A$2:$A$33</c:f>
              <c:strCache>
                <c:ptCount val="32"/>
                <c:pt idx="0">
                  <c:v>Italy</c:v>
                </c:pt>
                <c:pt idx="1">
                  <c:v>Switzerland</c:v>
                </c:pt>
                <c:pt idx="2">
                  <c:v>France</c:v>
                </c:pt>
                <c:pt idx="3">
                  <c:v>Montenegro</c:v>
                </c:pt>
                <c:pt idx="4">
                  <c:v>Cyprus</c:v>
                </c:pt>
                <c:pt idx="5">
                  <c:v>Netherlands</c:v>
                </c:pt>
                <c:pt idx="6">
                  <c:v>Belgium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Serbia</c:v>
                </c:pt>
                <c:pt idx="11">
                  <c:v>Ireland</c:v>
                </c:pt>
                <c:pt idx="12">
                  <c:v>Portugal</c:v>
                </c:pt>
                <c:pt idx="13">
                  <c:v>Sweden</c:v>
                </c:pt>
                <c:pt idx="14">
                  <c:v>Norway</c:v>
                </c:pt>
                <c:pt idx="15">
                  <c:v>Bulgaria</c:v>
                </c:pt>
                <c:pt idx="16">
                  <c:v>Denmark</c:v>
                </c:pt>
                <c:pt idx="17">
                  <c:v>Greece</c:v>
                </c:pt>
                <c:pt idx="18">
                  <c:v>Czechia</c:v>
                </c:pt>
                <c:pt idx="19">
                  <c:v>Slovenia</c:v>
                </c:pt>
                <c:pt idx="20">
                  <c:v>Estonia</c:v>
                </c:pt>
                <c:pt idx="21">
                  <c:v>Albania</c:v>
                </c:pt>
                <c:pt idx="22">
                  <c:v>Türkiye</c:v>
                </c:pt>
                <c:pt idx="23">
                  <c:v>Croatia</c:v>
                </c:pt>
                <c:pt idx="24">
                  <c:v>Hungary</c:v>
                </c:pt>
                <c:pt idx="25">
                  <c:v>Slovakia</c:v>
                </c:pt>
                <c:pt idx="26">
                  <c:v>Poland</c:v>
                </c:pt>
                <c:pt idx="27">
                  <c:v>Lithuania</c:v>
                </c:pt>
                <c:pt idx="28">
                  <c:v>Romania</c:v>
                </c:pt>
                <c:pt idx="29">
                  <c:v>Latvia</c:v>
                </c:pt>
                <c:pt idx="30">
                  <c:v>Finland</c:v>
                </c:pt>
                <c:pt idx="31">
                  <c:v>Malta</c:v>
                </c:pt>
              </c:strCache>
            </c:strRef>
          </c:cat>
          <c:val>
            <c:numRef>
              <c:f>List1!$D$2:$D$33</c:f>
              <c:numCache>
                <c:formatCode>#\ ##0.##########</c:formatCode>
                <c:ptCount val="32"/>
                <c:pt idx="0">
                  <c:v>34.299999999999997</c:v>
                </c:pt>
                <c:pt idx="1">
                  <c:v>31.8</c:v>
                </c:pt>
                <c:pt idx="2">
                  <c:v>30.6</c:v>
                </c:pt>
                <c:pt idx="3">
                  <c:v>39.4</c:v>
                </c:pt>
                <c:pt idx="4" formatCode="#\ ##0.0">
                  <c:v>34</c:v>
                </c:pt>
                <c:pt idx="5">
                  <c:v>34.200000000000003</c:v>
                </c:pt>
                <c:pt idx="6">
                  <c:v>32.700000000000003</c:v>
                </c:pt>
                <c:pt idx="7">
                  <c:v>32.5</c:v>
                </c:pt>
                <c:pt idx="8">
                  <c:v>35.700000000000003</c:v>
                </c:pt>
                <c:pt idx="9">
                  <c:v>34.4</c:v>
                </c:pt>
                <c:pt idx="10">
                  <c:v>40.299999999999997</c:v>
                </c:pt>
                <c:pt idx="11">
                  <c:v>32.799999999999997</c:v>
                </c:pt>
                <c:pt idx="12">
                  <c:v>36.700000000000003</c:v>
                </c:pt>
                <c:pt idx="13">
                  <c:v>35.700000000000003</c:v>
                </c:pt>
                <c:pt idx="14">
                  <c:v>36.299999999999997</c:v>
                </c:pt>
                <c:pt idx="15">
                  <c:v>41.4</c:v>
                </c:pt>
                <c:pt idx="16">
                  <c:v>34.799999999999997</c:v>
                </c:pt>
                <c:pt idx="17">
                  <c:v>42.6</c:v>
                </c:pt>
                <c:pt idx="18" formatCode="#\ ##0.0">
                  <c:v>38</c:v>
                </c:pt>
                <c:pt idx="19">
                  <c:v>37.700000000000003</c:v>
                </c:pt>
                <c:pt idx="20">
                  <c:v>34.700000000000003</c:v>
                </c:pt>
                <c:pt idx="21">
                  <c:v>44.2</c:v>
                </c:pt>
                <c:pt idx="22">
                  <c:v>37.6</c:v>
                </c:pt>
                <c:pt idx="23">
                  <c:v>40.700000000000003</c:v>
                </c:pt>
                <c:pt idx="24">
                  <c:v>35.700000000000003</c:v>
                </c:pt>
                <c:pt idx="25">
                  <c:v>40.700000000000003</c:v>
                </c:pt>
                <c:pt idx="26">
                  <c:v>39.4</c:v>
                </c:pt>
                <c:pt idx="27">
                  <c:v>38.200000000000003</c:v>
                </c:pt>
                <c:pt idx="28">
                  <c:v>48.8</c:v>
                </c:pt>
                <c:pt idx="29">
                  <c:v>36.4</c:v>
                </c:pt>
                <c:pt idx="30">
                  <c:v>37.6</c:v>
                </c:pt>
                <c:pt idx="31">
                  <c:v>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7-4299-9B7B-BB01F0708446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Obezita</c:v>
                </c:pt>
              </c:strCache>
            </c:strRef>
          </c:tx>
          <c:spPr>
            <a:solidFill>
              <a:srgbClr val="DD0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List1!$A$2:$A$33</c:f>
              <c:strCache>
                <c:ptCount val="32"/>
                <c:pt idx="0">
                  <c:v>Italy</c:v>
                </c:pt>
                <c:pt idx="1">
                  <c:v>Switzerland</c:v>
                </c:pt>
                <c:pt idx="2">
                  <c:v>France</c:v>
                </c:pt>
                <c:pt idx="3">
                  <c:v>Montenegro</c:v>
                </c:pt>
                <c:pt idx="4">
                  <c:v>Cyprus</c:v>
                </c:pt>
                <c:pt idx="5">
                  <c:v>Netherlands</c:v>
                </c:pt>
                <c:pt idx="6">
                  <c:v>Belgium</c:v>
                </c:pt>
                <c:pt idx="7">
                  <c:v>Luxembourg</c:v>
                </c:pt>
                <c:pt idx="8">
                  <c:v>Spain</c:v>
                </c:pt>
                <c:pt idx="9">
                  <c:v>Austria</c:v>
                </c:pt>
                <c:pt idx="10">
                  <c:v>Serbia</c:v>
                </c:pt>
                <c:pt idx="11">
                  <c:v>Ireland</c:v>
                </c:pt>
                <c:pt idx="12">
                  <c:v>Portugal</c:v>
                </c:pt>
                <c:pt idx="13">
                  <c:v>Sweden</c:v>
                </c:pt>
                <c:pt idx="14">
                  <c:v>Norway</c:v>
                </c:pt>
                <c:pt idx="15">
                  <c:v>Bulgaria</c:v>
                </c:pt>
                <c:pt idx="16">
                  <c:v>Denmark</c:v>
                </c:pt>
                <c:pt idx="17">
                  <c:v>Greece</c:v>
                </c:pt>
                <c:pt idx="18">
                  <c:v>Czechia</c:v>
                </c:pt>
                <c:pt idx="19">
                  <c:v>Slovenia</c:v>
                </c:pt>
                <c:pt idx="20">
                  <c:v>Estonia</c:v>
                </c:pt>
                <c:pt idx="21">
                  <c:v>Albania</c:v>
                </c:pt>
                <c:pt idx="22">
                  <c:v>Türkiye</c:v>
                </c:pt>
                <c:pt idx="23">
                  <c:v>Croatia</c:v>
                </c:pt>
                <c:pt idx="24">
                  <c:v>Hungary</c:v>
                </c:pt>
                <c:pt idx="25">
                  <c:v>Slovakia</c:v>
                </c:pt>
                <c:pt idx="26">
                  <c:v>Poland</c:v>
                </c:pt>
                <c:pt idx="27">
                  <c:v>Lithuania</c:v>
                </c:pt>
                <c:pt idx="28">
                  <c:v>Romania</c:v>
                </c:pt>
                <c:pt idx="29">
                  <c:v>Latvia</c:v>
                </c:pt>
                <c:pt idx="30">
                  <c:v>Finland</c:v>
                </c:pt>
                <c:pt idx="31">
                  <c:v>Malta</c:v>
                </c:pt>
              </c:strCache>
            </c:strRef>
          </c:cat>
          <c:val>
            <c:numRef>
              <c:f>List1!$E$2:$E$33</c:f>
              <c:numCache>
                <c:formatCode>#\ ##0.##########</c:formatCode>
                <c:ptCount val="32"/>
                <c:pt idx="0" formatCode="#\ ##0.0">
                  <c:v>7</c:v>
                </c:pt>
                <c:pt idx="1">
                  <c:v>13.4</c:v>
                </c:pt>
                <c:pt idx="2">
                  <c:v>14.8</c:v>
                </c:pt>
                <c:pt idx="3">
                  <c:v>7.6</c:v>
                </c:pt>
                <c:pt idx="4">
                  <c:v>13.3</c:v>
                </c:pt>
                <c:pt idx="5">
                  <c:v>13.6</c:v>
                </c:pt>
                <c:pt idx="6">
                  <c:v>15.5</c:v>
                </c:pt>
                <c:pt idx="7">
                  <c:v>16.899999999999999</c:v>
                </c:pt>
                <c:pt idx="8">
                  <c:v>14.7</c:v>
                </c:pt>
                <c:pt idx="9">
                  <c:v>17.399999999999999</c:v>
                </c:pt>
                <c:pt idx="10">
                  <c:v>11.5</c:v>
                </c:pt>
                <c:pt idx="11">
                  <c:v>19.399999999999999</c:v>
                </c:pt>
                <c:pt idx="12">
                  <c:v>15.6</c:v>
                </c:pt>
                <c:pt idx="13" formatCode="#\ ##0.0">
                  <c:v>17</c:v>
                </c:pt>
                <c:pt idx="14">
                  <c:v>16.600000000000001</c:v>
                </c:pt>
                <c:pt idx="15">
                  <c:v>11.5</c:v>
                </c:pt>
                <c:pt idx="16">
                  <c:v>19.2</c:v>
                </c:pt>
                <c:pt idx="17">
                  <c:v>11.8</c:v>
                </c:pt>
                <c:pt idx="18">
                  <c:v>17.399999999999999</c:v>
                </c:pt>
                <c:pt idx="19">
                  <c:v>17.8</c:v>
                </c:pt>
                <c:pt idx="20">
                  <c:v>21.7</c:v>
                </c:pt>
                <c:pt idx="21">
                  <c:v>12.4</c:v>
                </c:pt>
                <c:pt idx="22">
                  <c:v>19.5</c:v>
                </c:pt>
                <c:pt idx="23">
                  <c:v>16.5</c:v>
                </c:pt>
                <c:pt idx="24">
                  <c:v>21.8</c:v>
                </c:pt>
                <c:pt idx="25">
                  <c:v>16.8</c:v>
                </c:pt>
                <c:pt idx="26">
                  <c:v>18.399999999999999</c:v>
                </c:pt>
                <c:pt idx="27">
                  <c:v>20.3</c:v>
                </c:pt>
                <c:pt idx="28">
                  <c:v>10.1</c:v>
                </c:pt>
                <c:pt idx="29">
                  <c:v>22.8</c:v>
                </c:pt>
                <c:pt idx="30">
                  <c:v>21.9</c:v>
                </c:pt>
                <c:pt idx="31">
                  <c:v>25.8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7-4299-9B7B-BB01F0708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291608496"/>
        <c:axId val="1291610896"/>
      </c:barChart>
      <c:catAx>
        <c:axId val="129160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1610896"/>
        <c:crosses val="autoZero"/>
        <c:auto val="1"/>
        <c:lblAlgn val="ctr"/>
        <c:lblOffset val="100"/>
        <c:noMultiLvlLbl val="0"/>
      </c:catAx>
      <c:valAx>
        <c:axId val="129161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9160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95011361505687"/>
          <c:y val="0.92431771348499836"/>
          <c:w val="0.66264974296650025"/>
          <c:h val="5.99800115397296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Underweight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BBEE-4550-B8FF-AE8D979CD0DD}"/>
              </c:ext>
            </c:extLst>
          </c:dPt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0.8</c:v>
                </c:pt>
                <c:pt idx="1">
                  <c:v>1.4</c:v>
                </c:pt>
                <c:pt idx="2">
                  <c:v>1.3</c:v>
                </c:pt>
                <c:pt idx="3">
                  <c:v>2</c:v>
                </c:pt>
                <c:pt idx="4">
                  <c:v>7</c:v>
                </c:pt>
                <c:pt idx="5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E-4550-B8FF-AE8D979CD0D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BEE-4550-B8FF-AE8D979CD0DD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31</c:v>
                </c:pt>
                <c:pt idx="1">
                  <c:v>42.1</c:v>
                </c:pt>
                <c:pt idx="2">
                  <c:v>56.9</c:v>
                </c:pt>
                <c:pt idx="3">
                  <c:v>67</c:v>
                </c:pt>
                <c:pt idx="4">
                  <c:v>77.7</c:v>
                </c:pt>
                <c:pt idx="5">
                  <c:v>49.5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EE-4550-B8FF-AE8D979CD0D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Pre-obese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AB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BBEE-4550-B8FF-AE8D979CD0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41.9</c:v>
                </c:pt>
                <c:pt idx="1">
                  <c:v>36.5</c:v>
                </c:pt>
                <c:pt idx="2">
                  <c:v>29.3</c:v>
                </c:pt>
                <c:pt idx="3">
                  <c:v>21.5</c:v>
                </c:pt>
                <c:pt idx="4">
                  <c:v>10.6</c:v>
                </c:pt>
                <c:pt idx="5">
                  <c:v>31.9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E-4550-B8FF-AE8D979CD0DD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BEE-4550-B8FF-AE8D979CD0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26.3</c:v>
                </c:pt>
                <c:pt idx="1">
                  <c:v>20.100000000000001</c:v>
                </c:pt>
                <c:pt idx="2">
                  <c:v>12.5</c:v>
                </c:pt>
                <c:pt idx="3">
                  <c:v>9.5</c:v>
                </c:pt>
                <c:pt idx="4">
                  <c:v>4.8</c:v>
                </c:pt>
                <c:pt idx="5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EE-4550-B8FF-AE8D979CD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599002928"/>
        <c:axId val="1584985632"/>
      </c:barChart>
      <c:catAx>
        <c:axId val="159900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4985632"/>
        <c:crosses val="autoZero"/>
        <c:auto val="1"/>
        <c:lblAlgn val="ctr"/>
        <c:lblOffset val="100"/>
        <c:noMultiLvlLbl val="0"/>
      </c:catAx>
      <c:valAx>
        <c:axId val="158498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90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Underweight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2B7-487B-AEB8-1979DED08AAF}"/>
              </c:ext>
            </c:extLst>
          </c:dPt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  <c:pt idx="3">
                  <c:v>0.2</c:v>
                </c:pt>
                <c:pt idx="4">
                  <c:v>3.5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7-487B-AEB8-1979DED08AAF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B7-487B-AEB8-1979DED08A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List1!$C$2:$C$7</c:f>
              <c:numCache>
                <c:formatCode>General</c:formatCode>
                <c:ptCount val="6"/>
                <c:pt idx="0">
                  <c:v>22.7</c:v>
                </c:pt>
                <c:pt idx="1">
                  <c:v>25.8</c:v>
                </c:pt>
                <c:pt idx="2">
                  <c:v>31.5</c:v>
                </c:pt>
                <c:pt idx="3">
                  <c:v>52.4</c:v>
                </c:pt>
                <c:pt idx="4">
                  <c:v>73.8</c:v>
                </c:pt>
                <c:pt idx="5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B7-487B-AEB8-1979DED08AAF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Pre-obese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AB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D2B7-487B-AEB8-1979DED08A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List1!$D$2:$D$7</c:f>
              <c:numCache>
                <c:formatCode>General</c:formatCode>
                <c:ptCount val="6"/>
                <c:pt idx="0">
                  <c:v>50.3</c:v>
                </c:pt>
                <c:pt idx="1">
                  <c:v>50.3</c:v>
                </c:pt>
                <c:pt idx="2">
                  <c:v>50.7</c:v>
                </c:pt>
                <c:pt idx="3">
                  <c:v>34.799999999999997</c:v>
                </c:pt>
                <c:pt idx="4">
                  <c:v>18.5</c:v>
                </c:pt>
                <c:pt idx="5">
                  <c:v>44.5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B7-487B-AEB8-1979DED08AAF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Obese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B7-487B-AEB8-1979DED08AAF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List1!$A$2:$A$7</c:f>
              <c:strCache>
                <c:ptCount val="6"/>
                <c:pt idx="0">
                  <c:v>65-74</c:v>
                </c:pt>
                <c:pt idx="1">
                  <c:v>50-64</c:v>
                </c:pt>
                <c:pt idx="2">
                  <c:v>35-49</c:v>
                </c:pt>
                <c:pt idx="3">
                  <c:v>25-34</c:v>
                </c:pt>
                <c:pt idx="4">
                  <c:v>16-24</c:v>
                </c:pt>
                <c:pt idx="5">
                  <c:v>Celkem</c:v>
                </c:pt>
              </c:strCache>
            </c:strRef>
          </c:cat>
          <c:val>
            <c:numRef>
              <c:f>List1!$E$2:$E$7</c:f>
              <c:numCache>
                <c:formatCode>General</c:formatCode>
                <c:ptCount val="6"/>
                <c:pt idx="0">
                  <c:v>26.9</c:v>
                </c:pt>
                <c:pt idx="1">
                  <c:v>23.8</c:v>
                </c:pt>
                <c:pt idx="2">
                  <c:v>17.8</c:v>
                </c:pt>
                <c:pt idx="3">
                  <c:v>12.5</c:v>
                </c:pt>
                <c:pt idx="4">
                  <c:v>4.2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B7-487B-AEB8-1979DED08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599002928"/>
        <c:axId val="1584985632"/>
      </c:barChart>
      <c:catAx>
        <c:axId val="1599002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84985632"/>
        <c:crosses val="autoZero"/>
        <c:auto val="1"/>
        <c:lblAlgn val="ctr"/>
        <c:lblOffset val="100"/>
        <c:noMultiLvlLbl val="0"/>
      </c:catAx>
      <c:valAx>
        <c:axId val="1584985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59900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tx1"/>
                </a:solidFill>
              </a:rPr>
              <a:t>Podíl osob dle BMI a pohlaví - ČR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preobezita – muži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0.441</c:v>
                </c:pt>
                <c:pt idx="1">
                  <c:v>0.40100000000000002</c:v>
                </c:pt>
                <c:pt idx="2">
                  <c:v>0.41799999999999998</c:v>
                </c:pt>
                <c:pt idx="3">
                  <c:v>0.42499999999999999</c:v>
                </c:pt>
                <c:pt idx="4">
                  <c:v>0.45200000000000001</c:v>
                </c:pt>
                <c:pt idx="5">
                  <c:v>0.44019999999999998</c:v>
                </c:pt>
                <c:pt idx="6">
                  <c:v>0.46852561746139459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2-4371-80AC-419AD859762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obezita – muži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0.104</c:v>
                </c:pt>
                <c:pt idx="1">
                  <c:v>0.104</c:v>
                </c:pt>
                <c:pt idx="2">
                  <c:v>0.15</c:v>
                </c:pt>
                <c:pt idx="3">
                  <c:v>0.13400000000000001</c:v>
                </c:pt>
                <c:pt idx="4">
                  <c:v>0.17399999999999999</c:v>
                </c:pt>
                <c:pt idx="5">
                  <c:v>0.19700000000000001</c:v>
                </c:pt>
                <c:pt idx="6">
                  <c:v>0.21215592477879078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D2-4371-80AC-419AD8597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38366384"/>
        <c:axId val="338364032"/>
      </c:barChart>
      <c:barChart>
        <c:barDir val="col"/>
        <c:grouping val="stacked"/>
        <c:varyColors val="0"/>
        <c:ser>
          <c:idx val="2"/>
          <c:order val="2"/>
          <c:tx>
            <c:strRef>
              <c:f>List1!$D$1</c:f>
              <c:strCache>
                <c:ptCount val="1"/>
                <c:pt idx="0">
                  <c:v>preobezita – ženy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</c:numCache>
            </c:numRef>
          </c:cat>
          <c:val>
            <c:numRef>
              <c:f>List1!$D$2:$D$8</c:f>
              <c:numCache>
                <c:formatCode>General</c:formatCode>
                <c:ptCount val="7"/>
                <c:pt idx="0">
                  <c:v>0.28000000000000003</c:v>
                </c:pt>
                <c:pt idx="1">
                  <c:v>0.29099999999999998</c:v>
                </c:pt>
                <c:pt idx="2">
                  <c:v>0.3</c:v>
                </c:pt>
                <c:pt idx="3">
                  <c:v>0.30399999999999999</c:v>
                </c:pt>
                <c:pt idx="4">
                  <c:v>0.28899999999999998</c:v>
                </c:pt>
                <c:pt idx="5">
                  <c:v>0.30890000000000001</c:v>
                </c:pt>
                <c:pt idx="6">
                  <c:v>0.31737001711854218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D2-4371-80AC-419AD8597624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obezita – ženy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1993</c:v>
                </c:pt>
                <c:pt idx="1">
                  <c:v>1996</c:v>
                </c:pt>
                <c:pt idx="2">
                  <c:v>1999</c:v>
                </c:pt>
                <c:pt idx="3">
                  <c:v>2002</c:v>
                </c:pt>
                <c:pt idx="4">
                  <c:v>2008</c:v>
                </c:pt>
                <c:pt idx="5">
                  <c:v>2014</c:v>
                </c:pt>
                <c:pt idx="6">
                  <c:v>2019</c:v>
                </c:pt>
              </c:numCache>
            </c:numRef>
          </c:cat>
          <c:val>
            <c:numRef>
              <c:f>List1!$E$2:$E$8</c:f>
              <c:numCache>
                <c:formatCode>General</c:formatCode>
                <c:ptCount val="7"/>
                <c:pt idx="0">
                  <c:v>0.123</c:v>
                </c:pt>
                <c:pt idx="1">
                  <c:v>0.121</c:v>
                </c:pt>
                <c:pt idx="2">
                  <c:v>0.13600000000000001</c:v>
                </c:pt>
                <c:pt idx="3">
                  <c:v>0.161</c:v>
                </c:pt>
                <c:pt idx="4">
                  <c:v>0.17499999999999999</c:v>
                </c:pt>
                <c:pt idx="5">
                  <c:v>0.182</c:v>
                </c:pt>
                <c:pt idx="6">
                  <c:v>0.17538784731765789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D2-4371-80AC-419AD8597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38370304"/>
        <c:axId val="338368736"/>
      </c:barChart>
      <c:catAx>
        <c:axId val="33836638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4032"/>
        <c:crosses val="autoZero"/>
        <c:auto val="1"/>
        <c:lblAlgn val="ctr"/>
        <c:lblOffset val="100"/>
        <c:noMultiLvlLbl val="0"/>
      </c:catAx>
      <c:valAx>
        <c:axId val="33836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&quot; &quot;%;#,##0&quot; &quot;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38366384"/>
        <c:crosses val="autoZero"/>
        <c:crossBetween val="between"/>
      </c:valAx>
      <c:valAx>
        <c:axId val="338368736"/>
        <c:scaling>
          <c:orientation val="minMax"/>
          <c:max val="0.70000000000000007"/>
        </c:scaling>
        <c:delete val="1"/>
        <c:axPos val="r"/>
        <c:numFmt formatCode="General" sourceLinked="1"/>
        <c:majorTickMark val="out"/>
        <c:minorTickMark val="none"/>
        <c:tickLblPos val="nextTo"/>
        <c:crossAx val="338370304"/>
        <c:crosses val="max"/>
        <c:crossBetween val="between"/>
      </c:valAx>
      <c:catAx>
        <c:axId val="338370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38368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List1!$A$2:$A$78</cx:f>
        <cx:lvl ptCount="77">
          <cx:pt idx="0">Hlavní město Praha</cx:pt>
          <cx:pt idx="1">Středočeský kraj</cx:pt>
          <cx:pt idx="2">Jihočeský kraj</cx:pt>
          <cx:pt idx="3">Plzeňský kraj</cx:pt>
          <cx:pt idx="4">Karlovarský kraj</cx:pt>
          <cx:pt idx="5">Ústecký kraj</cx:pt>
          <cx:pt idx="6">Liberecký kraj</cx:pt>
          <cx:pt idx="7">Královéhradecký kraj</cx:pt>
          <cx:pt idx="8">Pardubický kraj</cx:pt>
          <cx:pt idx="9">Kraj Vysočina</cx:pt>
          <cx:pt idx="10">Jihomoravský kraj</cx:pt>
          <cx:pt idx="11">Olomoucký kraj</cx:pt>
          <cx:pt idx="12">Zlínský kraj</cx:pt>
          <cx:pt idx="13">Moravskoslezský kraj</cx:pt>
        </cx:lvl>
      </cx:strDim>
      <cx:numDim type="colorVal">
        <cx:f>List1!$B$2:$B$78</cx:f>
        <cx:nf>List1!$B$1</cx:nf>
        <cx:lvl ptCount="77" formatCode="0,0%" name=" Podíl rodiček ">
          <cx:pt idx="0">0.6067415730337079</cx:pt>
          <cx:pt idx="1">0.51071122536418168</cx:pt>
          <cx:pt idx="2">0.54129507561070178</cx:pt>
          <cx:pt idx="3">0.5012224938875306</cx:pt>
          <cx:pt idx="4">0.4651639344262295</cx:pt>
          <cx:pt idx="5">0.48979591836734693</cx:pt>
          <cx:pt idx="6">0.54347826086956519</cx:pt>
          <cx:pt idx="7">0.54003313086692439</cx:pt>
          <cx:pt idx="8">0.50222222222222224</cx:pt>
          <cx:pt idx="9">0.57664233576642332</cx:pt>
          <cx:pt idx="10">0.5448376151236064</cx:pt>
          <cx:pt idx="11">0.51896333754740831</cx:pt>
          <cx:pt idx="12">0.55189873417721524</cx:pt>
          <cx:pt idx="13">0.52234848484848484</cx:pt>
        </cx:lvl>
      </cx:numDim>
    </cx:data>
  </cx:chartData>
  <cx:chart>
    <cx:plotArea>
      <cx:plotAreaRegion>
        <cx:series layoutId="regionMap" uniqueId="{6702D11E-A685-4074-BBE6-4447637976E2}">
          <cx:tx>
            <cx:txData>
              <cx:f>List1!$B$1</cx:f>
              <cx:v> Podíl rodiček 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cs-CZ" sz="1200" b="1" i="0" u="none" strike="noStrike" baseline="0">
                  <a:solidFill>
                    <a:schemeClr val="tx1"/>
                  </a:solidFill>
                  <a:latin typeface="+mn-lt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bg1"/>
                      </a:solidFill>
                    </a:defRPr>
                  </a:pPr>
                  <a:r>
                    <a:rPr lang="cs-CZ" sz="1200" b="1" i="0" u="none" strike="noStrike" baseline="0">
                      <a:solidFill>
                        <a:schemeClr val="bg1"/>
                      </a:solidFill>
                      <a:latin typeface="+mn-lt"/>
                    </a:rPr>
                    <a:t>60,7%</a:t>
                  </a:r>
                </a:p>
              </cx:txPr>
            </cx:dataLabel>
          </cx:dataLabels>
          <cx:dataId val="0"/>
          <cx:layoutPr>
            <cx:geography cultureLanguage="cs-CZ" cultureRegion="CZ" attribution="Používá technologii Bing.">
              <cx:geoCache provider="{E9337A44-BEBE-4D9F-B70C-5C5E7DAFC167}">
                <cx:binary>1HvLkt04tt2vKDQ2VQAJEGBHV0cYJM/75EP5UuaEkZlKESRIgiT4Ar7AA/sDbI889OB+gkfV97+8
s1SqlrJU7VbEVYSVoZB0Ds8BQSzstddeG/nXx+Uvj9XTff9qqavG/OVx+fm1HIb2Lz/9ZB7lU31v
3tTFY6+N/jC8edT1T/rDh+Lx6af3/f1cNPlPPsLkp0d53w9Py+u//RVGy5/0QT/eD4Vuzsen3r59
MmM1mH9y7auXXt2/r4smKczQF48D/vn1/r6v9HTfG/XL/3ml+vvy9aunZigGe2nbp59ff/Hx169+
ejnoHybwqoI5DuN7+C5Fb/wAhT4Ogujjz+tXlW7y3y5j/w1n8JwBjz7d8+S+hu9905R+ndD9+/f9
kzHwcL/++9UhvngS+MR/fv3qUY/N8LyUOazqz6///l+fjNKvXxVGxx+vxPr5OeK7Xx/8py9R+Ntf
X7wBS/Hinc+Aerlu/69Lf8BpU91PzS//9qr++/80g3511t/L+0/L9h8CFeKMhAzzj0jxL6Eib4iP
fRr46OMP/nTrj4h96+S+DtrXR3mB29nbHwu3Q/Hw1D89fpfoYgz5YRCGX40u+gZRHkSEBF9i9Q0T
+jpMfxjgBUKH7Y+F0MXw7//96b3++3+D6P8eHIh8RCCyXkQUwONzCvC9CKVvnM3XIfrqIC9gurj8
sWDa97/8L8hUv/xv2d+//04B5aMI/hDykeT8LzmQvuGBzyj2/xFvHzPlb1nr2+f3dfD+9EFfALj/
wZhwV8jvFGSEv4kYYQGE00fkgPI+FxqQvRiBaMMvqPBbZvR1rP44wguQdvGPFWW//A8zfKfgCkMU
BJgFfwIRCjgOKH0B0b8+n68D9PL7L+C5uvix4Dmr3NO//5fvkKdI9AYiiBH8idxAk38eQsGbgDH6
rAB/Fxufk983zOvrOP1hgBdAnR1+MKDu+/fjQ/F9dB+ECuWY0y8hom8YiyCEPkPwC4i+YUZ/gtEf
RngJ0g9WU+2h3H11bQ2kpaL5D6ymIJiCKEQhYb/loz8oCRqh58oYNOHnEP3r8/k6QC+//wKe69sf
K4aek2ut+/vp+/AdjnyfUMI+Ehr7MpjCNyEG34KF4ZcQfducvg7T18Z4AdXu+GNBdVoBUuN3YDsI
JRoRRCn+DacXZRR741OMiQ9c+HkkfcN8vo7RHwZ4AdDpD5aP7qpf/q35PnHk+yELSci/WjSxN2EY
gvj+5By9qHb/9Wl9HaaX33+B0t0PhtLxI9tpUz257wMWD0iEKf4tLwEan4s8/sbn4PBF+Deb7wVY
3zy7r2P2J8O8gO54+v83A/6Jd/yRhD4asl985Bu981/1eBAhgvFX6yX6JoB6CYWfIfk5/32ysv98
Ol/H5tP3vpj693bG/9w1/727kNwP9+mvbYnPjPN/fvXXB4SuyYuv/rPuxsfV2r7/+TUOMYk4ejYM
fm95PA/0RZL50z7FixGe7s0AQ0IJhaC8Qhj+9gMaQMqan3694r+BmMN+FCA/YmBTgOZodD/IX1so
JASjMELQKAkJJ+T1K6PH50uwQ+BtghgNfZ9STqPfG0VnurK5bn5fn99ev2rG+kwXzWBgNuBzvX7V
fvzg83zBSgaDP2LMxzAoQTyEW7WP92+hHfX8+f/kyUAXdKmbmJKqEyQsjVhq+aEI2NlSu7dLl40x
mhpBKtIm2uQ8rSTdIksDYb3xmNsiEOMyl6K2YcI81ycdL2Tq906JaWTnzOHHTuapLTWKA+XaJJ9p
bGlxMdTzmSLVTdR/6MLoxlX2nAdhEdMSe6mnstNxHONc6TgIu7MqHBaR46lLO2QEUtNly8onj+tN
Ze2Rk/KiycK0suqdyqOEk36KXbQMolyaJ83IW0TorpiyJcGKNIn0ZGp0+xQ1NjaG0KQMW3/tUHBB
B4c2PFePczmvc1OUosAtib3piXZUcMQu+gHf0sa/wCUVfTCuPT4Kak0jnGfvFoxvXWMviiVbFXUp
+ma+XMJsW/f1Kld9bBbvWNU29jLzYS7J0zC38ADvbe5yIaPxtir0CsksiYxOw7FcF76UorCeMGPv
xQPrr0JPfWj7aV37UiU0CscUZzgdbbMZJnyUxiuTQd5I66eVcqcsCi/mpkux7yPRV74S2bBoUfLs
Qs58a1ixK+ruw6BozIboEp5vzwZXitzxm8mwfelmLnDpsZjmWZB2zKvjfhmfmLOC5H0SFfK2kK5I
G7Ps/ZH3ouf5EIdZvcsmXMX5PD10qF+FTZhanO0xHVqhOD11fRbnkwnjpZxcHLrxFslqg4MyFFIN
RJDSjycXpmFUr4t82aACN2nLVNJbl3RdJdhIV7o0idJ1HPVlAj2+jZcPac78uCpHMc0GxYy1m9l1
6Tx5Jq6aYTXmwQ2yfMebblP75HqKuHfB68YcQI82QmXe1dBmrYCgHeOscXXiq+DSr4NDXfCU56gU
Jc7WStVK9NQ/Q2aQAu4wiNpIF+uM3+cSzeuWDltajWKRwwnM+BQPaDfr5aqf+4PrPIEGVQrVPAZs
5ILQuhKeZUlIUJ/0Pa7jBUdJZKeDM2WCJb4hll2P3B4VzWKJo1iT8clO+VuE6rTOxk3k6rdD9T5H
7o4xb92PnhPZUp2hGUmhPLuy4Zy0/rAp/Hzrt3Udt95wML7eZlLfLKxNK0SdsH27hhC/qjp0PQ19
2pfdaY6zd4MddqimgPnSSIE9K1SRsTjo0PPgXETNqJJQ6/XCaybkLE8s8c4Yrud4ccE1VV3Cmuqm
C8PbgPF1P/CY9u2t67QgfX/szLIew2UW5ZBlcd/xLSpmI2ZbXdYtv2StRGLQzysSDKmceOz1454H
8nwY7IbPHo656k8Xf9g3BKX9ggcRlOyBeSwS/Ryczs20Q5Hp0hBVZ4aaNWuaNkZeLpOayxwCLC9E
ziubhBjWy2/IDVFNlpiaVKu+KyGWB3blcFPFbuw/jN1y5WifZAW91K55CJq5F1mIOpG1XgMRZraj
YVIgOZ5yUm+XoD2guTqflsJbaQg/Ug9DEnF22uDoJiJqb4KqEu1QYjFjsre23eRYV7Gy1UHCQieq
cLshDFbK2Ku5Ynlc+N5VJPXpoEsn6oncF9m4ktzcd/lwLht/E7aTjPsoSMlIUpe7VVjxxA5yEUtW
HpmkHsTZfMd1pURXD7fZUtbbwRvOBy87L1QhlGYnGfE2nRsudSlhb3jsqrHde+31V4tpthGez/hU
HjwH3DWNyw5PuVBBvaSBZqd4zvclKje91z2VfnGkWlphOnWmx16JECiurJDgkXnLJ76iTdHHpILU
owK16ip3YxE/p+W5t5yG1o37IMJr2Q9X9RjeqN4/DWfcrlq/zGDJi3XQ8ZNlbjaQebYd90na+o9h
o45B57JNVCyn3dBcBni+m4LukLlg1cvuqtXe1ivUFhLCBZlNHSOeP/lVuDZqvKwHFMWsV044J1dy
Ap6sJ7SsWedWsMdiEgTvo6AYBR/pppHBlk1Tta6Iv3fZcuXlVrCuT1pnUxVhWExZrrUM3qsAkg+u
gTemsFiZ3tLE8nbHWXHOIKcJ/3mHFC7zE+nPR1ydL6jrdkiu5ZDvTF4Osd/KdU/nDdcKpQHJs0T2
8gY1dQP5A29GbB6Kph9EtbjoPMDdcB15hGxaOsYTatRWsi51kV6VRglkc+GmextUog/fdfrdYh1Q
4Mo1TyjatEstTHUnl1EwV64J04VgpYwVu6vH8eCZ8n6pi4SQcSNxkYtxVqFQc+BWY4dg7Ut4qKjm
RUr0aARpmyOqmvNozJOuLLZz3lZxiRsALZ+vdZvtKjzFI6mE9mNZb+ZGC1eVp1WOgSC1ORBDY+cO
PNSCQmbfcC8gKZ/NmA6FOYamScNgjpveuyp9c5ax+tYbjPC9kQiQUSusGhJPTSZM3m5Y7RmRNxVE
sN7pIG2Uuu6iDN7XFyWMMHK5i+psYwP8aBGOW43GZOz1aeRQov3x3DR8jfJSGJW/lf01yedHVrlb
RpZCaEu0yGa4Vb1I0RRe3CGSAqmtJG5EpQMaNypL5xJXwo94l6isepSFSlVFk6jPBQjDoz+RrY6K
Y6RNOlMVL5IUoi1CMVQSgi18q5roEDw0UwtpNF/etgs9jdgCgeiXa7owEdB3smw74cq+jHHLd5Ot
RWmAvClKovCddBqw1uO6aIMESFZMlKuYZfMiOuSvB/KOMp60Ru6Ir2fhBcO5nZdQcF2f9fOwcVFw
klfktG76tCzynefTt8Hs7TLcrCt628Bqo+FdSYEZfTOrZHB2408LjwNZHHt94pv+UOmQgbI6ZoHd
qqwU3EOXk8/3XjXfgUJ756v8ZFFcrVkJ++yUzng1zUWc5c2RDFUaEXnhhgMNhrMaySQHRRsXLQTY
gNUxcjwZGvdQNtW6Vm4DIYWJE6iZjMAT3hRzDkojvHGht1tciublIcrb1Fb2Q8SzFWuG2+EZL2Uh
Ry3rPKjirumSXPewpuidXYqrXN1NAzEio90RtJQEleY7tg74sZvcXtKT0bvNXLYOFnU3RpDv27x9
GjP5ECB9ZIu/W6YhB7EdAUCEibJRVvhtcfDKuNE8DWm0iewgmtKmuWl3yIYnk8KpLM+jcF4HpFsx
l++isABRR/WWLVlal485lSdtjW8CDONA4j3rsBM5LU5B/Aub0UUUdX2g5rLQIHB1ADfC7m4xZAt1
Aqj4c4zrJMxkgigQ8fPjSQJBzzPQoaqIG19Bzs/UuwGkl2pXXlSsSNmsa1cAXeRFUtWXRY4F0m0F
KqhfN9lwZ9v6tMxAIvPcnIV6jXDmi7LQ54bok1YfMCsr0RC7baJQRB5QYKNTTi9b3D6amZQrb3ns
ND9Oza7QoZhNtzKw1w2BYDHvUOGDzPAI5MENGbu1pDkGhTB1IggBWtONolb1Gug7T6YpeAsHaN5z
0y1JU9NkafN4qIOzqTbbOYTUtNiICSxrDsO3u5oGGza6CmSgWS8etunI5GrJzXFpb9oMrXzL78ap
2WpERmEvQjO8Q6O+hKVah6HeKWNECYKl4nPs0/qkj9qHyHkiLPY2s0Jqe0uML7x5O5G0KNaUXzO3
HgIvzeCLvb/GSN1566zYmCLtsBZ2fuJtwrts0/J49gMxTRcKX8HtY62ANkCc4WOVA+EaHvPa37Ki
TtoA2KGJA5u21Z6zrS38TZmBNOYB7L8LX3lJjptos2R2RSKo5RZvTJWv4oB7l4XT71otz5DtQdIM
lzi4rSDB5NGyd8y/XBBIlyJ4qnNSAtu4uFPubee7uGyKfYG7W6zbRtSjdwDAG+F5WImBeYkX6beu
4RdjS9ay6XgsTX8MowTpYEignNrZYIx72H9+q1asb0XVwA1M3a46Fe5pGa2jto9LXZ11Yb4Khkig
5SHk9qoLuhtar8fg3nP1oeOXdaTOyijJIhIPQZBGc5hKPq0GjuJhzTzYSIF+KEv/GMENysyeLZit
GiMPPexYNLeXjPBTYmdR8z5p/DGGqh6KiVYM6hryzsqjWOCuSUbqkpCtOf4QQFVWmjsC/M/olDj6
WBRQGdXLrs8/gExOFPGPZromFKcmWmfa3mUOJ7I6oSMT3sg6kKT8EiMqWqM206z3mkgfWEmvbUvX
vMZP1Hkpa+3pPFWLoBMxqw438TT6B4LKI1XLacXD9dhWu8CZXbiYG8nRKc3s3qvtKkMh8JgpHuYh
5uTDOLAt9hbQ/+bSDZXgc75pgndQ/MdFWR/1onaDDFael62Bbvc+mRM6zDe+ZYNQBmq4dcTd+4IW
qV96ScvMKV/qlPGwjufpmhsZB9VJUU9C9ksa1WhLyiHFdRVT+iALlDxnrnyGhZKboj7U/ZFMiwij
yRdNeBE27lqB3dDl3Sqj4Rxn3UXRBLOQkO2ThrSAWkWSgRnYPDjF3XwJddi67qeknSKoDkFRFKM5
AanvpToakwbpFZH10dC2iQc3rcMl2nqo2pKxFzXI+JJx0VUmzr0picbFgRAPV0MDUndaz/ZCO+CC
GV/PI9S9HdpTGsZhWx5KRddz5ZJIkQiKQius7PYZqDrQMqVtsPAGpIWerypFV2Ph3uZVdtbzKR7G
xRdjO29U32607/a8Vp1gBRlTgDrOeygPVSD6YWV5Cf91aYSbzRgdldvrMW7ZTVmeFGMR8+kOS0C3
eccDnAQZO6qpOLYWx/7cr/FS26Qq/Qsvyza8Y2tbYGGXJR2Rd5BQqPtRH4fRfQGLHVbFXWXrOPfr
jQ8iPvbZ3MdK5cIv1TWuaNwW/EhZBtWeims173U+HmStz+ZBpopyneRefhhReyDBu4rFBa/WM2Wx
bqd9V5YpgmIns2zL5jouaw6pWdJ1noOj5Pi2JofeyXc0i0ThLytNvZVq+r3sijjU0VU/ZIcOLzv3
LC9Q16S+Qcesq0oR5ctto0xi2zaMDZtTOP96qnJ33c0LbHg4pxLPudeL0E7Vrl+8DwDV2oRVrH3v
AYTqoQaN0+j5uCzIB54Ph6SM2KMdgzHJ5Az6xxtWQbCsnc/uuV/dVf7yYGwAyYcCD1ZUD0JztI50
lLKaChWGcl+z3CWy4VOirCo31XOOj4KbKvAfPz+C/IW/96hb2xe5/O0s+O8v/3baPjUXQ//0NBzv
21+PJv/j2pcv/3Fy+dnj/P0Y8wvn9OOJ8z+xVf/pxS881y+s5U9du18dSDBE/9xs/eRM/8OjZc89
v4/WKn8D9qcPnQ1wbSPkB2BdfmatQiMeuvHQ6GVBCIbuJ2sVwwFZEPyMhZxS6F9BZ/GTtcrfQMMR
LC6C4DgFIXAo6dNjf7H04C5/xVr1WQD9/i+t1SCMOPSaaQD3oTDsl9aqzRX34BhvExe95he6KU8N
VGWbMAquysYz285GnbBQJYu+yHTcj+y+U4EGK6i/6RvUxUUXqG3lRWXS8wdE1HnRFWm+AKn2rIgR
iXJBUNGIqdUBkAs5Ok2bE0qiPavLBsp/FfuebdbU6K0zS0ymoBU5OHVVbzatxFS4KC0piK9IH/tc
H70GuFTqY0Tru7BGj3rONmToPxgvOjIT7FDL3kp/WoGnIKtrGT3pZT9F18+eKc12+bxryuKA+ZXq
ghNTIis6UsWosRDpkK4b0QX0ERSQWuZ4yo8oVOCWYJfWRX02REuCfJXyshBFd12BprJqSfm4CrJ8
D6ZNzIiNS3fhqqMP2XRQ2Syo91gqdOVCt50jd8KjVixdvfGiy7mWIvTpadmDHwtkBWZDa4EBIAfl
cpcv+mhJ3IfFmoUPRCZ2vM7rdg3LOI9SQOG1BCf+sOuQiwcO9G3ok5d7lwOYz4n1sgR75rLP7zkl
AkMFVl1kWsaVX25wt6ws9pMmzM5m6VIq/YT36ChJu3EoB56ICD1qU66dWh7LflnXU1+LaQEnYJkP
DM2n0vYiD/iKq+m96leLutctsL9CdWyBYxqvSHwfTNH2HHLKJpq8OPBOyVC24LbWw9aH/H+ew21l
HsQq2AXTWe9fl1EhRmrjdj6rhl1ZtqKZppUdEZSkMpJbOeoDVBd+rLw8plkPuamIGT7LGppKFiRV
35/l4XTRczWKjtq1CRpQJyW88mx9u+hcCxba81zzfTAh8GcLLhruVmhwUbwgsmpn9NZQWF2n1Ltg
seBlUB0Thz9g9ETwwBJfT0dbXiNTr/OpAvoGr3m6aYMQb4dWxSVVCSrVLDrrX5lsEXAaR8y1H9eW
Ceu20TAJOjT7gnRlPBkNztERlNiHki0nJqqSpqcJH/Q6GwtB1W3d9sk0zonh9R7kgSDN3sqLvpuT
zh9AzN3bsbrq82iTg8tUjXVC0XRmyrYFgj+YYYwhxaahgZJIvpfYrQiubgZ/vMiKZutXk5igAvWC
/mQo65QU9NywFgrxaluBqTYH89Fq9BhBqSwthn3wLnIb47VJNjgR1f2W6OtB9/upSbRudrkuRcj9
/eQvSCyRBJVCzmw4bbjKzrOp/iBzCrAMtojJjDHs7zFxPlSgbhrumd8/Rr3eyV/RGFaNRL0oJihr
PVKDFdftuC1vpZfdRBzCw6PBBxOhJ+glTaLgU5RW4FREWZFKV+59r0rHPk/KvD6LnEzRws+X0etW
NXVt7BRqVnheLliZ30ZUuSTvFDv1bAA1DuR1qYmLbW4t2F5evlpkdbqwSCd46q+gPQCtBWAFVG3Q
rEXT3Lo2LSh9p9SZmotNl0FN1AUXxfCIM3Cqhhr0duPE0soHzLsTyaB+nqcxlqMDy61iOi48D/gn
I+60GunyFph0TjCzB/CdtOglf/YzKieYv/cr1l1o6R0KaJNtgdjJurNXY6NiR/zprMvZuwzXnZg0
uVDMB0usAGdrMJPgFVgCKDMXVlaiDq1/XpvmtFzCfMureVyFeQv2Q8/qVGMvXDkJMcnGuUxnVdwp
3+w1j9JRZ6d80h6IuwPXxF7SGt30lT1TZbkvGT3BjYkzsh89kBLtVDwN0nvr5oyIIgqf+swv40WV
PDG2lOAagAU6V7zc9aRekpouZ9NIvVsokqYKAAejx1J/FMaOg5jA41+FHfTuLIQR8bJDNrv+pOi6
BQpqKCRbUh0YzbpNNlhoBrW2GU6GjhTHooYqXkWgUYsgFCjwpq3PtRaoDa5Ym9fbEqqMLR+gBeX1
dExYD/UQ9UCp2QxaCmNjVmG4FNf90M4ramV7DhujTM2QFwdWF8s+JxFNcvAINmFldNzwtkur3OtE
DcyadDbMIBmWKgaH48j6aNW5HkDzIOxGCY6NFwOfPVI0j9DB6i0oNFLtiYK+ZM6zLu3Hnqe5bPUW
uxasOP2+HfIL7HmboPP0yvpvTaGDQ0aGPPH7dkx74KszSLwQM1MUNid9QEALymF6kF40gFtJLN5a
FkBSZhEFtvWbEzZzl8xu6k5N4MbUhpceXdrt8lxhNHbs4yX/EDxnvdy/Iw1CieR+Es1BvVPtsKzB
s4eVbkVNugyUulLbgTUEOoPQmJJW3Q6LRCtZciO8SN5UeSUsCg750o5b6BhdFMqCVcZK9TigxhOt
N5e7TDkudE153JVLm1hcQ1eni7gYiwqv506HK1h8UAOh/1CXJbSEcwy7NuyqlafNGSXelNKmymIC
HaSUtvWwqrvn0YIRiQxy2WnT+PcBrpY1bX0waaTc1FCFz4F/ShHYIIGmHdQFoA/YtQ/Hv9Yut0Hc
l1Bmedo++GU7AkUsxZ7TOYuR4XajQkfA2h672OuOdlkjB4rJfciHAieR16O4Cvsb1zTvpzA/V7RD
UODXwAN+dcS2vAoKszW5PcoanzuPgX6HZikdL/2+BlMQ8knmHhem7nQHUs1r1z0se1FUUOrydQjd
3WJZZeSwLGECTRmQStBJNnQdQTsXbFvoB86JrrN4Bq/Ugd8tdD+uqwwqSNsdNVW7aKlP82iMq/m0
M9AtaLwT3bbrLAhTb4JOSwZSzRAMLW+ID4LbE1h70A8XHimjXVs17FZnZtq7yeV5HEkIAokmfFp5
3hiben5uADFkYlX3EYodItkWfv+Sr1UOlVPfTAv0g7UXiGEmTZEOnUN14uaoSokzYBAHZqKbnLEm
9gpdgGXY42jXtQHbg1IOH5QHulGiTO+nPlSxzAe01q2T5yGYdlD8+bpamakGP8dlaB3mVbTya7KA
LTXQNDA+jo2DrNREndtPknhvsYzK9Tg7uhmlwoep1+WdLVz3VsOvzabSc6CRDLRALkgzg/GMw4xB
270MSNx0y3RKfaa2XUvRpqyW7qYnixNkDkLoZkzFFFsPOgotau1l6Sw+9hEdd4YM9EONJfz65zAP
5xHy7im0F0pRdeVwwgdwWxY4V0FF3SHvpKylWo28KS7ROKP/y92ZLEmOo0n6iVBCgguIKzfb3Xzf
LhSP8HCAALgT3J5+1LKruqqkq2VkrnPLkMz0dKOB/6L6KfLg4aPHk3TYA/gMlqpJBAfjwlZeeNdl
DZn6BHbNiPInvTSclyCZ3bk69iVF62CdB0FtFJ6391pvv5hQHCdevtNhWPwcnnDw5hpaJtvkynRg
Vt3zcMGKzavBsyjU8BBVGxUv4WT5wSf1hi/VNrHoCwwpaz0nbjWQU63nFcobNkpPVcV75Q3QfLx5
rpOq2jAotiv72ibMw6Rzxa04DXY3s8pelpqo956b6LC4ARQYOlcc86Vpp+/NtP5+mQjIBzl+BuHo
oCB6JGXwUy60iR5LHsBnwLYroPn2YZR3PU2hIxw7MYElKZdqhydJYk+QS1E3d1G/vPp6Sed1vqNL
4+MoTctywtQ+pN1UQy5cYVlbXXx6/pwbAFCxp+tz6bhnLtEG18gcbsJqNFcvntlyBY6g9bHT+80z
muvRG6IM4v6YLv1iskCoD2JdNw6Jmy8l7O3OaTZ4LsM9tUYkna0TFgRlzFEvY6WKi6HNpXXlgQ9f
OINNYvTcZjwUr41e4rYqrkNHKMY/Zzg0jZRHFWkeazpV8UiUSKB+vm2zQzM7UTx8BqmERr/4Ek7o
A7KG3lCWR7X67TOlMM3dZfOfN1PaJAjhUYcz1j9fuRREgwvbUPUvm9n4o9Ya+j8EkWQ04bFiPLUl
E3lRmOba9XaNW42DD1qliB1WtNnSkqNgfk5b/ri6nwB7Eq8dk2Dqd4VTJ+goECUG1BA/mX2StWI8
U4aHpDBVctrGliy7ZdVJ5AY/9QrBmUMmJdFRK9gBvbp07lvrdt03d6dvOwRwbDBvQ7YE4GFKHH14
S2TGW1b2+MR4ANgIZn1yNjuly9SI1GEaPhqGUvQNUp1qmJqRS+8EGeyxdux9K2c3LlkQ7Qz3xrgc
5K4lfRoMPrx4FcKELsCZZGaqYHeantU5usVN4wo0BBlR7oPSA9/Ro0QMMgxN7OohzP3KCe7MCAKl
Gkx3lV45Za5ryrQqRHQaLMVLAUOiyqkwKm8c4++jwJNHUpr6ZSGEZ37kyntDjUqggrI3z9h1Fzp9
vxvhPpN42Rb+1kViuw+ncHpR4WqeWGDp3gkmICd9MUKZMzx4o8FoLnLq1MXUhD/Vhsika+Aax0Pk
hlhu5u7gOmX1NkP8eRamrr4WZsZfE+aN47hZcnRC6Q4wWN3xhU/MXq2u1ZHIyHyGQi8mmfQ07fy6
n9Y44BW/g9g9vo8BLZ50r8Sja0s0pmkoMPTSoqyerbd6n1vogyWKEBOv44V2RerxdtlbpYuE0po9
B31H86jWy50OWue0uSUWMoaDGrLKfSpoR9Km7Mml9sUK0ol1d4UuA5r4YYvSr4w3OvD/uvCMJrCd
Nt/HDhcFff02avRNN1hXeNO9/8R5IN8Xzvo+9eQ6vFkejDT3t4W+QkdYDr1QsHwr3WQkUIdtJOVh
ESW8CD729HFxCUa7GpNuSutV49FMaNTRwBMKIO3VKN/PurAW95xO8sf6E3dhWPka7lmzWRwtJovd
FnRTQgvq5ptl2BMZadeT5gI9guvoOCxTES9NDdl38DI112eJU1vy5eAuKvGGLQYMCGNsgTbhj+Fz
Rfp79F2gLBOmhSIoYmX9J6eSWGZ0kZoCa427gKnCyCljr97cb15NYez1RQopqEwmYBl/VluOd5NR
h7KopqzGup5ZeA6iIBHwAv3eFNTsKHypmfuZ8lDDmS4fVDDwWEYzxjD9UTdLgEWdvvdVddcGXY13
3RHP4ORM7ATw9qa6h03G4KS19TadzIwdU/5skEx8FsBxdt6sLA7cmmz2XQtPd5rinm7HyCmKdDTe
cak7HZfzhn/PzOeGmnzSrI85VjGvrVKsprdl8iFioAT4Nk/7sLA8XaeHcHtRN/TIQHuArBT5Om2s
fHZKkFWbB7MEE+vBYc0+ABkFysAVWP3c9kLbPyO9bg0mrwDokFEVVu2WJa4Og0QuTpOQGboG69o4
jFLOT2WXe7QzeIfKMR4c8Qf4Qa4q9qddSvNSV+QyLHOfsW7AmFUV/t6lA6ZuiiVLq/aK9eqAR/lN
vIjGni0IXNkx12L5Cml4jyKHmj9uFT7t9zrVmdO+F2RbkxDiiSomoAkNNoOxu21qN0cwggmwCzcH
v75rUS4JeR3FkA1Vh+2UtyfbA3txdOjmnZS7oQh5BrRuSTddQUeuoBwGBb67XuR+dPZMLpT66EL3
KnT7m0g+p6VFDxVEr4khRZRWdeND8Icq05taZ31TARiSkFS6tfWyqqm6fYdXKKloMzyIzVVxN0Qo
LVXcusOzbpZzYSNMmbp57UWX8jb68n0O76Kuy5tLeZn0nlv2ZEf4SFRvF7d3YgnQTCp+EYXjJbYa
9b5TnUjaYgiywWshvvD1V2Gcs+VFeIeaPWeiHk5+OW2x20NDrzlVMeTfxATy7EAVykL4jF9iUziE
Yde8bc3y485jkG+3bdTpjcpERO+AEB75DQRd1ZcpS+fsi/BsB9BZ2nHdq61Dfllmb7nqoWe7uWlT
KtcTMJTMlpaiKwU/TlijyTB+CXEOYsaeeN82r968scw3EHVnMs54DGaOl0nBhpCAKEazBGcC/ekJ
l6NMiehmmYwDEEC97cJSPFQ1Rnxvoq8rFvCs2/idRwWeV11tDvSZQWMRqPNq0jgt4kU3ntkBrQtP
IS0wwNfyMGxNHhU4pb1c7l1TBc8VxMYy8kguqm0DQyXZrmk6ltNmVTtVM1hHZRM9EKl/d7O4p5t/
xG/yip54IYPAKx99cQPvV6wUpVChNxaiPASln1DXL5OlrZ0sIM19VwAv4gEk5wjeNi2MTcJ67LLV
j04cE1BXL+snmpWLWb/MYLZHZ6tdaKnUUekM8/h+Akl7xWhwccfhhPiIl06z76XRrB40J+w4FOKP
O0mdTeH2OwxKGoeuiJ4Ws+G1180DxDQUSdCnuTB98xDqTmP2aCyQIRcM2aA3emyDNjivhotrQyhM
cxd4QjlbCDRr3SSd74GhdQETFy1QkfDVsxqGXjSmlLXtPRrPDn4e37sbCNUxKIHvoAazQF3dsHqK
gg71yvue2u2vroRvpFi7FEdUJwajTVqr7iVgi94LHxV1HXNAx3GlaDra7tULP0sEmq5icbyrtAdR
NCmjD5M0QC+/CES5p6gJbgtP1B3dfutjbGL+00pXvYtgUj7XxQAkKlrsVdXgA9xGH/picy6BtGtW
qujDRnDRMXu9dhDHoLaj8Nq6nmNvNiI2vE3abpX4pEt7Vs6iU17gb1pgxCfZFjBFrxMNlqMiTRf3
GksXmzI6wWDtu8wJGz/TEi+ECj2OkXc1GFQg0druoHlxcFxymcFQTnAv2mhJaPmCIRgEb0/3XU9U
FgRjpjYsyBBh30ChDyCVZQAQkgUJAA0XLvK061FztXLbuPAjGI7Y/r1q348QSdoQtsW7BsYXB10T
nOpmgB9XWn9f+1xCQcDY1YzDcEG7BKU9reiDqv2RpEuXRndZGTlgWNpN5SG1AzY/SYKjo2FQFAFz
8mGsflPBTrqrz9DtvIO2+r1fhXMCatUftZ4PVQVuTDkVi22xTTquWtBj7rbFsx3cP5Fjxt1M7dnc
Hjup8JZ4Q3ecSgObe12ziXp4lv0v7hYK/k6xFEkdzOc5wiEH33kEP9/nVeRPqddTcazc4bc1bHhW
RfhH1kE6Cf9ooSfPsib5ZCU6kuBzYhUyA3E9Om666Gr41UXBl247nmg+ec9tND/jGNzbKiyBgIg/
mH7oueXj0ZvD4LQE5CQmBe5RQA/m6wwz2wMNM4Ejcox2Ulf5sbRAU0Tr1QndsFA2lXfRarnH1nAN
hXgjFvx85Ve7YBNq1yl6rAT8qL7DLGAqeTa+c+TeMCeEctA/GG1BnWK17QhAsG3Jqkphpmp47HkX
aY+s2jP9DHBzbPsr1tY0oiyHSRyi94cmZ92IulglNcDeuOsbmlbYhiEk5lELZMCR18l3HyyByCl7
nY09QBsn4FfkPZd4m5cl5waRgTiocPAbpyFJs1Q6acph7znj/TIq4P+VOAR2vrp9d+znZk18ut5Z
ME9t53wXYYlKX5bBritHkSj8A1dmxQybd6ySLQCPZDxY7OzT6Z0fjNp7RqIahpHNQUk/8U6dsVZd
x8J+137pnaMBoEDZVG1GRTBfVyJO/YqNrmXb2ygC8LFtg8Z9VxHzwMUYQzpMyo0fibfu69FX6caH
G7xwnPnAgVVCSnDnGpjt+jAB9mjR82bnpWN4MWsJl30GCjdEaWBEVvXDE77WGINSlRQThqSh4Pfr
zX5sOSqzizeu6vXVb7aTXWnK8G0KAYGs3tA1WCG/qRQXt8YWTB0KVdg0BxHwN4a2GY9wIVnvpJG4
D29KvUvebFCG2ULlNYz4moLdhkCqmu1aunilZq8pUm1ZcIDG8s675qGZ8FkWYBm1hTUldt1GWvyu
ZFcF/MPDj7Q407On4Xra70miP3dO2ge5Ce84R9QilDln9NIVXRJ2MjfYGluL9979MNRdkir8Jbfq
ZEHrYHMEhbcako0NnsIKCKkmF3+xRxjFSeSQvZ3YtSyLE6CSDu1YKYyBZVIhu5P10N+ewgYvv9/Q
KJVdB0kuBA9tnO2Jw/F9BtoePLVsVQnxhPvsNbOScVHUBAaRWzYnLMxHv4401rWiSqLQfs5DEyTW
wJhb/WBOPRxphWUEGrY/pLQbSexu5CAaIvadGyHCgjrpwtCNawpOzTQSXXwCraQ6wBwa+Aj1VzjE
KgJ2io2otbU5dJVK+WSvuuwxXjkrMHkD+rpoyIO2/ZEY8dAD9a0j/yqJ0cdeVjuinTH2OegfesNj
fTLnSyTedCuvaw+MGpRK2pqFZdD2WCygMiVqMBMe1HKqIDC+qKb7cRzorSvDEqo2/AfIzJ8YymFa
NiMUsNr4O2C97YkgqaB8kzbT9lhRGkdYWx6mwVcPcpTw1sA0Q/zAdXd3lJNzK4e80uN162gsVwAy
JRC69fdYdFcneKybYm+rKUHIAktdD5fYNDkd6M5f68cIYBkFO8b1N5IcOWb8/RhplBnUsUOpVF7b
aefwKC+hxd0AJOuHOVceRo4+rlsnnYOzArjMmtNYt6n0n0M9XD3UdiG7O1D66QKcinlze/vW/A/u
1UNmBw0UzWr6SsZQIN4ksNjMc4FExWbx6XBdUV6Gz1KsiQZcbAD0BPpO+iIX/UFNqVnOAZM7X/zm
2MntGiQdRgOyDjBzaByYH9reWu+CT8WzQJfvyE7l3vhb+rnjte9G9V/FSpANudEHXiqQFNgk5CFd
Zf14NpomTvlVS5O02D0VanI35iocslGh70GhMeFHhfsPYzmVKaZ7hC/KIwvw7TPHpF1QFs9t11g4
+5D1tO+yJMRxPmwR9m7g+qHzqBBheOrF0N3XFdTCduumw9ATvgPsQRPq9eUvhxf+rr6Rl8SiKCX9
MLsZ3PsGcQXoDHAmSyc6AUsFZ1yv+KirXC9ta4djgTjGbpyCNmuq2n+tS4pNbhlQ9xWF2Mh7X2eL
bK+gVhHkYniVg3Ydoeoa8TP4TBwcjXqtfKd5s+44rRhe5YIkTNQ+LqYIE2/SLx5M+ClWfrQeF6YA
VgM51xgLnhcM98mNLPfcAS5f8P6vWDkbCwzc3HwUa5v9xZQzg2L6F1Du+BGa1its9Gb3PwnyMApF
DM26OP43MU5VeA8n7/VGiiMk9nOjxMehlfHYG8iF2OhBiY9RdOQF9N72H3y4U3hXp8SLMnAusha2
WFu8o9qXCFL9bzC4P8v9/50E7wL2+Q8KXHnjeTP97p/8N7Eb2Qut7v+CvmkpnhZHHStvfPfRZVF2
N3RyXwb71pAcuukc3/DubvH+YrsjJA2XxgO8tcCMtLBvgHgXReNALbS/Av3Tu5YkDob8BNsqwBJI
v55ehhgb6c9fHHcxo7jfKG7mAp/l+Isbwu2ZKYiBmt/5nn2IxhFmzP8GbAcyLEGM0XqHL39fiGCM
Z7nsa+L+TxRbNgi/FPwVA+LdXxy26sv7xeGYO9e7f+OwlYe2eoOwMeYKaAW3cvx3/rqY1zWuBygl
TYcPemOuW+DlkZyOrr/cjMYibusbMPufSOshkk+ODBE+6CL4lcWj9bbEMfTzhln7o72OtcoFNItC
tj/UJ04uKAcT/l909UhY1uOGu9QHTx3VESDotV7zsVq8bFOUJ9IHsT4b/+5f+elQVX2CpfLrL3za
Ccmna1cfcqP7o9yVJ7VC8M7MIu4iey8X91rw5Y464krmIr2R05QM13rqc8LWR8Z/cZuXxrmDjdgi
naizIPRKLDI8NUiQ3hhp7Ux7o8o/AWxSsNEd0GLlTCL5Dxi0gsi2uOZxtU9/B6Cjunr4O/w8juEN
DggE7LOgT7CsYn0r9OHGOHcr05mcaYAsXwA/BlQz2wYDGLu4/kU0Kxfq1bY1sJew4UJZxpDrjMOS
tyAsFQNSeQOWJWllsgwtIJ0q/L6RyWBCngIQpGRzq7ixk4dUa/kwDh6MGrXmcoF+PqGdJa4Y3027
Hg3zv0U/HmvpP8JnT+cuvEDrOGJtXWNvhd+JPTNuwr5BsrJCEKFbkbr7L2LY8iG6ZUHcVI2W7mqX
QmgnU4sjB2cS45iJu2Y628j59hGejHzvpWurX4jRnFY+/bGm+77Bv44tRBqCMUio7X+PEQJagQ9N
yvaPUYCpewoPZTsDvBJnrgbYUyZZrILT9+OQccp89mfQ0Uu/6DvkwZBn1Qu9cxt6Wpz2KufNSf4N
2hV2A/iMNGHcLAY6lDLvGHYPTtd/GSvf56HwdtggTzcWd526nxoGL2DbikAGJ88OXm0XQhTyFz/T
tlmkXVAlBY0SG4Vf/yRsS9ndow0fabTeR5FMMFvsbsgGM24Os39O/Uqu+IjIgt2Y2WClZ1VXV0h3
LJFaNjGf2zOY6hF/Ig3SmetPaeFn9ZhYxzmyqXHg2JoBwWcAsf3QMjDLmPsHOq4ocs2Gek8OUTc5
cQhiBqd4OZaiapLJh3gLUMXN25BfXVwudC60lAmY5urlH8zqNo4gpOSzJWznllOVsEnJzNORPJVy
xZNrYZQJ6jU4iu6phveAfKVokrFvIXlX4DmwB+5asD67Ppz8pKDlD+D6p9W30KcBxYui2nExfY6h
Raz6XLe3KGCPZywRymFT/1n3y9nHqiDz1l8LBL2AaoTBKx/LFL5pAKFjmLJ1ImW81vKL9OolWHx5
qhdOU01N8Msjzk9Y9yin7tc8Y9Wq2vaDlupcrouBISFuxtSvcaAfDZjIAGaqGoOEhNwFXdShuL1v
CNKns8Ho5NHqXCwd2Iby4Ef0Ht/UiXCwaXCV7m+UeOvgIFHYEgYYhEHSd5VXO1y4vAMuNBZaZWMY
HhRtj2Lr9103PUbGtAenxVsVuMVzMIbgJZAAjVcXeCOfj6G3vAeqC++chbIUpu7T1q6IR1Qnd5nu
xpI9dxSP0AO+L/vchygWz1VIdiPBbCO8j6J56Angt5ZvOfEKB+YkLK1KPoLnz6HKxb7kDy4Ix1Es
byI0n90mvd04q6eB6N8TCMSC/fGQORvg+85At2tM+XTcEaSQ9WENWgAMMGK1udzeCNXkBkFloV4s
tTm3jyUkgTnTfrr2WG0d+Bzg6TeIIt4K9nCFbDRWJT3WgXWO0azPkgERi5zsRfLEvQY3072qoTo/
dDKUz2Uni8fewQdt/cE50nUs/zBdb/vKeuSPZkbj+oCpftrAQ/54MkJzoSPCeWhC1VxKZASCeU1p
4PpwX9fxTYPYugNdW+3qyFkBGVh1WskYHdat8/JIIri9Yvo5V4GWv4pa9ujmWF29og+xMC1OXhVO
vye4fiGeYZO+z6H4KoB39oH6Yh3sJDo2A+yWEV4PYTQDH9ieJ7n1F6OkvmMesgoukhpDjcfoFBBC
M4/Ur6zVAfxyar2jayIBT1N/96JPUG4zKUi+uX662BDQt3ttBvm2RhOgtvB1KMGaumXd3Vane1ZT
mpIapc2D3/7cqZA8WA7t0/tqEO8CYc9ibZ2LavV9p4NY2GJPoEEgSNeTHUzmKuv8zduX03jflewR
QFv5OIdtCkoZHBWtkTcBQJ0uBrk/ZuxdE7rvZTmeGvpbWScpJ+wdMGdGGNAjLHqld3pFIg02VeGU
75FzmQHgT/PZRcIGDHsswvuGTXv45HGHTB9z/5AZ9qIke2VJunrdp6d+bZxDRn7Fe5tAEubgh7ZP
TMtrbgkEPzEgeEwHUDXRun15rDiNDlbdIGzCpIDnjnGfHTUTGcSSO6HaA27/BNUkABDS8q3nxXjb
WTpUFZFuasj8BROTqkFokfsmwp6AwkeRFqSHpqruO+ZPeVTazDNO8a7BO+ZeAwmeAH6cjUyXrXmT
9W5qy1NTrg/qpifNOBKZ9Ex/XAeOvXZBIryfnozl52KKeCxGXqdbVC4HuimRGdZ/9BX7Qu0AANzr
X4VDolfIgzL3Nk5Awkmd8NnJp/pmBoBo0y2SvpPvsRTXgmSuvg0sfRkmXYS+apaQxcbMSR/Ii9Bb
Pi3u2zb2p2EErlsHO2TVAS4r/s0piiQ0FvLB3MVNVsTeLirsoM+T7UQQ7pvMutMk3LAP6ygu1TJh
yKJzXG9LETNefEsKG3AE+kr4dOmsPLPxTzk4oHV8BMT8YN0Su5gv9Fu8PDOQuGZ5r7cmwx0kMLTR
z+GX63jmTRtPHaayyv3N1O++HQCjU36ZkRiJLf4QACKNA0zYpu3HpHUGyK7GKJSSOcpKr5V3wOtu
GR4OOwL5p8I2meDieR0FYoCRx/5UfVunDkQ35NTaIxiAS186r7C55S0yPAPCDipErc1Q4beAV/v/
Tazi365P+tdYBa4zBhCMK2X+92zFf754/Z9Ji//+EX+PW/h/g3jHcFM8czzOuI+bZP4et/D/Rilu
HOchrpdhMCj+mbZw/uYy5lPuck7d6Jbd+EfYgv+N+7h2HjdT4WYNRsPw/yVsEXpIdPx71sJlDmBB
P0IaxPN8B5/8X6+xob0E9z4gEbhMLq6RaGPHfEvtPHd8eNVkPpdR9wO5FTH1/swozw0B8jk80ebV
jQhkWu9hLMkp7Of94LGz7CooPjAw27W5EjDM6Ix9Ehh9Ui28HwlDaK5fur589NruABPqTeFCCdAy
RY3TmRbBw4DhGNeadMgpOfdrqQ6jRKyyARtQ6td6cH9N7uPQId3Ywf8ZoPI2Im7llAwiC9xHIEjm
yIfxkzjqZUFuVQJn3HT5VlKTBot7N+PGh7mKKVy42aCvvnXe9jQ5zoe/NJmxqJbNPOPyFHKYivCX
0SSzsGVwC9C343UK6OmAa3ZYVswkHtvlGd7lZew19MKnpfsk4WfETo7bYZrWD9i9b67SwQ+AdvcE
gyhuPJmYuukRWxw429tcqNfO1JnQMt3aZw/pEBHV4CBBF4/HEQljggAHPE12v8HBbQP3e6lu7aTj
1yg41FOBmceNufr2WpbVVQXhCmkCAzDK+bB+7nsXgxikHvCplrTRyGlgiqu9FZNH6i+wGurFg80F
TWlunk0l0pUisTa2JJcM0t3NkoiAPCAAkszdDBdzt7EvJF7zdcuXuR1j2yFH3yr6zYFJ4cqWAGnJ
FQwPjQsK7htCu3fWKHoyzDzU3CH8xFqSCA8osCs/IyCYY8ARXC9xmwaChEfa8V/wbb+aJvhk3KAB
2BlRd2PuXAERt8TtMXP32wnXrHYg3BMXSeDjWDFIaBtgzPfGiFxhxZMeyGSHsVxE4CdIgJuPJBKX
S98i6YkrWqIVCdXoTRqKZkMSC68pbkZctnRzLDx3fRfyynyrMoqbKExXJTaY8LM8mRQEr0rVZ7rG
5lW1qNHfpCT7FWa0o7H0zKtEmwy8fKnfcTqOcqxS/O9DLhN+K9PhopdAYQ/GpTJD9YGkMMw9BNwV
RrQZRh5FmHWg28PKkXrtTOJXzYGqCXaPnxogQL1HEOUAQE9A1aUd3gztlBCwGdAXA19TFfOlmmF/
9FG8fLNlPTvWpDPmM3/5sCvmJf4beACAZnns2UPU3oNHxuiS4Sb5hC3kOtzUAne+35z1GpXuG/p4
4JanYULjYBdSmWdWh9difdZYuEKWeu0Sq6hKNOChaAHU59RtPkoHzXRKwMYLoKHx2gEG7A9SV1hy
atgB8gA+EL5y3hTTWQRqv07Bx+biHggGhJnuehc3UvHtIzTiNbDiNRK/3KECpSCBVjYZsp69mhDE
0euV+O7DsjCYNENQpjZ6qLQHFvlGGHTiHGIVWSr3MMDchP6BPO40x8y94OanFfR9iYKD651GOt2F
9giS7csPAUkbitx4A67Uf13Mvp/X3AV17HffNPy9zrBptJ0fIUOnKxSLqPjsIO0KwEOrYElUF7ku
/Yd+2LPZh1d+tchpro3YKTEnAfcQDvCfmC+ex5ECszP3q6PuQtkmg7EXxKrgNXkK9lvrxBtirEX5
JdgvIKuxHiEvR9urC7kcGQMEPPwLdoW70mefsg5fpuY7rN3U7ZGzbgq9dzUsHNYhNW/eQLYiiWXw
czzY0+IOAElb+VmBF9pgNbFGJm0gPoeZPZGhh3vmJVNUIOVzdof7CNcYDGUeth9u+VpNWJI5bjdR
u8mbYDo4WSMqVCSBUiyig9kaZBvqYTjPnX+c5Zz2fkrde3hBX7hM4A8e8Cno3EO53c1lgXumVOqb
dyVMEg2YcstPBSa46v0fUkMR2r6CcsZmPt01cLaRCe8fyr5P7Hj2GOCGUO1wSHf+6AmgVPK+r94o
O3L5f7g7jyzZkWy7ToUTQC1o0XUBV+HhHh4esoMV6kEaNGAA5sABcDBskZwXN6IyX+YrxV9kh+tX
s6peKAfM7j33nH2dRcxjkZq71h2J/eTRDXih21izfKv3fLW+KerGL73qPkz1aRFZHlAsuVHCftvV
axPygNL4Kf+XGNWpC50nW+W3LJuVaKqDZfJzJFvPdoFPKBe85DMZSLUBb12yuNqW+Zttd9tQzV68
9lJE2tNQR8ek6HCNjot20s99Xt5Is3o2i5Fhkb7rRb1vY5Xn8hVb6D6MHD8LQFeofoLZvKxCzo1H
oBW1B/tA/QqNBzXPd10+3lVpjyaNiVWfJRFjdPwJR9ZSax/tMdxrU0rPqm+SQgG/IyRTqnxT49lM
erGrUUdcz4/Ierc1AJc+3SdpgiN9XBtqyF0yXicDgExtkBEY91ZrHgLHWFtn27ozAViBAkhWnQnD
hOOuNeqzS6+OQIcABNLig4n1yQ2aHdGfQyGiVS2tbBlBAXDOo6lXy5C3yC3a5YxuaXTrPJD4a6bw
PXAJFb6b7p0zTzy51qFd+SXNRSxvczJ8JvePXe6jQZBeClbOYC5wV/ujwwgnfe8tYxOleAHopMSY
3iF3znijH2OBrV2kKyzjYK3u3OQFR8kiSauLoVpYuPS1GobPHp2R4lBHy86ir3IR18xVapyV2F5J
vbylTUMqbcQ515KlwFUowWa15RK30U0lvTNV04qa7lELIn+sFSyVQl1U+muNBUmTDqYx0tI464ru
h8W3D0kulB4eFQYfVts/Ms6DN2WsmYjVlbUeQjQX4gzu/03W+fj7Mq1fg83fqd2P3wPS/78mov9p
6a7ZGNqgUP7LYPTfreP5o27/07//rXK3/mIbOoR4QzMIBRsaxfHPyt0wdSw7nm6oHlaXX4PSTHI9
ivq/RqVBZf9Wu7Phy3So3R3QkdT9mqn9O7U7Nfrf1O6aa+MCMxA9yWtbzndt/ycEJZpvVzMbbMHn
pQx4J1/yCCML37lWCYXLKdaTIQ0iiPa50VAVFGPfjsaqjGxMSLy3wpbHOLV6TDH2qh7aQ5w7j/WM
zEL9wYgu/aihKcS9wzHeThe1DchZhmcazRfMBmiJo9iGMUmyRm0kh1t4m2p2vXR1YmoBxt0icXSf
zMguJae1kBZlSeEpmA409dgYiXYwooLIaR+Oflr0JCm8Hump8Ixw6xLSfse64+NrpbGX6b7ATdEV
ve1XtrgpJ83vCq5g6pBeq6jPFHXXmiPjYvRgicrNjPExouz23GEbZNZb1covQEvgJiUzsh68iFKW
4BeZ3EA+W41zQDbARybS/pboR7ysRxd8FEms2J0cMh5ECmy6CAz24yKus2tux+oytGBtpI3hm9a0
lE66MXr3Lmy71ZDLvdcFS+HIVY4jZNkO+k6UxdbRavoZ95T1drSS8EOlWW60xnktlJEGLN3bM9AD
99oaV/9SdphPFQf/2DAe88lb1Wm6YV6zTat4yxDslIyJL6vhVE74aZX07BQBuYD47FjKmV99Jft+
zchnlwXBgqAaafpNZZH2ltdOW6Mwog5pvhKKfdO4hxDviSblU9+6m0GrNn20N1xjU+kgIzuJh5TG
cJrt7UGXfrhZ5Rc9KeeK2o+UUlmTdbesU41ILThCy0LbWy7mtmyocUK3wYOqcdZhybroChlsvb92
HlEoMxG+N9UvZuyo26pHYoqCnNLFhC1kHGPFdZa1qr4yi/PHRv0oY0OsBj3dJs5D1mf8QfByEgix
p+S+p+1ct9xfQYwXr1B3YZO9BR0W3GTwk2C6TT3iSx7oj6T2HlQ9fMPWc5W1vUwhR636QCWz4vb2
K8oz7AASPzwSwYdSVsc4E69V7F7JCSyS+box3B8ubI+5KNk0FnO1ql3nxIaqpl9J6Dqdpe2jJt2L
rsWkMjiHMAG7Q0DcUuO9lwb3I2QRGc7WgA4+l/BWTQDFLVHe3WjaFo2xSitzF9jDsgqZbAooWalN
39uIq57GXBdEp0vRHJWRnGDR3hA3XQolvjfROVMl8esgP+SKeJCdKFe9RSvsDqCb2g4V1Cs3Fims
tINjpNrdDroNJnbRpCtFQ1QsmVZaUzVPUbmyeuEjBOzTYcKA7JT7pNHspR4pH4MaPBJlWsA9w7TW
+Q2ESnewD4Q+NvA3b0fv29dldrz5LdMJkiOlw5sNyhZ712eACwJT0dFi5JaSPu6Zx1Gl07cRCRBT
ay90EcFgssMtYKGTmcaHKW+f3WQ4WVX22bdYdAetlqvInvscubYcDj3IQMaUrwdpv2UTo6Veh2fQ
VDh2vH2RkoYcqrcCEBn5UuL4bctrTsKL2/YBkeZWhPKQdMVO9dprKLIHRVFv3EjzzSa96g6pLLx3
ZqWtvT59HenztwAxIdIUvLAK0w3hC7KWIU5PLOFHr0Z8EA0fHiE5IKLOAfvSKm4yDhJLewZpepEl
H2mHcih4GIzhLbHt91rk6AvqF9X5naZAE0gbxOV80HryfZS3xXiThkRrpzRaRKp6iOvONwvtSmsE
FcIa96PaPFrBrDDqwckk6mmWJsyYLi1fVA+krCIW2VRNGOj6+4j2Om2GXU7k3EBacLrupeVN07x6
M0DPivWUg6JN4GVIyGbpwonMAzDVYG3aUBFCg38SdN1B60sag3xo18gCFbbVrtxJ3ca3YiZPhvGD
wQCeEE4Xt/Noj9to6WLV3bWatbJH89BUIVNeCiYcT0OPJR5nmjr2QCjbfDzGWstUHRiwl5S+g+Bd
c2yvNDHVy8yA4tQN9M9hNHjrXpjhSqjao6dN6skxSkgdAQ95SgjKTwdSVN8e58YKxy0NEUN5BftA
n7iEWX/zODsNJE0n6Hff/uYyJ2TuKBVusIggdr1RC+8WXsVO96x83xZ9tPn2O4s0fp8En8hsdFYd
gY91TPdKbu1EkT2TRT0QxzHok+CDueUbvjAmCy1uJj25eAnPKM6aVzcSr7MXeoxHexlO+tJzlDfR
mbPpqXrUgxT3SYtFrM5OhCl+KOGPoSi2OZJFqg/vOE4XA97iyLBvejrghYvkDPrwknBnWq3mLHIp
rBe3KcVfzdLSSTa6MR6TNNykQzFi5ydgbOhPQ9juYrMHvJeBts5M7UnkY7FsLNjKbtZvBq8gdI9R
NFF48yVBL0fTfHzL5pLw0HMy1KcIPf7gVt3tT5e12TWfdk9AWB+uCG4xN6r22LrYgQXBE4oMHXJV
YnIgNeSxmhSvcFLCv84104Vc5ay1kMhqrfYv0rRfvz3YGUZ0xM6lqToDFUBw5gSN7mYPNvX33T/w
XxuS6TBalCDFvJJMKNBP7DOj09kUEH9lQ7usOO5m93Wn1lit84M3fXbIHoqWA3nm/S7HEBuMPLSZ
nKuOdtmiG4F91jZxg0UvJq0VuZx2SSx231Zt28l80mbDrqy0e31EHoALkFD21IPtwxpgTPiqdMql
42bKVclMNnv+Nmy3WfvQxeC6psp9ItPpf5u3jbJ8bJomX/XwjGYPd6QSk6RV0W9wQ544TKOdi0d+
obUupA+b+i0bQI1HGvxQyyINy7tnOOE5rEGvFRpfP5QC86dyDVWRIfC5Aocp2iVDgp7s9XBtXPup
MMQmzTJytvX+2/o95skzZr+HWAdaEJYguLB+Z7yhfjWHeX76v3OFFtNmQ9P6r/5v+mq5TAwlulhp
DfgRXvtC12yas58OcCePuKhGZq99fwfCcum+d0H97QPXYVaFHr1ba9xMsAKGvHjRkk8lbV+G9lOY
8t2acb3pSBIOh6Dk6WqH7jrFze0vvvFG688R8b3lt3ecIQjUjHqtjm8YvFehVd8aOY0gWsQttsql
MeDgjB2KyzZvH6fJPZSGPP/ZYx7WUGKaDzdvb+KsB0MD08OkOhPKsP3Ddh5wh+IlQiUSPcHY3jgA
caZ+FTsx9UtvTGFs4N+MtE3VvQw1vqfck4TvGkWbZ4coB1m8h0puMHCy9koF9sIujQQlO9sEVrZ1
3PRBjdxncqExZWWeLCfFsHc6boAMsoySYjyY8XKOd6/rzPan1rkOTvdQm8Mj+KAvrLnbKccMpMCL
X5X1C+EzwI6wAQC9gk5RzmkosYY2m6hXugWXty/06di7+lHU7VuRIwJXAcmEvlU+m4njrmg+GSH7
MvMe9Dh/7Rvpu5q5Jf19H8xmf5x+RzSkM+GnJ5Kwp6Z+cXpOcOctK8K12jmvVQToQJXrge8aJoq9
MtLkJFr71GVQpY2ixSlTMPvSyssI9mLZ2s2LrFuCNN/pwHIn7OCkx1jb56t06vtDGKCJdNml1LFo
OfrbkHjRNrHU56ms2hUhXP4u7sqMUC5I6jZ6/BI2DZM60AC9C40k1HknDDVmFijzF1Mx0ZQT6wOr
jLFqPR2bLO9UXJkoqCRv/LRyaLlRaccxfAPP0C8HRuByMo7IVnuFO7t3+mOjiIueJsuQNHwY2/Uq
awMf18opL4lIgX8lSvseaAE0pya9hZv7WA2ExzOzmiHJ46sZRy+JntyZsFhRi32HfQnYw00/mOJb
q7dfpjTUFhVUQ30Ido1GX6UMz06TP/YJGU6LXjGz3bVEs4wybxk343KotUOX1NtIUTZaaGyYC/s9
c18CeMQ7cOd75blvgNGYsE+b/CWwqrfRmnxd73duX10Gp1krir3oIuXJaI1XO0ZXHXMBDtW49GO5
TFJlG2lJQhxI8zaKFzwmVOIN/g7U3PFogdUodfnidRpWc++twlHfePaaxRCPIdoh7lUi6GrH+Acf
LshPT7qHfI5qgZnpGqCo9ldupM8hyBqb6NQyNqZjW1E1er2H6obnyaoJOARFU64dAaCY474QFLQe
sFzI1RsRlToOcANPvFK9F1hMJEBY/EUkugT1sxeqJ+DRHFAy2GkMWEene4wjeUonUpRZ5eymANka
d9XJbrNHMfAdydWVOHuZLAl/bhNkgTFMh3GTinNm4XdDQC4MdTnX4ZpugoCF5TP1u//8k9nf5Rlo
df98Nvu3Cyz/Xt3hn/+cy9oWG3w8JqC67qgW+3t+U3d0Zqws9fC+d3B6hoWi9AsGj/9eNx1XhV3H
l/tD3QHs4Vmq6hi6ydTW/XfUHSL+fP9fRrPIO47rOkhGNt/NcvlWfx7NeoAyBpJVzEeJETWxcUEL
dlfkb1gSYC5ZRbFTaspgR/Edxn+twVoLXBsR5W7XUUxhYLpJbRwe0AuqGoOzNDtMr+57bPU/ksHz
FcV9VoTjW9oAx41lEq12UgdmDj1bIOr2UMc41YyBMHRJR6aa2kFPNUa7akZ1wc3aMcZTSX4qTveh
dh+t1jIoYrqnZzFN/XAp2EkQGeleQuaYxuEmTJ2rpgsaG4O4ssM80yK6TS6zzm/KLNyrQQnDp3Lp
EM1nvArbOhbHIEofajW+DVT9LDNjE8jIop8azjHQ2YpjlYOW8Ea9LF39VW/eer15teJq2RvVbauo
n4w+VrGW3iYT7FkLm1bFyKGjylnZ6MkDICDuRWrQ2ForgjUfI3VnXUjf6XrALsm2GNsPRmtHmt4N
3INVYQe+mB3GcexsDSvay7BBu284HFxBkScxX1PKbMbmR9tEq2J0V5hA403HwQOLE6M1zEL0k+TB
GWenYAq2D1/LUhXuWWnQ8kO3uk5uwA8ZextN7/bhOBG1F826L0GjxDXhmt7ODmw+CfxcSV913d5X
cXBvZWRjhtJjT0r8Q6rhndYXXBcpyfKis8Wa33VfVkA8xjgKDjJkLllPwJKpY5MSF7mXuJeSyd1g
ctm15dqlpkWCfzNzjkQ4Dw+J1F5qB3q7qyX3ghUV9tDJjySInxSdEJbBoNyr0qWS2Fc5DvyR2Uig
Dey3GgF6EU6MoB9U7k1hde5+0BLcUdHnpNeXLFAJHbsBEK8uPQUaQlsGDg9trWu57nDeOJIdNQnR
JX/qiYGEYqnVRJtHjVmXLF77SLt6ZOlXcggJUs1sr+hWjQn0sECHrzUePF1ZTlrnq9XEJK0q91oO
StJ9Tc3o5Gnluu3001ybM4deE/TZ1eLDHfVjTJvZyKRcWfozH+IaxsyalRP6EssX9RDqQViIDcSY
x95pflRdsDf0EdtQRbYiAJbnRas4Iw/nBIShzX3SzqZKnj+DPMbaqsBIECRn/4B1y8DmrrUHxgIt
k90S4A9SCONmRRiHqhsPvdNSUBryYCRWRV3lHryAQIkVbo30U0TmDXsvtlFSY1iLyAiOvTMcxqJe
B6p6VuwfnR6XNzZjPnCHJrUNspvbaIfeFkSSweah0CQak2CX2KeJn5PhugYYnATZbdkq2zSwjPvU
JSOjg+fvCxjSQvVzIS8Ngd20GC8t3F0jV/0KD+BC80ih2gAQjf5zjkdCBtoNGN0GPOKVqJ+tyf1s
svBk4XJcQ58QizoxnxlurhJduW+xG+vU5pimGZoN7jFxprNHdgDgg05jaCLvek+ze7DP9CdFkGiW
xdrENicccxsALGxER7IWvtEg75H39ya5ey0LfiTpeBxLCKAdvS2uqVUpW4wX+loxPN+O4XxahDFR
M0rVvEQdJwGptXFpmFPgS4KRqNi7aFI/Y+m+jVqx7rRq69QzHd9CK5V2vNAylbhdEh5xDiuL0TV2
+KY/i8rY8bvzAaO59+4HQK6FU/LvdKoXWQgf+8HS0uuri8PLgBM9B2wTE4RNMCJD2gmeDIvIgZjN
uG4HvS0gJKOmz26GjTor5t8MwpODzVtpdylMq2yyXuxYblB/7r1UXrSp/EQq2YO25PkHiOULuxn2
Te26BGtmpQ9G1ErLg1vPlRi9BRUp1u7R1B4KYaIvEuzpZ2CWkp8bJzsaar6JEY7H3nvGVbHSg+m1
Y5PWxuodKKLVTdvgGVEEWrduZAer6FKuicne9Xk/89huFV2gzLRb6RFWpqBT2Y9VU+CpFHqliYpK
4Zf1+gbt69jOFWFMaRgGwWM314ps7SGtpntb+V1GGpdAqwTkTFZRueqrQP0PQ4YGXotQx5CPgnQk
qKFQoOoUqhlA2FpG/kQBKylkXfB2ksLWrODiUOi2ZbSFTLAdKYDtDJBpGCwHCmMQWmvPLaEhUTG7
lM5qqz63lNIGJbVtCYLR1NigbF4Uiu4wsLjZ5pgx5XhRjEhf46UYkheyLK9w6RhFzhV8WI+P8Atu
lbm2DwfzfQavgNhcBOHc5wR+NHcDEW1B4KAV0CYk6nAMS3r+PN6zJIjML2wq1tgsJxoMORFHTMPg
Qx0CpL4kmU7sVyOuTmMi5w6ltuZ2BHeyS/PijCJYFMIbrrUe5WtJixNOOCtqmp4C8xama0ac3sp0
uSUlkCiOo+dx7pdUOJ8VDVQv84vMzU2fgB0U8VJn9Q7s8QD3TLWrHQhtA83YUPYvw9ydTWZ9GWnX
EvyRy37u4HJaOSfMTlJNndVIk6fS7FUGpnyaP/D56yF+N2oyjtYLaMOTsKPn2tB5Cyx6TsJdk9re
e7SUyUhUjxbT7JSHPnF8JW8+G8gWdJaf7G6yl2Zn5suMNhWP8bHzhmNK+9pGGGonvmvqwX2nwS1o
dAl13TVz59t6eJjohMHF4pWiOUaM+MLH9ChpmhXVo5qhiyYJcm+M6BLo2yltdhdmhNhDZ2eSSlpG
cy/u9sEzCs6DQpNetGIztnyWYU3/ToO07+eOntc9BlWUnCswgNuOx4OdbPd9e9S0s9NitRK6gQ8F
GzQlF4yDHmh9ydGiBjc/s+pDPnw5ATaftjVJK0/pvut6wGLVvdFyGGiYnlLdXv8RXh89tODaMt8m
xKc0ZjD2S4hd4d3djebq1xy712rALbEBzkH2fgIeS64wWpRat/9Os+easc/dgC88p9kj+xEZfOvx
exb5eNExZxgTkHzTuas7a60b8kHo6lpnZ9EvCXePiU2WnnKVoLQb3f4MuTfxLX/knyF3L9NWQgeg
EcXMIZT73GOAkIfkHKpWu3FLewtO5eA5Bt7g8OMfZt9dJbmi1MXECNO1rstHvNI3gvl/SK49QWD/
UwLeKd11m30VtvLiRueAWJVIRsb20WZQoQLYR7YNYF/s5iQ9R1Nj6PdBTZEa5dOq1jMqczM6C61i
QZCKEuocZPtadOazpiu3UYgA2g/vPd3hEFxi80tris80mWgEK/vi6OqzYe7r9DEY2YDg2Oepru+J
1zx1cGNLRntBixaG/UZyQROOzG4mAlYDBW5CdCJAsMY+8dCZxR6a6fY7b2/Si2pfRAp2/LQfQYeo
M2MRPZl3Cwjqh99D9x6uY9+DAI2aWNX2VRkeY9ZlIGlfg8HmIuwoxqGSPWmduInYMOUExfuvqfxk
Buh96GPGjrvy4R/k823qVKPOofKwY6ON09UwZ/RJyxZtsJ15fK4AZRem1f2/iOrbMie+2qVcFQ//
OK3PFq87LOIRBwNmnd8S+43OU2Mn44ttzM7Iv43umykqHuyubrqJIJOwlfIm487MTGfNJfvpBYY/
Z/mn9L4bXROfOHAoDxjXz1x/4cbbsP36P0f7mcgB9Mt2qeGJdYu+EbRiETDWnXLP1+S2b94EEfWU
B9NhNRz6fZ+u0sFckSJ/r2s0alCWVh3fQHBFlrLvIRZlTnSqppthmo72YO4AtLnhRVO3gcI6sLG6
7fL6IVBeqQDXetSfutbzh7uJVqfGAmaNJKGhhud8H5kQgPgK8Bp2dQW1IYcwdTXix0pNmXb8gRbQ
CcU5nXofA3cVuR84zrJreP6/KQODBxYOl/A/oQz0po4SSqQ1fvoNNNCjuFDU+aMAmAt/ikEhM74J
RQzWsYCRUyRnF9ihPLXhVye6VVG1f4chSNlK0uY4x3CBGg2xP9vFBtmbKkQKPjkjNQ2wwuqdVRvs
GXHgufaO8IdWsdY2b/hyxH8vzGmts6Ezh7dsju5OFxmhwI/CoWtsShf6jVa9pZVrM5dn1aQa3VWK
/Z7WQUYjWr9GYXlrN+LLya3nrAt0OgGO2yw49S3HiIkJN+u5eu1wurEJJC5Hx1PBKLXz2ps9jroT
6Y+1nqmn/yfygZiISUa6DnPwP4Q+qOrshe2NlxyKH8mcUPdTnen3f4CBAFroLkHs3v0TBkJv1s8s
U739lYEQdmGyJPtdIAH+xkAoICYs2oh1IPGMBxtoF5JvW9vfURGGqj+wrIjdNL+TEeyoqZhvtqeO
R+4nIYFSwO+D7vg7JQFq93UMEohHhEaWgvTZQIl+U9UMsZMGhdmdSO18sxOGFA8L3TLL1OIKNLpm
QwtVS2sVJ+4HXMgXoQTVio8K2BLru1hHI3dD2Iv1CJ2o0/ITsKiStjSBONGC5bai9E7NPZwVv9IP
mGa1mM3aeqE55aVme9tSYbMm+0GPndacZEoCTzMxr+bwbhZVhtgREcxju9ngq0yliqG6nUS7hfqz
LvTkNtKCbp2bwTLhP5g7lXVtE1eifIOcmzy3QOzyNudorTfeaAIVaFkXA5135WCNI1eWvuaBdpu6
8uR65iMR9VOrf4ik26FQcCE3n56MnuKEjXhJaK/7eNZ94SsY3ngJ8v5+himUzE1AUb/PGAUzkVfi
SMyfUqyn4qsZYVU7YjUTE4STXL4xCZ6Hs17m4iUKpjd2mrKwKttUJjaKQoIGylHrQZT5MnJ3nQjB
SifDEnvGSZ0ybQFKhZepnO1Pijw5LTsIRLnzQj2ZlzTkcAZq1Y+VfAs6HR5szGWDtRMVJI7Ojsc6
Onb3HiMVsK/d5W+TJZknlrTIIoPpopdPomMFTaW0tNv2FS3KJ+Q2ILGZN/aQRTdyoD6znCBlR1M5
LSknLlZDSalUJn/YtDcX4RCEu85KJkyH6luapV/KMPyAEvMsXMyZVmCwkwrk3KaNc3s3GaK5DDl/
LcmmSPahjJyRmXVvm6yr0edNZYaW3xSwOrk/xUFvsMeWLubroLMNJLnIBFD6OrjAJoqa2J36OEbG
Mxn7fYcxCAYL5EHWwcTRfWqhEiBYMcKnUhTAWlM1ImbfSb9ksLbo8niXePIh4omt0sGX6rxpMbtj
LHKM5g2MQUd+wFbJarGC7o5UNWsaDSxCKEe+ygpHrZI0ykqlLO0SOTHnUK9w2TtYLSHqUSY29oqd
j6AL7W0aWdY2KMFZVUXUb40+9LGycNXQeC5dr75q895JNcHZxSLKqLLZIgDr2/R2VVQ9ZN54dCmD
WXJQXgO6h6Rygi2BKiYhFniAzn5Gi2caDiRRZxVmxz4mXhaMUrIDFDZM97rtPsEQe0BE3pQGfwc0
p3A5sGOzsuSTnJduOmYht/m8nLNmS6dmeANc7BrORs8Qqoy36rzQs7ZOUmFJUzDv/FTtiCJpPEuW
gTIefRAsBwWv/RAOHlSJqb3CiNl2puJ3arIePPeuUdo7p4kDQMjWmzNvHvXU8dWIPAXicXwcPW6S
ee5p2pvQTbdDZez7IkDxYq2dVzKVSaTfD+0TEu6qmRefumxAtRvvYYAnwvQ8XaRTvR4tylNl8hv2
paqSCGRHRRZ20HAyLXy3p/Sr18xDMS9bBS8J4ze9C1jBSrwDjY0SBJML4OSBCATRuRquLgVLdte2
9Q3T/mBFsmQn+pg3bF74Wg+A2nJ2wIoKTmpvzr6PPVz3H+O8LBZT4kOb6+XGtgh5VrxYbWV8KkS6
F0Ysz52jPbF7m57UmVfPqux1YIbmN4ZzKlxiktq8Z4QdtUoQl8s8sG70UGdczB5b5Ie9MjKO+d5w
25vvyeSeAuwOBftvvbg56P1ExtSa2KjMEN+bnGVTw/aMoahO1ojCli163aNELpSHkVFSK8TOHcU1
bnPfIACdEwJlBglXs9LGjVHXR4P1yGZdvuSjg38fR5RjESfxTC6JCmeOtTdZ8ss48NGsCyhzeXgg
SHwrXfBOFkwTd94QXBRAyyAUOXTTKETzLuFoDuYLUMY2YGKT0iTmvDBGWBNVvVGU+pSOn4kT3E8O
1UvB44xzYt3bnu8aX45DopK11EQMgurRUrxXTweEI3P72EnW8+rqJsjKu6yvgI2h67EOS4w4ImfI
AGNHyLKY9F2DpIcZwmoskJk8wl3ZvXSzY9p1+FHZ59qrW60D7tAZTxJs8KIxP8A1suwaq2DeLf/z
D7TICcIs+ZfjrPv2f/23r8/if/5X+A7/47//l7R+S/4mrPjXr/DTr2wZFrlAS3NNQ4ck/3OiZfyF
lKFjEj60+d89m1nT7xMt9S82nmSc056q4QfRiCf+NtEyvb8wlTIsRmG6a+A0/rf8yrrl8qV+mWhh
5HB1y+BnMyELkHb5daIV1hPR1EyUS+xxOiqFypNa4RyZ9kP6o0gNVlAPC+AH3BPQM51pfDPAe7Qs
5WH7IM9V6VnXdoxUhFP7CtCV+8HcWVa/NoLmYobhoew1cvLhKyLW2tBzHEjlRarBvmR93RJY/AmP
48arhy9LWKhtJWG5fNOIgkXn7VmrG4Cw0cEbOmZudXhPYJk1JVAoWE2zniYdbAFBw7w6E0r6ANG6
NcCxz6HaVufI4/a5QlJu1vmAy1jryfToljy3bkNcur8pC0Amdqe9WYa6UwHosPMZXpqGVcdEzUyl
tvRSC8htzkwmDA6d6nQcQCl0dcikqgr9Nt4M8bNM2J5MnHFjUS+FQ8oPw7rFosn8fCj9EDOxrVf7
VrLPsHSfpF4QiVZRWfEuT+ssdndFWU+bSurLKmbrjRnugpmy1Wr5LkbPmpd7rssm+5iD9E5oXx0+
iY7+JUQZayJWAnYs/+uz9EEgmmdV887GlUOYsXvPHC6mpm0Jn5HAEASUGCbFk3XQDOyyCSw1ib6Q
Dz/Y574KBofCzMaRAIZbZ7QX0dy6LPYJ9XNBo9bE/S7PpmfLYJkHmtWo2c/kqt8nDToIK+1AXqn6
wR3bB80e1tEos0VaznbDMX8l9Oy7DgTsSeB76kfcC8XDaAazCAobT/osRfOlxlpjw91VcJAdI77D
vUB93uwSJXw3cwwzTXlvc4V7krPc8cJbOuGHKuruCpZuaKB7x0bhV9T3mVVflTI9OpIhpNUoV96x
l4olDsr40mraFQeeupqcYa0kylIxJ+4QwaZDFmLIOHuZsrfatp962/5Q8MNprXVw3Mz32PONb3mZ
qm8TgFQqxJd0ZIlLwPcOUxbjxbs+1f1waJaMCgkDwXIFt4MrfqFE0cpShtUwls+4x5FPfph8pbGX
9wJxYJzCRxzJy7JxX2tp3zSqe+UT3KaW8hg+Tjm4KOt9cMK31lRWJoxDhRZhtnlOdbLu2mkZa9rj
VCNTTCHUTli9bn3XsD6yGQDZ9JN4QErFYF8oq8CGQdw5DbNN7JCpRnks+PVHXOnqhIAd6BDTRd4v
a6dDc8Yi0lvZKVGje9T8jW0ySTDT5yHJwA4H5w4TFC33Fa70Fe/PNnOC81hoPxTuNbqhSwTPK4yy
rdtBnAOnsQukvcsqyjxPuWUrwXXskp3tzQTCyFnx1Z7yst9yFe5cnO1O5m5M3b3HOrVrs/EGsNOt
M0gyPv+bvPPYkR5Js+y79HrYoDSSi9641uEeHnpDhKRRa2F8+j7MKUxhFjPArGdRSKAyM9J/D9LE
/e49N30y4yJa6yWtI5j8F2L6pX0HXoaiu0MFOx0fI82HPo1D1FwM2lVmzavbV+t5fpTQzxHSPhLP
R7Q0V7xJWOF5/oF8/nZutk/ZIYPp2Smis4FLL6imv0GYb0CeIAUOJ1mKh7Kx79xzVuDIDmSL34Yy
wLXvaOZKFARglYlhD7nZWBcFGIiRbLQ7EPao24c0BliATLIzZLlrM+vHTq1qaYMAQ4z+7GKCfV5c
HoNgOneCkRjC5JtDKbPWZs+6j1ULqPBiCqPDpL3RgwaIxlRrej3OPKLEmMl9DqVx5L7xMCoCXZmH
9SqlCxoxrYtGPHTZLsq/fao9l0wjOLvkx0rNpW0CJdrSXJ4h+BFJAoIZRVs0T06uL5Pc+kqm8m3s
vROnOKB/+bGT1HszUuPeYA2bhiBfJwUrL0GAWPvApHqRLK455CRNWrzi+NNLgVc5gnPtA3apQN/w
VulhhMMsONXMWScSd0IWW42q1aIoPn2tXAfUspux8Swclt4gddcNUBOC5sue8VajWd+cvlaTEbwm
Q/PSDyRjmrMhUDv1YqePGUq7C9/QWVN2QZqWLmWsGAqM3ALlG7sBjVKWc51wPSUSB1TjH4I5yGZw
WzVnY9xUrc2AS0M14PSj06IsbPAkBMncJP7kKzk0MACXvik/ISe91Z0kn0KiTWr61nBAW4cT1Qha
sxyG6RCIVzMzyQ6UxoXH5FPX431tmofBAGccsZtENPQ1YbL2k/QAUyMhUB+/dwyA/Kg+dGNxCgPa
PHKT/pzIfnehhid2e5XcI902OlWtPJlTtykEJKyBaU/t39qYy3BHmWrftWzGPbLEhMJomfvGqA6J
Z0xLqaq/Sdf2gla89UyC1boK4GaW3jNi0FjCg7cae/eYvXtJetTDgLtN96VH4drQrRWLrs1F0c/k
gzNYD4K51jJr6R2Y2psRE1cHXyYnoqNJ8Zdl/ueEqX3h+/JhsH3emFw9B7X3gkyQrCF5mCAq9ddQ
JR+uiQk/ymMIQux9PhY/oxgeq8i4FZgtAjgbLHow+Ty8/kXePcNm4N5GwLw2GMPrXHZN/z5V1d6E
xwpdvj13Kt01E4PvFrfl7Coxc6bW47CtBGfuUe5UtaVIbt1WJ6Hn0EERC5qExELEmZyr/Y1Wqk2c
1F9NwWRB8G41IFwTV98m9amMjUNDgbVXd090U6CaQ4YTBHECHEBa4F86s32Cw/I1BXSlaf6uGvpV
L9xt0PvbvCTwXw9nuF4PogoenYrngaRWGTcrgMoUVTefijhT09QwSPQaJSiCXlzvIK5tNZ38hCBQ
7mcwa38LRz61Y7WdCib9bfwXq/bKPAqmHNTTSXRLI7DPGRtBwWoGroX7Q7OvCdN7ZbZO2/be+zZI
cmjELEJWop9VPRJ9n6gkCI6aN6egBLGUCfeDE35WsPt6rwO+U62n0uXtiB/RVlZxJY+tRxTeMa1i
RS3dI/kenFDjl9E3FbQccqFexs8VK/jBV3sqrqFm3yYubxOJ38gWq8hrr1bvr0wvBaFDy8zgP3Jm
Pji++gtIezHBoW/EJTbk0LgL+lsVVEa4r0WUfmRtc64L29pVs+pkSfPWxcwDEipDgfYg9+oSDKto
lrVM7vSIIfW6+TkKdBRB1DgvedekeYnc6a03mfuNGDMB4hjgdaGbsrkWz4mDCG1hxDDSNZwGDjoj
D4XxUbfMg13C+6Ff7jJFOZ1V+SWSZMkorPPXdaT+7DzHRi9o05nMkjq37D1Ng5tWMgPqQOiwTzhl
u/Qnc9c2/mXMxLqdbLEIIlZTvz54cxF4X2IfoOo6iR7hcaz1qPvoKePQYhyKgEV3rtXtKjIoSi/u
qJ8clMw9mee1S3tYSZng2pHjJkJVGZW+JEK4JqXI8Nse21VQ1Bs30eBwjhvcZzT1jcWW1l/CS3CZ
s8reTWP4PkT1mx5W0Hsq+xakQ7Pj6vwzWskjWTJCQv2eGNqcxLsnsbWlWe3LLktUCOpG8Ws2CyJ4
m76IKTIn51A4K6mhUZQMKYKw/HVEeR6iMd6MI8do9tkHK6wRt+qNkwH1zXu4GX+pgDSIUhcG8wyZ
eAMOqk+HjpAFysYOyttM7Qa2XLSfsIm/izxY0WP4wGa0cwoU5aQ6eWmOGy6ssCVYpLolInFfBeeR
edJsebMUqo7QUJOHZsIPksDPFk9ian/MNH3pIe+2dYwtL6TSwa3s4+AOB8ORn7znCwNwbEIb9ei3
l2RO+rdIva5/mP8AFCvfU+bsC2F7d4e5YIQTw/OqV1d6P7Q0XlUaniZDHDSv2UdWc0x69Tll+XkO
p1Brxpl45m/U6Z4i7TeCY19h7p4S3zwPLRy4GnuKRTjSFOD+h2DtJeFuEPpO1GD1i2Rj9uZDR+5d
hzRJcjRaCIJwjHS3owt7InE1UuWYQmL1xrRw0VQThWDkE4hAUZI1nnTD//JGFLpq6jquSfrVclij
chPgmeF9TuV0y131YPLLLXjcAAtnp6lId2ZTkuJ30mJn9/iEkjBTS3D2NVGK6upFwy6TXDlrSlbJ
YJE03RemefJJHjq4Xtg/o8Wg6J6JmF/7cfXVE6apBnEJgXH1gwvB2/nguzr0c+BnUtjxgQ/AGd3W
k9ts+l5s3QjCgjBfwlaWqxSYF16mZwe41RKMTLgIEvcnlto5nof7WHjIF396JZXZDrzyrPs1wK7F
OrUnBSavcNAdIJPmqg4I0U5Y0QdX25HG2/camFILCLqjaZQ+cTTsBf5uzgRTYj/5oQNVxKjvhkEJ
sK0oERjKXTg4j14rtkE9YXIheCN53oi1nVuv2hmZ+BBWj11luIDkvpDkOE4TBBg7Bm484u8Z6+rI
SR/mvlkD/+6/xmraN9DCHUZpaR2Bw8yYVSg/Ppi9x6mfCpBx0vKNZrKkTO0ltWi2+2eVtN5LOS/n
3Bj75J3KBf7JMroYkR6tEzGHLWKk3LhHYaa3MO5BneoeZh1v3Vm14vqLglhR0SjZyo0QNVmxkbrh
wjHkTx7MZEAW2i5I92lIPU5WbXO/ec1ctXEdd0VCAbT97KtwiOFWOAwUpuuMwWptTIjsWgD3Wq1q
yHHsfLtU0NIywv1cM/Z8EgYtsWGLNRDoi1k5yygwrmbSHXt9uNlc3ol0ypVNOYgjohRAe4zBtsn9
vcs5KwbySkVvaZ5IXh+tCfQpHUN/xpBs+dcXs8Q+8H1EY3/n++XlxXkH4NPikmJTieG7KLQN/rCR
CU2h6ErNXa7jzG/SSH/IKbmq2vYmtGLrhO05iOtFRrjbKqybqsTG6nkEO+7iSfKTADqqUvU8/4Ai
6V61gTqE2gruOTFUgHv4gat7Y/Of5tqu0U8Zj9RIDB6ZY1enX4MEQOSwUstzH/sv/egDX+d/Jc+u
L51x2ZvMSwO/AxKT0arGCiFFSNrRNRZ1Xd6p+4MaTCpYZPCSpi5jBKcOHpwdmbf7KjJBv7QXyqA+
IlpFw6xk6jhnhSYUh5HRbxy+aEN5cGx5Iv7OjwJh7+RyN3jtXbjOq0ZsIWuR+lOVPk0BZDQd74wx
QpsrKnvhAiwxPVxTgvEiEDhp79IQzcFEd00y93siO5HnbP7kCuE2Ogf4uxyzshz2nm6xIWdbJr8g
dARIUP0n1KztQGW9FuPwmQN3ha+alaXxGBO32RZTtOPAvpgENs4YWhxpXYpPceDFBK206gX57YA3
Zm+4A8UE9U609R6uEgdqClR9VhMxIPh2JE6n0ruYOT06jB5BKXZcRZ2AiSCjiLbtT4yBxMJlGp+M
+FqniY0k7rkO4KLFKvsOD+o51FSL8QQZwPo047ZED+lf3XDcuaL4oFjkFtLuugiGAger0V6asTlN
Okxh6gNv9Sy4a1isOHzAcraRBTh/zzABEbCr2sCMclq6Skg2uP82WltBGyQp4Yl17clfL7GHtRGI
W2vh9OA9LI1g0eosymP0Eyvzs9C750gb1jxSK1NOGydJvcs4ttbSbBpSanBLQ7DXBr66oDI5oCQb
hREbQ0fLr7Q7KMsi0118lKaxxy5KPIdXDpPxyTTNFy8Qe80k2Ep7uD99Ja6FchKu2Iu2g/+n4TJL
I/vJQk+MdbpAaJbzJv7DHqt+jK9zdMZfzLWSNUD8NgFDxGxqXlDrl0E2uPzanb2QapvGIblCPHFD
MNy8BLCMKyroVtaHVZQc+w2+Wx6L0dWPxT81JMAw7fq3GvWtM1Tn3na2rpF+S6LrDRF23MTE+yS5
WrLtLiH3uf2Q7pynjPA7txHqh3hyFd2khONF4W8aXf+I59Q83Pxz5ZnXaI7TGxGsqjlhHxC1pxp7
08/Z+4kQvqWVt9g3Hr2wNpcDL6S06fRMBUfVigi/GQuke3nsma5URPznQtKQyH/R2GsfBACe7W/a
xVHRgAOU/1ACentTZ852kAcy0lsOCltnXl9omtAtcQxldjCp1M4Z5CPXquEpYlQ7E5LwMDn4iztw
BSPYAocnygNjUPjJ1QNroGR85az12YM70NpokxCw02lzKMEhVGARCObhhVFnJRi5jIAT5guiPpMU
5mczAq2AA5ILjvthhzwEoBeojJMrBYwhZ53MgTOUuHzgGdW4BQlhd9nSt8eDRmcO54hbEdPXAubB
gxomZ+5DMRMgojR+8iwWCgeHBKs4nM1wIIE6kyNyy13iWwGaC1RiIunk9rZicmKBEoI7EZDtQXuD
ROFxQK9BvzF2/8Xr9BkArUhb/8EBYmGTnzKBWpQj9pCsRz2OsW+O3G2zhnMPIAyRpCeiyGIzwA9L
QGV4FO/NPeobGU7Op91i2AxmsgaYLyAbw8zb4HJIBHVmcAhgHKHyUCn8nCPdTOrwCa+W/7A7Ji4h
ZEbevNLEPTMDPlI41Rhx42XMQcuZYmcZzDgQsCA0Vq8Ifz4mMy8kmskhFYUAJiSrZmaKVJ5NaK09
YhBYxTN1JBfD2ZyXDgi4+3HigNOah5r5aqnZV30ml2i4bYH1+nwE88a8fBUCOQmDiGKPfj/x7YFX
/Bizgo+OMElyakycI3UMV/Tx9VycWVTxNZujVi2uZvjbn0FKBTlZrIhMVq+D8yeeB7SKuFYUjA+T
270Adzv45LkY4tFwEKuHlKTX5CNs93P4q0h0tNPia5hjYfkcEBtIis0Yk3KOjg1acfTIknW4DRiR
EsNxx4jYlxbMHe6cjoLx7M5htNDhU5NOm6rfnqwa0sGiILvmpMExh2mVos2FHoZpe7ZOYxo5hjlm
6jKCLxDgr7bxWRNGbbYG0hTKET2h/hugko3bZFvICOcUp3Y0W7aDqGWlNXcjXm6ocfsWb7eMG2+J
lf9SzLbvdDaAt7MVPJ9N4fFsD28HghIZjnGU2h8ZdY8OTvJIdNsxtt5nfcvBae4XxVs0O89b948j
cMGshLhdy/eHRz2fzerdbFtvZgM7Zu94FeFpT2dve9LM44JFO5RP/xwV8MB3kmK62RRfeuUixSUv
K9L0Tn1DvdtrhvdTtSZ/xVZvIOFhhCoXsUIRnPDei9mEX2Q6jQIUeedg5z2q7vQfr6M7Ad3anB38
wezlD/9x9Q/mY4nNv1DYHLD9x9y62a3WBXGAEedsjxYqMgvyAoGBsnb/HAIEaEcHDh73hoADjtZ9
J1l+CRxQRLcUGJOIGd4GAgkSi+5IQEFnczTnxAJ8oV0yRxgsceYaA56CbAPCzl9C2AG5gYZW+630
oFJygo2wl4Yw0r2fyCneBgITBimhnAAFlXhEoH94YXDNErCIfNwCVJ/T31YBqR4eOYmRo+geA6IZ
kwoYA7GWJngI0zm9kYbBLiLOoRProE6cVY+ch05VFEBCgw2My9Ewp0FcYiF2rMGdnZMiEYxdiXsJ
HzuMkp4bCSv4QsdoMxEumeaUCYCWZfQ/gydEUGDsn2y6HuNwF3B3KSZxbIliLZw5uzJF5OvFcAwI
tWRzuqWacy4cGki8JB21dSq4eqrZlpTyYDXDf05ExqU9EFIdqZmI+IxDjAYTx7nSi4MgXpMQ5+AR
J29C8KYkgOPK6g9XE4Ug6bbLETdocV/QY2ouFeGdsYrXyOtNQ4lcTLjHcwARZd9tSFif6I9Zs30S
BXL0Yo06/hARETJJChEYSlzQgQSONqUL1IdIEWyC+fZPCC0OL3kFJzsLXkoNWX4S6mkMs48yGekW
4Nqf2ZSFEVzS8BNtrNIW1DPi4iwaernGjIIhf848uTRcSV9QNx839kGbykf4GT9+lZ7KOTFVTuJE
J9TeJ0pVEqmClX/OenQLolZhIp48olcis0eYHMODpsJXRaHXNwx5fjq1ip5PUJgA15g7z86c6FJ4
SfVK39a0hysiXykpPY8IWB5zuIYoDbCZXNyE0nFMiVEtU68/cBPLuOPjCzHnbBmT1atstV9F6MzQ
owGhLLgHhXcoiKUNpuNvkn5Mj2qgph7iMeWgDXcdXHFj2h46293qc85NEngL5uTbRASOiwxFAsVz
PcHd8Lv4mU64JYOTnPIBHZBCxhDU5qkVvr2t55wdr8XdJXjnzQk8mwMToxF5qAxq0gPcEcXkb3I2
Dr12thkxvtCvvgNifRbRMY12H2x/6M9YhFICgBNAKebMEuUAyC3JHXg18SqbU4Ma9yBJjNAmTtgQ
K4z94mLz2HXEDbPgoyB86IREjMW4mrPeUZksiqK/UpRsE1Oytp2Olk+M0SfOWBFrrMNh5072mwwE
DqHEXBHMO/gEIeM438BpoCrQW2sEJQG5/Gqx+6QIUA76X0iekrDHEq/b42AzkmlJXDqyOeoapRPd
d5IBQSGXWbb8UQDTzHM39t8ETMwc4pxcj6sdsc6OfKeJ82oi76mG6UHoaslsZVWHYhOG/lte0Uyu
NX8TedGe3CgNCQBLvIaxZ9gvRBvc+pzsSG+xTzGp+ayTGsJkuS/S9GCV0S+OxT3LyD4IhL0gMY4Q
nytorX1ys1u3p8kE0qEVrXQiSPSR5ccIvUxnVmDrjDCREQpZX5pA3VNmbzMvNktHmPTDxZPmYVQ2
BxpsAtK07j52d+ZrE9O5jjmzaa7dEY1kzMOt07n9MSiR6kZSkZVkaOe0L/+A55XgICTMctXqxQet
OnQP5s2OkcSfj5/d8Mhf2CnzWp1RUkXBOnOr3Sjcb9GVO8+Ah1OaU3CsB4d9jPY1YZ+JPT747YwU
yOVKuG65YttT69FjLbVYhSeyA1u/S+DauNuKjRwDEHN7d+fbPDBlL1b0IF0SRXmsrOOLg//1lBTC
WlSiOItJe+r0kiw+RdstymWSLJN70EMYrEW55Y7YZvpjhpWYj5xtHLBrbjNL/QbHlcTItkxAHiJ7
WLVSzXg076lCDwy5mONcg3PC2tm2n25Z/AryLhVHyaypr4n+3M/A1RRLOh5/eJ9ARTn+dOlHnsYv
TTdlADRQWftx06f2J2s6GYg8Jhsrd7U2EAAa94HUWuCe6bnP4nmPiiE1llRg+9EPHPgHOscsCO7l
s6axOIFDWmLf5IObZk3mTrtRtsJRVjPPCaggvU4OYO8/aF47KhNnbal/cM5Yu4Kwj+Yvgzq+AXCx
Fm4DmYvf2XCgf+Knsl065NtVl3wmBvtFOcwHiIRUNJlEnZNbrfqFqxWUj1jqYDka64ZkqFuGXE+a
bMOgmKM7o2Q3nbDmY6+thIw2COxPQySox8CPJSx3r4HQXFhVt2vSEmHUH7/bOSfJqYfmkmOryk3X
svLSR7pBjIHlFVB6qdv5k+Wme/Z6JM6oqrlbyA8DuF4t5mIJ0GsuQL7Evw2jCzkqi5dqSN5bO73L
XldrUmqwLfIUyzRiyWzBYxO3IgYobMyyKm8cHi+1k23rLjfXo4LAllH+QWXvo64Bzq/b9jSmeLPa
7olhGuKB1TM9pou2Crqd7RLqclVzzUaOUW4JZtDa26bznTOR7bXg2LSs56b7T35YHErqDHGXZgTD
G6ZIPuazqqMeCMwDAfISrHT+03rDlZnahzXYt6zDHz7qd7NUNz2EiuxoKTXXZVetwxgHdDFyNxnI
JWWNvFSN/RQahmLjH/mE1ps/Bsdeqb8GMXiBPQY3NeRa4lzlUgUj+agB3C6KzGto6Y+DTDYUQ+wm
SrkKX9zjqLnJKJtWvtmtyEWvgPm/G5r5O+LhNeZZfek6z4acX7hsb9gaWSeX6oLqQS/n8Djt6Ub2
SWHgLrH5+1H4JCdrq+ieMwTD/0Y9GQnnJf74dxFZ5xjLnZHYB5CIV51EftIa29E2b7Uxn+K8FwAg
B4ZGd8ziC2mZ697vH5XgbalCn2ijoer92MAB0xvrMUzaTZMl7wlGC8yxay6rq7oiKpp7il9MtxYu
InrWcN5MjGe9JO0jg19Crr99NFE30axtK0Rpb8yMKqHiQJ3L7n/8mwSfCEpAYtN+GlKUv7Hxb8WA
JuzL79zRLlHxQRiXkTWYU3g3/Qar/Gs96d8hhqW1CkqDJ0hzF7bg2DfS5Og08rdiYeyRQoXkti/R
GYIxutlgWhsZPg/J1+BSowHMtTfgxLYp7RFDRe1Lv8QB8EwadVXaNL7agnFzYQbRAbmHWJgdPjCn
nAvNNZ81I3Aa+nyZ8iGe59kfPlYC/hlzFZRGa1FaAXc7/xdda6s5XGLLut4BUStI/mp7h44RxcMw
1SHm3CZgeJ386U1wDtq5YSl4J8FysUbGtw7Y3qLmbA7GF/zatQvLE71X51EXQOptm9NmgPijAwem
9WLbhcZH3scQYVRw8TKieDiaKmloi5i2FJy07U8FnLhV2rGbacUyHyumBeWrAx5mFYdVv/a4BA29
wyyz7y+4y4vdWJo3NWPpKmNv+Ma5ScgT6qPDauVt+so+4PRtTsnMYu4ayaZttZ9WQLcdAhAxipfY
iM9GOm7FUP22Zcxq4z5rHpzeXjrUE+bYblxY0q71k0b0FNLAwT4Dc7quOSh6ylhOAKmlPnyxxXN7
d4HGxPm1DzUKZwHbL1yu4qmdbwfdOzb4V1FlHiHyET8cqRuz6CNgjwddQYwjS2trQTv3Nev4cl18
LiPM9jU3LxraLJsMDeO+MDqJYhpWytA3yVBl11rqD15bjju9/7IhhCvPx3c0vTumtuU+Qz9jS5tN
Dl486Gj3NhShQGz/NMoCyPeiYuOOwMpj5Z282j/KhOfVrOA46AOgKTu02K5LyTyveJAebeD+dK3H
9CKwL9WRS+zIZZ30ER4Xkxw0DslUANuclitb+wwkqXUtkiuO8iWCM4Uy+rtWGqijoN9LVW79ng2m
ZUBHNlRdMGTuJIccigz6nagw1lDJo+0jFxWRH+6DZ1MvSQEGZELjhGiFngnYnvqPFIJfwUAA3EYZ
81CbMD4YLNMiE+YXWcyUGWZQxwikxZIvFvueA2vfRRMQqfaOleKuh+6G2wFJRBKadGBFFYd4Om0D
rIi021hCbj0VvmcVfXgNrv5Z1FlGEWY7gBePlLJbsK9n+y/nMyUYn1nnoSECTQNBqvIVCyBGJx59
hGyDqW7RuA9qLjCwE5jIflPvus79HIjnhIZ8wfr3GhqcFIMJT4BDa0JHe4IPiSzM8nBZlLOe1Cwa
QiFGL84NHpCF4cXQHiauZgCm7flDePDIP2OLBF6XEXUyKHrAr/0sEed6LG4RSMaWytTQiJ/FVHPG
8funjkKgeL5DlgVZZTonIlNdXToo9NKmRo6ZrRcCB/AAdVkJj5LrT/2K1f+hyrlvaBKeE3t6udUb
R56qnC1ATfrx/weDM9d6gQn4/8zrOUTy/+Ju/te//r/czYJ1i64S3bcZ8wncw//i9Vj/ie/ZF8R4
+fuYmf/N68HCLExDB8ds4as1+Qf+7W72/tNxDE93bd1yhG071v8Lr4eR9uxeLlIVFvn+57/+A4gQ
y6QwHNxhuJv5LOb/7m5WYeJpQjCZUVP73UAQVdZwwlu9sSr7kVH5h4pKxkjjxqjdrc+EkusQfIQC
/yAI6ufC8IhaNkwhkT5WbvtGLVfHCd6H95vRoYI3Wdykxt3Nat4TejpswLKqh+GZfSjro6tygr1f
ihZnI9C+6pzON4qLL0yAQ/zWAOpSzedU6n3p8A+S/BpDN8OG4jxOLGZDDRajVBMl8J06SK7afVkg
wLb2ecw5onDMKwj3j++O7R/djFx/6DJ+4nsgQGJ1ay41C6cp9hmTdrO3iLghOepY/GhuIWi4I7v/
Zg7DLog3pb2yWjwXMBexdAb2W6Sd6rA4a1wcYlnM8awPkXGeyBlbIIBhPH1lLPRZlvoBGMGjjp2D
ppTWuRsEP7jPezhJumZtFae6f7VJIIijCreq2OdxdDKoTSyfg+KiQ2wnHbaP5u4NSWBGTazXDORz
WpXUlhD9orKcbyP/1pkKVtVZd06q1M8OfbqBMIheRteQ3rGQJBuQwKx99NBqTLZHlYzrBgO46z1E
Hos/TicVG6sguAyYGkzSs73eLh0/I90BrDL+KeFNOtq3BtoPl1Umkg0iLVXONqPqfU620M6JG+Ev
1Dpz6+L2HLh8+/XKNtSOsXspn8P4Momf2hdLjiJLvbo46SZ+xY3DvnXQ7OxM7VOVAIYSX9AjzPhc
iXbH73MWN2hxG61LWn9TCDRXL24nSC0JhFPIlmZ4sSlJduwH1ezNORrV87WUT3RAbLXo1zCf7Ky7
ZXgS4+zRsV/7BIpwc/Tzp5I8clKu6/DTQ/gkIhumd4sJui20I9ofuAkPodNhXksTe7BxJA1uvA4z
LN9gIJD5qJiyxdkWqZQIWLyNMqhQRnIiYskFlFlqOj6V+fBt9z6a7ns9n/Q9WEjawLx5uttzwWWi
3x0LiAg1MSbskNg8Dnp/Zr9dJuxOdQ8po5+vy5U6RRWmRNPW4xvu9JThNWiUZcIkLqawe1mbLxhe
GeJwmhsP5XBFsJpMfEWY9ptlxU3OTGrwOcMmlb6kab049USu2anA4TSE9+pHcBBL17gGfLnSZR9k
rwlFf2/QfHGAxEHxUTkK+E5PwMY338KR2aTK3hX7MREIrrTqlurdSWkKkK/OP1mAxG0nn/SZvSkH
/dHLDES225Qkb9ZIi6bpcAOcjL8m+VMwQSiEo/qt6M8qfmlJO6T2shkewh62qpsB93xN+IBsaesq
777sIkDx0r1/WFhtmSxjh6KZGYleKfO5CUY+I8X25adDGUpzr0da6AdyZOrbaUlZxPFXpoeHviFW
ps61JCVYZFe7Po6efp6YAact5BEz2QbUBTrJe0r7dEPRAsbEqS+OvgTThboq73U1YMageQ0DMy+1
86mRyw4RK1N56LtV7Z6EuRc1sxGGl2mXrRy9vzZxyfzQO+F7opHVWAuIG7n8kQCybSN9bc2OVGC+
N4lcMBNb5ZOzzIW/auOMCU11m+i+AWe2T0ndDdZwFnA4tdE5+6nzHqX+zWKIE9dv/rRrONAFLVJW
RqtT8dIWPAIwVIv8EMLPmDrr3vnYm0eWpQy9T4l+lwGQjhwKo/rsTwK0Ag70zBBMMC7/s/3yFNos
zJEqfsLUPY3kDybTuUQWT2uZ9f4RGxcNhvy/2A7NUG2l+d0qqiYJVUqGPRCoMB8jE4Q9skJ/hlay
5c5Np/zLiDzmqfhdasGrSI3bZPENFOOSaqK/svI+LR6xysEUzzGX3x0E9/CQoiT4AXpblh45XS9r
dUJgdua0Jj+HNIh2KiIm55IUtodHlWOyafN4Zg640ynR6bkaxntRhwcWWiTTBztzDiO3A4qz40Vo
ZPhIDOdVlZy9mQzfyfutRIn0bXYPviywdyZ36oHf0gInJAbg1jRWXje9KU8LN/iSjn2wH12fi0Nf
PyvWGLK756KTBxoLoRfoCNd5/j6V64owiRkziHxOkmsyRLsqwIVtmTvc0VFLwT1eU6MgQkKIlktf
D9Coo5FZfiH8XaTLdgcfqtJ3cUKrFBt6mDkb2U0o6PgZKfzAO5R62FhiIs5d3ESorNyb+qA4wSB6
ck0ftzBNR/yJOQS76mTQRksgNN9mo3zlUrRuh2qXs98lODZcEz6JKo/MShCNJZthzFeiNezFIEMk
k3i4TR3ZEEUUlrpY+CnxudeIttDkg5+lOmV19VyO9ZulvGtQ9Ddpd0c9mLhdByCgTO/XjyWSTzk9
15FBZWxEW5SQVxFAbmpt8MET0XLAhqigSfHB+LlruMXTON1BH7JuAAopa2FZcm3zEyhEsepLj/R5
enAR/tCZUDns4mw2LIu6rY6jbzON6Po95q+jMpLfpCKiIEy17Cz/gZjoPUhVcaKWfJ6zh+g0FQNj
lClO1ilV90NtMVsPNQZzDVmvMYk90qO4sHGX9ozB/cfCL4aVCzxtqUsOL1bityuYRpQWNP0H8t3d
Kz2OMwFjudThl5HbtHYJWt+XyjG7RYMhC10jrjaCjipgiZxdAu+s82bRKPvN5m3sBUWeWY9fqSwA
MpguCL6qmCcMuU/tO1CcSKkjat49au0d6PhrUucf4dC9kkJgosrcqcj/JPWLy8SOV0M0Af9Dg3MA
7vix8S7A+Zfg2xa+a2CosY/YALdNzlQcv+2mg6sNvuTCF7OZJEy3KipStiYA+tU/b3v7MAYjtgYX
RbEx9klbvNaSmncRazeHQyi9ZQwtUCMe4mx4kH2A66CryNZgk3Ml+yd3YolZ0jLTJy51EI5cTH/m
a8UWIaKGzddj/9AWTTPntnQegEyPvqLA+vaoA/Md7TSjqWqEtpAaLYxd2KrEoH7KCMVo6rWbTU81
T0WL/ckf9kZh8ywjeGLx7eoBID9JafZ1l/wpJbv6JUA2Wmo9ZChkvGrpj0UCZ9L90vP+4nZg9vxw
Wk6m8WQ4PVWENtOpZIp/Ohvx0mGEtugd3iangnzn6CeDYTS+zJCRulN8NtbIxT4nHss2P4/ZGmwW
2XDPm+C/yTuT3Fia9MquyH+Yt2Y+ZfQdyWBPThx8bLzve1+BtqGh1iHUvupYIrNKVVIVoKk0yR9I
4JHBCA+zr7n33N9acmf3/etAivDaNbMTjAitSsY142Jfd8+Tytdmg5EiUbG9dgnuBE0COa7O+CIy
HrvwSD5VyXwthvHBUQgtLRsVhe9AbhgMp7nBtjXemLj1LRXyeC3BelbNOjHbTdaI37gsNkM4XYkR
oNqo4z9N6qTg//q7Hlb0PkFpv9ETaySkj4Wls5tqqnm3UeAGDnAp9oR/njU5bHAarD7TZ9ml1UWY
i7c2jBK27YT8OYN0y+RzF7IPthHlTfV4ZzN73hpDcU5jBJz2mByDhPmPTCyyqZps2zg17gTA0YSv
xtBcmg2/9OLG6Vdft+uliM+2qhEIOB9mHrZHBHkvxMuQItqqTYQ3k1ynUjCPyHoBxsB1iJgI7uXk
HiIZ7/2yIDUy+xlIaK3yV5uSbxU54gIIKl8FSUcMAqyhZPwamupd1Weck9ssc082BxJzoeNsaWfh
QHW5eG24diPGvATw0cAb7DwWj1p2mOZ1N9qvJZVh+oe+rbkh3uCuQkq7TN7raMv7tMtrmOryhlCK
7jhXDGVcYSfrbLJ/hc/iO0vZC6Vh/2ZicXkKqpG/3e42Xug9jwIhX5xlEEAddHdVesJRclgY1ses
JNyg33VKHVud5Eg64Cd4mHrdDvFOqfzTI3OvCyLOvm70VyCPznqNk0dByhMDZaeO75Ww7JXSc4Uw
dE8k0G7mgn2V05EtMwXrCbRVrlwWO+letNW2kd1tOWBY4PbYuY2OKrczbLUWqS3Tq9FQf6VRupe5
76yc1NyWhGNRSxrvtNNbU0zbxeF+NqphJECsPXaSHLPG6Pp9PkZyQ39yje3+XOYmNPxmE1mEBNao
GlYGhvE8iN6dyv4j3ek4ohRuHBSOrMd59TtvkRAD3eHWHhn5Gr5/P/oGRkEJA9ueue7xITaO+NO7
OOFx5NEGl7tyokfhO3+ZYuM6hrBo2SfuBLcAtBxjYxX1xshb1LUuBQmqaX9VF3g54EDStOH+ElFl
kkmDWMNDzl63/WluvBc7AeLB4zdl9X1P/xErjAZxf4c+aufV/UMZhSd4EjepnF6GNNi5drMxqmpX
U58yEYuf4ICvmhIhtivuUHohD0BzQ2RfWWNFHIZ3hTaeHTVL9DFoiQEJHyl+Dh3t2sysWQFRrHK0
mEOKdDq9H5fo3mntZ3pzSBFB/xb7ASN997PN0qMYSme1IDqL0ngXOt1nOBfFmh0UyqjK7oHLD2zP
U2Plmo/yi+AY1TPuyky9XzXYgvQVU9JyPhGSwfdvIDiY5WiNaqBrHMSW0ZH837UbZJ/I+datcNEK
sWsPxx+ri8i3abZ42Nj5J9QfBUNnIIVpiffF6fLbcqG+zaUAgwlHtsvuEbduq5SbSiUmjxQmW4gB
+GB9ushoQJ2Dfyst1EVSzpnOW427i9EJacjYvYwoeQxxu0HeilZSW8KEMA5m0/1SXIFdpEFz2Qg3
uMhcbScb++7BbGrwnTjN7M644ji4C+MKSAHuE3LvFc40s0aHjlONnd3NjHMtqacT/JiSyNP6DOXs
CLBxlytcJdr0xvbv2OCCS3DD8SkKPOKY0/HJpVBOJL45mC+3tjbS+d7rhK8OTN8qwmeHsxsHG847
n+lr6HZQwYjZgyTNeLHCpdfGYE+w7cUUHcgonftRO/rGGnhFODAtgdJeDFuhrX8BiK8eM2AWYQq0
/X2BSdArSI3CNFjrZDsdYGKjTtdgz3J2NhXivjTKjp62HWI/LOJLAg4owZRolOp1xqQoKvNrRBmG
soGntjr7mBlZn+EAwt4IM2QdYHdk0vApUVa4lB4FSMt6Qg4n1BnH552NnBhs6X7GPsm8/NVCq3ZD
rNkq4CumP+GQeizFeJmZ0WeOEdOixVRwldDtkTtLvEcXsSG0kMMh0dx0jndOMHUmmDt9TMQeZs8R
tAS5AlsDnrzFpEjqWUMz84Cx2zwxiIedyK0fFV/kGsBfm2458pGO8NZ19fusHafCS+8GLKhOik/Z
j5MbuAGXCZOqbRiIx4y3YQyPwBeJOsfOSgQg+7zqEhTlWy4p8Q2Mr2IsTiideADn9JN1+WWUM7IO
zLKTVexdzLO5dtFykt8p7FKdrytCfLaddtx6M8kR9UJ5ZA+aKB15BAYgisuD4ZizyjAnjyU7Ft6B
gQMmuLF030hx+bXYR5Gy8zjgAJ764LvXjvgKL0Y2bQBislvBM0xGz0PPSy+mZtN5FaZT4z7THuPS
uCfNFqQf7uO5AzXtUVnI5UdmpFma+JRtbVgeWb0VyXBwcTJHA1ZinM0lr0fhdMasulE4n0sc0Fbj
vBY4oqGZ8M1aMgNfNlp7iusD1rqD32O4AYqzD/FXC1k8BPit537+raS67/BhT/ixrTB5GhjmDfi0
uyK5C10WSPi3p7nYQQ96ZDh/V0BmbWWP0dshAwF4ABdiXtD7YgefWKxwMWk3Be8NLl7tHI8IeEy0
l3xp0udOu8tVJqDINtdoxDeC/RwvDptl88VaZvbB8caJGcJpzQtlBPwcgm8BomJnF94h7f0X05v3
HXb3Ftu777kfA9cPPJ6XHOcnK4RHG5t81f1ibsODWb2ZER8KZnozQHuLub7DReVjtjdGzHwBYlpM
+G4Xn3JM+WpEa9/O7zNm/Ux8+vykAAv/QHFA5XUKJzzzqfOV5e5dsjRbUjrfqwSRkWnAvGrn/YKT
Z3DHTWcKtKNQA8Llva6dzVIH755mCsiWr1ydXty5ekqgDtRjuK3ATjottriov5qVfEb1exvgMkVl
3G3coni0ecVGE3wOzBUM+Aa2HV7pEEBIqcME/yACIZDZaDfgIsQDw0w4CZmz7AQKCl8DFPq83BoQ
FdKWVQooM/ap6PdF3TwzaycGKvF3BhE+DEQsyAzeW7TgnyVKtYTcoJbu4KBWRU98j3bryzH7/ULU
RwXxIYD8kCuPHDw80dOvZGwKeJL6KyUmI7CJOWVzblH7tvQmYyWQ3AwP4TSdACWf8rr9kwd0H7jU
QaKvOg2lQHpB9dR8DEAuFNSKJoSZbMdfJY7eRGMtCJc6GBp0gagEmXe8ii2T6xQUBt71g9RwjFpj
Mibm8avSd197CBoSkkaJVjyx6i1MDNg6TImNMb0nBR35ToYaFhhHNr6hmt4VuKq7BmcVzI4g56wt
GnXqkHkEvFEE6ZhguJh+aeCHGqNbUyNAeOMOEiaIWbGwn6GE9NBCcL3eWxofgkqX3txiJUmsEF2G
pjAsA/M1PCwS1b/n/+mgkSDB5d9aVJrg8Zh+9H/DlsAvURMgkwR8oAXZxBkbAnJLRGXZDuMMgAtn
NS39TwERZYSMAmMIRAqslLYsHpYkJ+OjhNwdfviTtXFhqzgwVnxG/YogQ9slYBgGS2Rou65lPwUj
eJZeg1pkiuALcotKIrGBPsTTNXLO25tO/DaINwKILz3kl1hy3eQoD9wF5UM+s+LQooTYajasPteh
4/9QE/+gENwLVAzBjJnBnyIG3j0KL/PLrhEU4xpb58haVIqYGEVEWfXMJ+0HvzBRM2rRxKw4oict
pMB78xCjrKCmZOHcPao+O7ooL2rWG5ktrirBR48yI0x8zFzOMUax4VXmpUHBYWkph5WNT5FC9sqC
D9XSDtnYU4b2o0cDEqXpp4smBDk5Lv/yjoSBg4VmZDTSg0BDUqMlsbSoRBPiokL8UOHyDc+ALSGu
0zKUFD1KokKqWDf7zDgjuWdQPoGhzMt8hQga/vco77uWuKky7Pd9BmSAUIiQsEzbzY5qqg+eYe76
oTiZrQOcJE03sYlUVxCYJN2GLWYxbNqquToYeHRCoqJvqgvvChcaQMcSfZIneooI3oH89wdd8Gud
G+xq1Csqx52PjIwpK+jevr2mQabFB6N2RrHeXTZOHsAqIEu7VXel1T4mmtdIX97Y+MOTfmcg9K3D
+b7ioWVc0ELCY0lUBBYEGha38cIqX/gE+6JOjttLFE6QSfxjrAggRJOFGB8/p2GvLQeDqe3eDml8
LvA3ytHeJWl/VzDqsFT+nvscxF65b9zywsKOgjvftfzXY7lCHhqhBBQftUcStrvTZLCRsXYgx01u
xphrh33rc/OMvoXuLHymYnmyoghWur+piqfeRdFSSbKxoYmGcgEL1L7Z2MPk6J+ziDBSfznhcbyJ
JvCExDCScE0gALW5UQhGUhSrrn3OiMhJ+/bOTyViWKIHHASPdbNOJad61XsrTOLngdPYE3j7k6j6
ru3k3HiIQcAFpJa7X7QnJvWOqlCfBERhQ6AnzOrswYxtXG4AgJCgJ86y0EsOzPgVcUZEZ6zFPGHE
6SgQQdh1w66wGz4n5xx41Zc3TCtMGhuGJZvZrj8Mj3GGTf4kiVOioe6cioPXxVcj5A0zDKJVzcfQ
xyoOknBZm6HEOypfixp/Vqx8bDwxWvfs4Cf52awYZtvWtg5J1R7JhWh9FPqWffSWmKfXeMxk5aBg
yA9jWO9m1X8NdfdqFNFD2vQ4A1EjeKW9l92Iare6EWW/ly2qOLaNGPb3FUsSyTCXLMwNsUC7ZPFZ
rDb13k+5p12LMAOIDuMIip+hBLxeMrD4V1VGJMOCSD7h65gcusrFYZ2tasZ+FU7excg2WYsjd2FF
i1oNuSVAAisIN/HwOBqfxrgDAn4HTv7Q4Hq0OGSyjtIQk43PlL8PBCHrDeYf4sKtEEd+OReXIkgQ
pgKVwyA5bfKYVWmXvzhW9Uid8ZtBWIwoYyhLI4xdqOYkah4JRi0rNOvO5UEqM5w1qfjgnN52XnKH
N1eP38Nbhi3YjXLaJi/Otw4rQnLkkPcaANhL98r7/97WGGVG0CNH+uffLlECDmDx7VYu46HUvqoY
LsbiNOs8I6RJRIKqdwGIOEf4mjON/eBCokKPLOB/ZnYoXYYqONRhire7Jeg/XJNkwYSlYj5gC2BT
1eL1lVMZ7JquXEmHabsRurR7BQ0N3IQ3qipdOe2shYl0MdJEGeTy+ZY+UzzWDrVprqOS221UbgAz
CPGJwWWdOkzTg3r+BCjzAWRml7cjGBJNqWw9/6af8k/Y0fdeSqHLeHlfKetQ19UGrfHLELEFTupr
b6MzDh2aVPt9DuuTl9p7w8M37zt/Oo/J0hSpP/DLd53VPat6/PTMYFf7yRcwG52ZSnRdjfjKBuYy
G/ZBZv2tHQyoKacx0obX7qarslNlROZtPIJpjLI3GfBcYmnGxcxDLGArliEQS20rnefuFpGMsypM
eeuyxtxWGAqcsDVuOmv4yCDSVoy36sScPtW8fGY9k86oTc7homB35OR9IoC4adXwOeVmvhEmzGWl
e/XYn1/LKnT5KHsSodGKJx8hevglQQQ4sXDXaH1bXnsuOypsPJonK1471oG0r/t2QG6NHseon7z8
Eqn5M+F+UjE1gOgxEnISBBxUXPAQrSQfn4u8uQK4Eo5oNA/ZyLHklMifS55f91S/TGMWsXGw722N
lnHWomz+jC4nbodgOcnJeS+6rfCfy1bt0YBWG/AGDcuP5Ey9QYaMAyfX2C/U8w3O6N4/N7W61oV1
DZ0a8yasyDyydMgtALbWuhv95ndiaXcjTKJmJUtjguWonvJVyED+QL9Llo0xkQzaTJr9MA27bhmY
Dn8XoX8Rw4QqSJ0cFM61EXyN7VxsE7oVpGHqZnDab8EvVRlDwhCN1U37C0dH8kYotAI/MC0Z6jk4
L4r2T1c9F2zkg/q4tMg7O+926eNNlM1/GJofsmzkSkkOqr6E6bKFQfy6dA3K2mHbTB72Ua4cF+lG
OTm3gnVxEfG14LdmVbmiHn9HHP7GsGAbOtN9yd6xiU/Cia720H+gFtNEhXZnO7BjwmHHIulYK2YS
k02f0LnjioQVdTPTVBLngxnXncS9LQtKNNT0SGIvdR8RN/iDMCXGX7LgnCb5R3asQfOBuhP+EKsM
4VbnKajHVeu2pyroL15tvxHrsJqN+oT/4mMuJ4Y+5IfOKZtBTJotMsdltr9HvyRuqPYRiplfMvkq
WbIIC8VgcssvWRPycWl7UvTc5rFvwSmlOiC7eAPies0qqNxd8DIjEfOavLoJhTWsFcodDlnw+Hjy
auN1gmU34wBs2asMwcXsar6aGAKxy0IPQnnQWSDWXXET+hhhUoaQ/a1b/9rsTxgjEXT3kkuiU7H7
x05NvHofHzLKUG++A7Xc+D9mHZDnEFIrJ/GTmEwa/GYvS/OFt/yu8gOixVPlUwiVWwfrm1FBEhXB
q5+Ratp4zDqcbe4M+6KdLg3REizRrr3orh0pJTfIdvmfmQ1dT3DDLlus+1rSj1s4btZdPu3jbOHw
Nr19lsv65r++4sz0TECWwkR69f/WnN1ny8//+Kf/EKj5b/7930Vn9l8K+iVITdcS4EYQif1DdGb9
5cCwdH3U7kz5hUBZ9r+Rmqbguy5MU5pKokb7B1BTESzHlIzZh6eEB5z5PyM5M2333wM1+VmukDYq
NtCa8v8CamalUj0jcPKwvGUvq3ptZOqBw2NPCfiRZJo2YMb7wDKO88IkTtFBTgN7MQGcAdGA/9hD
684kAxB+zbORq30chnuf+84NhueG+2/mHuz1hbhM8o9Uw6aeoPJwYzKRece/QE4V1+nItSqs7qXh
zMZyfgAwXOy93mcN0t8PXMhFHcCeMWMykwRaAVbhI5c3xtPPRN/mC1zKlHtm5UDeWHfIVgCUWWv4
JLj7dD0QeoD9dYVAxYT0lqKhpnjAAItQmWoijKgr+CCZ1WfkHoRjwIzLovclSydZTilFiaerE6Rd
HyLodpKypSSM/SagkCHVs0TFRGfPULql1KkoedBl7ExdA+Ul0UKzroskBZIPFQxoLxp3SqdW11Ak
s/06qPCZM1Lo+rn7TvDjVVB4FZXGi1CKEemyzXVtVg4txzblmkFpcYMvFsexsY0o6EoQIVL2DFg4
bxF6i72Ncy0ZkNeFBiliui50F7btFIql5Cy0WbhRQEbpzIrbZs+ia0u3HDfeRDW96LoTSR/CmQOp
9reKmhTAwDalRrWpVW0ijWxq14kadkZNAOe0d+5tyts0GNaUj9S7uvJ1KyIDKYVNK9k1lMawKyF8
uCyNUmYmCYX3ssuigmCJbO+F0zrSe7/IOlQ9cUJIALFKNyuWIHvKQaofyvOaMt0gfz4LgK1SvrOk
wLvnQi0Y9g7lvUeZ71LuF72/SnT9n9TJw0hDsNAYOGWzy+hEgGQ75D8Zj5IWIkutYzDZrPppLhqa
jJpmI8hQKCzGQdCEdEZySWhKmpmz36JNmTq1B92zIHoZV1EUH2pjuPXLx4C+Rkqm69S619IoD21K
7IOVsIaALSnHh7goPzo6pKyLNiRUMaesvmI6KCm7x5mOqoab5dFhCTnvJjouqVsvPOvokVJ3WaMp
WJeqZnBgb6a2eEgmA+EbDZzygs+Kjk7Q2Sk8KjGdHpAjaCzJGZXEtzcmtIJ5CBgpO8/R4jH/wSqP
trKnexwhg0IU2qC5uKuWeVvGwIzoNpPOelwcnqlQY97pR2P60pwnf6FPnfx0rehbF6auBn1sRD/b
2Map1v2tbnTL4smy1Mam/x1AnMJFBRziXEm4pUGmUy7omANQGSXtTEknDRh6J+msycHVRf1a0nGL
EfszHbgfw98DmFTizR2oLYIai13+XtK0GyQKK5r4xaZdpakPF3lr0+R7NPuE2rTY8LCkMwZQuXHs
rPlMJMYlnhwIG8YxNua9M/K85wwSQN/emHB6SENgxtAwbFhY4s4MH1qGEAEvN2YoUTGc6BlSINm4
cRlaeOEMQI3SVU8zRAzhj/GGk3No6nlHwFnReMFrwyBkZiDSq/IPHO7NyKAkiQ2cHURQNYxQFFxu
TeoYLYwIdXdlBEdQCEsrMRNSq6cwTIg2lp7LWHF1kgxq0rA9OAxuIgY4OIQectb4FYOdVk94gsG/
Z//SrAJijKm6tzXDIJDDVKeMh/A0ofWL/UeBmQmv/B5QJyxG66EZitcskqCNtP/Jjif6Iu2JmlkL
dtoltTjDb4QLoPHFGzEHK8J15mODsaqfjctoYPqnhb2MQwQAkwp847sVfu8aYpqNRQt35WOBZcvB
uiXpJCY538dYukysXYya2AhCbwjkvGrpkraD9oGZZo3NOvGOpvaIgXpGzYhtrNGgJmxkMXYyG1uZ
NYElm9v7MGC/RwGJzyJJNgorWltrT9oyPnXS+xqS4Wxq1xpkkuChx8jmt9gHtbOtxuJmYnUz6+ba
oAha2TV7pS7ZudoVF5baIOexWUI4gGuuxz5HqMc7Bm54obIDWCqx9RiHuXO2bsaXJKvSj1KMuBDz
AWMeDj0VVE+2tuwtfzPvQVsetJ2vsustN+2N5fDmiQ5DPsY/BfRpnRjtXgKWxBAlD6l2CU7YBVts
g3FexozecRIaFt5lrIVLOSdoktD7tJAIKuyHjvYh2qU4Ku1MLLVHccasiABkY2JeNIsQfph2v8+f
MebGCpOjHzXfbNDGo60C3NjaCZm32ZXjZQWC8LvEKjmjT4D6dHBLceoFVkosla3AfOo4l1kv7Mcu
ekgy/m5T+zBn7cgMQ+u9URWqY7yaqM/u5iL8HrWLk/hHZnwpoxocRZYWRRSaB4b1c27jvaFFOdbk
nkbMoaU5b4kFWythQ1zFPlpjI3WnjJ2rdpZWdZttgBTiNhXPQd3dN5hQ465ZExX1U2NOzfCNlNqs
imnVm73HCRNrr92sscc2G3trpm2u2u+qtPPVo6NEf7cttCcWgc5DV26KGZeMFltkjwYGWrISCCOI
tx3G2rr1n+q4YB0IWdPT3luK/NsMPxXreB6qXq4D7dMtk4NPvdJo/65QaheF2Y3Qzl6ZszXSXt86
5kqW2v+bglFEL8oANFJ31uJdqLHA6ElSlPAOS+0ijr16P2tbsd/ube0zpuKhDzeADuFAjsCfJFiS
uSeaPQ7DG1rXD88taUd7PY4GbZcl40uunc0eFufAkp+e9jx3obFl48+yAzt00zcY0jFIB9opHWOZ
DgpzS7cb7dMRST2m6gJzdaRN1uwNG0zXjmxvQ6IOxgrgHCv4BHO2U1en1EDFHWHbbrBvjwo1Xjyk
V6Wd3a1TINvVbm9nIda8UQcHG7hj5scOWzjUJawK6nPUfnHePLLTsZDXXgJfXdGdMnZv0cc7VX+2
/HkiBJdPwdGRDtxShBtPzLsCwo6L1j/wpK5CL7/NHE+uOw7OCAkhIuaVTbJA44mTKL4ZXXLtxeYr
zD3QC2JfBeyrTHALJBRgJ3p0SSwIrWLXk2Dgk2QQhnyD6ba3WhthDSB7msxj0wK5wkLXkRVXn1SE
HNBK2TuXaqLU88hNsEX5Us6SSZpkgCIK4M3+ttYb0qAwNpQBK+FNj4WQUAm8+6COvpam2kUR1XeH
zxyMzt+C5del0Z3HEn6OPZXbZLQ55NSqHcp16mZfi0AULWnNg+ZrQlYnMULEtHvGQuhm9t2mZLPF
7YtaIMSlHlt4gz+n/elzcxXbTLDUfIEff6xStknDGK9txz01JVFajfaVOAI5WtaAsOFkA0WmME9+
mR1yG459LZc/D+X0rCSSrEz1t15GJVlkmzju3uaqfJ1y9GFFgKA4BVygJLJM+UuIBlVGC6TLcMV9
FqOMaMKPBMIfqx1cJ6T5BoPJRy2eAq3iVjYCVMWP5fUxW/Kf6aKADnZpc6RXX4N9nXeyymdWDfZX
o8Ynoco9zOtjF9qvOTOj1slCja8mg5YCFHWFktV+HGnxo5F5PCq/hakVXte9O8RrxZ3q0NAvNWT9
kvH7MsOPTNdmbBabmHWs9JFqjlBtEwu1R/eQtD+SdMKVYg8ul/4d6i16EStkKBnYd5aLzHEK4tsC
x7Ikgqce6u3cLI/LjBKN78/KQmTL5EA1LL+HE8ZPooRF8Oa5nNTV9DMz1Q0g98Wz8+CRy7FB5SlX
OZyIm9QLHj1cfgbKyTH3XhURkTdSyNOQyye3clZwBX8p9Hkn5GEAYA7UgiYo5Zqd4kXckJK0GRzn
MU2Xuw7aVk9KU2sk68laLj18bhGgYvAZfOaWStZ1M+xm0qOrpXrm2DAIIQtIC9OIJuDLsOg2C1vt
CYtR6PfvCxHU6Bu/+7ECJen8NFn9yyJvlTbRrUFKU9YQce8FBzvsnyJ2QXHtE9E5Ps6m+W7340dH
kgDiFgRefbcTyI1APz62nfnO3/fYmQ5F0E9C5CVOeKQdY3BlkAUjqFsEuyKoiF5lQVuYiRYqqDjG
/Cc2QOQwHcb64k5r0yFbJfAe0qn4Ef7E817Dms9CwLJz+pZIVtWM5wg2ucgJDdeS/8AofmoEJadT
1cjeOnT/qrw3knLVc3QEaXBnuiSpYPSIV3M2XxvPf3Xlb+Zkr30+3hMN9GgMLqVnXzFgZZAFI2ZD
hu8X+4or0zHsWrkfbpSxELLC6x6mERHKhBhkQkm6zATwuJN9qFrCcMto4YegiOno3fjol4fIlvcY
gX5tric6YIrN3La+mtp7zav4TFpoAm1dDUCJQraJcopOXu7eBKW/QXqxmzrWARDUmfHOUJKQNP0R
efJhJyQKsbHHvExvOXraxdCvU19+YcPr1vMkEBGG/tlEe7NKcCGDWSrvwCAPO2ueLnE0R1CcymsJ
SSYoF9yhYvpJpHkqBmSIvS+e/RH/SVMxRsbDUE2usSPiB6OJza6/8QYA21b8i5KAHSt6tTZVb31N
EGbVAvqicwiHj47eXznnomIW7ZGRZRTpQ4QWWg7NR9FMZyenAsFWNgc3fmg81cwjPPfF7+I1ksZf
s4LLEmT1LuQ5XReWDsc2tGMWwscwX40meQak8tD2xH8Xk2+tQQU/LEEboREaj1PMvLGAjRSZn+OY
okb3jLXoAXahN4tnBLIT6x2mqVvpvMfeIUqGxxLnHc5GSlguLTSE5KTw4VkswsDwDm+EmKBd4AuK
doDvwxeNp60F9ppCyiWZnAS7BCs/j8GgQ3xM8F1A/AyXoKuZ0EDcMFDOtj1C+axfF57YVALeizVD
mSMBDi8/Rpq7vr0IIubIEXPXLvqw5SDFG3EZVN2Fuuuj946wosSqjuHS7Ot6eDDY0TD65MoRIDOQ
FgZPFM6wCfSnMbMir/3xWKfFk5IPY4iZv3oStcVrqzGFeH2Ak785mZ14XCqOafcHhWxLyyGfEIVh
+O0ZrHJ+Gbu+xvo790u7N+wA4novL2kePdgNc94QwF0XTq+hl30EVXNHFqlchZH/Q9wxVFQ3AMzK
d6Rz/YPEOIMg3L32Vr81aDOtEI2wF3+jaQb6B4a4JM73Zhkoygu3F0fiX6+EpeLFYv6sxOY58lfm
XeLWM1X1/JYXd2F6BUQXPZEdETwkiQdM0EX24bTiaAHm+pHJYG1QAgMIzlx3T2AKYsfSVZAyiUYB
rPmbRUPxmAZW9xYOOvIiUjuzcYGw5sx68+BM5Lh3m8/cQG3R5fAZUd1KFxC1qpGY0QWToRD5V7jN
9aU0R2c1JsN3HJNAEZP5Hc4wCk18O7k7vTDqYnUOTocMrMLeTen0HHY+SLa5e60icfAgnh2NyXhR
Jk1Y3mRnDoF5bSx9cppBung2ArncGh8JUNhjKDN0VPIYXzosQrT6t0hpT7Yv9i3Flj8PO1vaPALm
qmGnVIcvYyUfIlGibHfkCUHMxYrMsxOQAGepnTL+LKO5aShVgL1tqyq3N7I/iHjwNpGRv3d1jzoQ
62dcfbiWtnQ/mf450uftMPpqZfrtXRhBDO3UBOuZQIfE8jYAj1e9Sxb5RG1YussxDnVBMPyMXvgZ
YGps3OTTYlQJyi7HzNaV7C+4SFRn+fx5wbwaY/yJeUamWtdBWYknfOeT0V6knYuD2Q4vbfE3RvoU
/5kT/9QI6NaW/ZwpAfqPxD5yYV+qxd80hfNjG8VLnLV7sn7YqXla4CO8/kbiSxmaGs15tZl66Np9
hKYmRstZ3puL+YSDYpOr9nEMGej0ffrdwFeUBcsDvv/SupBNDTzOW5v1cBrR+8qyfizb6NXIEqB6
w0cq+ZuF9wL/Bh6FZ6Y7OeYHntVTVaKpSOL4vWh7oEPhfSIUl5jpgyoKDR5hJ7jEAHVHqkPbGXal
4/34xPzmbfFWeNyOvb98CfeuYmGaltR06BJXaehcZBtiQWMCCwq5H6ADiXJ49VCTAVDpQDP1D/99
1g7e/2/tcGr+9Z8BbP7rv0TN5/fP13+U5/WP9QM/5+/rB+8vV+FS9wl79UjvMlky/N3z7v7FjsGy
fN+SwrN8pf7t+kEqnPLK9nXUF275/7WAcMVfwub/V1i1POlK9Z9bQJjy3y8gpIXv3SR/w3JMToH/
0/MuiTjA4e4OK1bT2z4ly8JAaXfjT/5Ta/r3BtP4joYpLIPDPBQfwsYY7NFELgbCB1PdTUOySUio
dBrjiJLjN6HimSKDcbAW7QqL1sJ8zkWXbDnD5pXdlVuihcaVxTXXm8OZQcK7kTlPRpAFax/lrhmQ
Tez5NChQPiM/5+KszobW5dd5d+6cqjsOEhu2JXMm74M8Rz6nMO3/qu2Ku9wobzG8MF5XcEgALJqJ
3KVG8iKW9NuroHRQc4QYGG9KvP2GScFpL1yXxqgdsT05QsxlLaXuOjN5sLW+1e1chlT9dDtW5Cen
qIB3YRtQg7bW0WzwpoVRdEsB8u2aEIWqluKCXrhOX/oRegvDaTRWA34ct9sqB8d+0sGKHYgexp+x
jkYXgIl1g3Ng1Xejsxmi4CXyBhiEszgihL5H/4TXVPjXIGWvUAfZem7UPUclq2XGJuy+A6Laj33P
ILeZD93UXKB8n9LKcfdNwx07ygY6PjaulM597MZjzkoSCOyPrwLrV2XdfcCumfzHX4VviEUwFMoB
BhE0APJ7JXL1sMv9S+IGBzdaqDyCgxW010KVb6ou2brn6ra3i33nquc4iulu2+KT+hAR3WEq2JJk
VrJxS+cJRNS+7Qmq8sptNcEiRiK2zMgvlUwZURYEomkLQYk8w8wZCYNUBONfCWeHQ/RJxDSjIzoK
VYyksMjtYvR3E2876EQoLoO5bZbusrjh/yTvPJYkZ7Ls/Co0rgka4NCL2YTWqeUGlpVZCS0dcIin
5+dtw54haRyzWc+mF21V9VdFRiDuPfec71x6mZ3KNrpZo9wYZhjeZgjn04z6EnSYe3M5bizJcNq3
FIXkyDXJBD02l0C2YS+sY02VNr2UdcOM/87LPziK+EpwMuBl6b2jnEgOQLN7hI5yV1oZNStp8EaC
m0sWq1vsetcmq7hBWBzG3QaWph2IVUZPBWpb9BpNwwIibejWYcf3sXCq7VRC9fPImEMXKwDL0mzd
t9TQT5miIWhYXpogeKToDV91IM9V1oa8utZrK8w1KO/XPpbbLje3fc1y2/Rq24gQxRLzfAZDxx24
oXnhdzn3YhtzhKbK/piIOcPXiUZAg9HfNvM/pqm7jDNqxhSDvgfthds1b77jqbrYQJv6PvOpnvCg
pQBMt2f7NNEeZxrGUxYMu8KgNCZVzp8x1Eessf3wmvDAX/jDlxP4Qe7fXV0OOwAgxdrAIrfgbeGT
QBRwSZZ3Z5gZcSL7m9AjiCGbaaQgFBVBig2SEwlTPIZUjclYQFjkV7SAxdcitd4dx9+ZbYqmMYMQ
RIY3VXPnG/ldBGDHcSj7KyxnOmZduMYG/zTozgCRL9c50E2g4TWOTHsdmTgAWyfPj00k3e1oZ8nW
qfOXqDAvETGvlUpBiZUzPILJF/dRj7NTTTVprozXpIAYYxLK3wKTD2hJacqDQAplrsruXKt6z7ry
t3P9R6pq7hSVJsAxCUtZXEJpt2NmMwFrbiEfwemKGA06w9i5In7pTMPfQS9A+5qec5c3ojaCRI13
xINGgLD17hEQmI/LiW6ELKOqMB235OxY4ELns0+GtwK65rZsOU020TadQFRGsQOywybJ3RODK/zw
6mrlLwfb3uUh2Vqn5PTDObE2iHOEtrEvQndPopE6gbYZz0bsoZElZIfzCTG5y+8zNzzPQTnha3M2
BiE06Fi86jFQz7WswU94afyQKcTwoG6e+j4+GzxcV9hlj+0S3oSHTjflbA3YuLD+E0k8O4k8ZLUN
x2Qe6VIqCR40zYuq07uqjl/y2i72jD3e2bTMV7qJgCgnR77AVqbxLSL/nvrWu0lYAKYmrBZOeYOu
91q3lnOISw5bg4Mtr9XnAXYyGkKAHBJEbeHNKfnDp7bA/tRe5jb/K1puVmrkCCDT57a2r0aSf8d5
zGqbEjkw3auInPq+iwBi0Jhh7RqbPb+ImyulAd/CcviXNVQvzo5MOVLJSyimQNv8YIB3ab5uASqv
XbxYq8RDN4PFdJxyWrmDMuE0UPBc90MALMCpsuGTj+GHzIfvHsPVXvVctf0ReNbsqIL2KMxqnn58
wIs39lC6qeCuYcsL5lXqqkE/5O4T8W8Ci7YmqpJmOqnIj6Hlypdugoc/4RZd442AGICr/NnL23xj
600/a4xi3bhFssVv5+xkvtCXCJKDFnIvgb2qVV6b3AtxL/OuMK3XoXSAdjttuOXUNW+SKiUTUi4d
/v6qpu/Ow7ITcgwj/eoJbGh9NaObqOiAFMODNK7UlcJw89y1MX622Tk3uMz8bulQjQksNQbPviQB
RG8nV7/6RQB6Y6NkT+Er46ianga2aiI84fIh9qJhOOtICeP9DBAjiraqF1SK8pqhyPZav09E/jxG
6cHki3wSNIENyGJyXpX5wg9+OhYUJSY1xURLu6zmicSS0+6iUdQfoHTBgqcWShyyUhTrLJp8JQh0
Yj1D+1T2M+fvXWjMdISQNQ58MgwzPCGTmOdkoZuDccfnlKQkn1iDHZ7DZbW1C+dPF/+pxm4/hKBZ
G7Zwu28efdd6n2O+lYzK2LTCp4LXRU23SrjWILHaljcoj/2KwIY9cDWhm42u5g1Ej91itexqimtY
bZIrn7Y2Dw5b5igByy6Cb1FH6Utud8/5AHInHs++MG9j7LxUgiVnlo1W3ZfVWMzvamq/KIc9FGlI
gqWGRiKSFX/F9Th6RNHKredaW8cP18swbjmaXoAXjZus4wnSm+mPn013lde+2zkZdNu9A+yyt8uE
f4PDlXKBb6s9soPfkeMUWF9Kf18K6xot2PSM4CcQ0NJGnkoFkDm35/7bUGu3hHQy23NyC61kH07e
mXwqDRFq1+orEt/Isxm92onxnUqLu7vsToVeRQtjPFWq3Pk4IrwFFaEwGXUEXy9RUSElTxwNc9lT
8Kjf5CDkKRhruAT1hzSY8ClYCYte2XDiz+GrVGeZFTuXGz3tV0+A4tfl3HELTw4WdXKBAcqkHPJX
W5bPeY+Ohyzbcd3aDMm0LloHydDehMlyqMY/fcSrNZAKrQZrN8XkYhbeDEGOjmymzL7No5ECQ6CH
SfSMV7HMT6IyOc1n951UG7+x9nCpqXmkAMbt9qwfI40MwW/FPp2B9QDr/uyZ2SfG3qvhRt9V7yDk
4fVHv1Le5xiZE02XNfNzp1+u4Jn0zZeR+DCYhjW5AQJtroU+jJdlmC5GjKWWxgsLgASX530d/HSB
dap0MQZ3lXNIU4ZX8T8CvpqfWZ9x4AE2CAYaO4YHkg1QfmJ+kvRuOFiDQ13E4f5DCuMggkeHq733
N9alHYgzf0dd4xGJaedzyAwAyqb0fPhkWnJ6P7Ix3qjwt1/qfU8rCHM1iYE/VjruIzpDpHKPpTRf
7bi92IiXIOrdj1pYR9bsz4nWEY/2EUfXkIAIY5BgYXHNk8k/I+YFCUKM8fS830ZdZUI8H5MD7SYD
LSdpyMRF64kyli/TN759FzE3pxmVdhRJS0oScmvXtSmS/hSXLjiTPhUe38QB8NTTs+L7BiRRZjEv
Hjem7lNQM1mcGgF9pKVlxpEgaW1Z8ulh1jUuHX0ujtXfxKC95gbqZeW7D6otPw08OAFdMJYuhelp
hxnjVyOiLCYxyxfXaD9ESzbRpk+mCuh/mCiYqSqAkrpyprH7C3bxnUcXTVkMHSoFfDBUSsqgaKwp
o4UwJWNKUqgN+viwLRwYF313bDl9mrTelLN7DGnBUVb9CsZ+XZnq5JUQaWz6cuwE5i4LjFMnB48+
HWwM/LV1xQ4RR2/nD+VB0b4zWmIvaeMJGTKdgNfNLvf4eajrcUAXtRm+Cpp86h6ebEVjB/zCHd7M
7xJTEIPueJwSaoBcXQgUtZlae3QE4cjATqVrg/AMb2Z6hBqAvUWPM6lrk0NL4LZOxqc+NPYhDUSV
riKysvjiJ92pWl4cXVVkLfIP9p4V27Akok15YGB/OogxDS1HltMdfVqP0p5H/0CT/AyuIaSGRemC
JLDUTz350lDx/ebNHB4E929L1yoNoBz4yEzrvsEgV+IIH8BY8ZZ6NTjGT3QzeW65SX3zSdHZZHP9
YIqu7wSEDhkta5d2p6DCrM/jwp6CpyVyrc3odG8+fVBeoF6ycdxOyieDWBREfr1dV1kPBayuAesu
57MrxGRw4N1DhlkAL/Pd4qAn6d8dF5CUqKfqJYZXdoUddzSqcYlZL3huKbSaKLZqZf80qfxj0oVX
Jt4bCrAqirAIA1AmXAznoIjFpVJhsfb4uOGXCo/SITDo6E4tuwoPHMg2tm7bWqyZL0AOa5F1vwj6
uHqKuTjGQfQYNmopnkfd3JXjDWLNzA4tSpZ2NMaU1rS67auMkyeyO5iZ45tHI4yRMBL9Y9oP+BAO
KBsWdZUP6ZJhAuGg2RvWt2Nk+4YIdxCkF/pKrkOr3kq4kysZZ7+1mV16BqlDp6JVO0ASG2H5w8Vk
khms4hH3NJW/dAe39ttMdTcB27TdkDu5+EwONGDIR2n1tJ2OZ25iD/iE9wNTMhfvP3Gmq4/xt3PV
/sGyDMAS4KrVVnuLo6WbDSc1QtPBPdywmsiTB18iz8Jt3fPxEU6wRss7lzOlJ7p1ByXkldbVv5FZ
nLM+h4dDwwkiKFGJXx2pMvpI/x+AdUU2bx2R/0mndOMW3mvu40zMNKFiCTbctctBwK0zirfSJSg+
yce5sjctOGvuZvE+CqtynaTGOprHa0+2Pks9fah5HR0J1DSmDzS0NkM3Hgo+5utEDFdmLKyGxRrR
cp1olL+T5t0GHu6dM07kdTRVIeaVHcDUFCbaxJC5m9DwbyZ+c23E2dpYcGTbnrqigAlGX09n0zMo
LFJhxL7Wees8GTGRzEB1dypwfxd3irZ5l3750Fm484i1b/Lr+G7lEGiGF4P7aZMu7yG/tpnTTRh1
r21ZlujJFUF5Rjizne6StPNZoRdQcf1svltKOFuH+BXQrkaemZc4dlkvdm7691md6FQb2D/LPqge
8rFB17GkLdkiEOiH0JIqr8SCiA1515Vp/+oPWAEBT2dEaQ1KP9NvHWghcYUfUTnRphnjx5iXOKGf
N+6ZXQkAPVggpFe01Ki1Y+C8K0ZdjiPaDCr0Z53018L2tvDMN1Hmv7R9Ifds4MeygP3WRuzrtI52
Hm0e9YPphE9GRVBmmKlyMvmbNLTYTHN3C/KQiaFkPYXr919HD/b/Iz34/qv7Gf6k/6EQzB/wTyE4
YAcLQs8Hb4rjG7n3n0Kw7YnADK3AEpYNPPnfC8HC9CHP+0A6PFfY/yYEw0V1fWGJQIScHwPHDv5T
TnSU3v8Hfhrajun4aIm+iyTM36/5/sIRG8t/+e/W/3BbMBNwl0j2LxXFjo2xNk2CFUVcHMFkkPUI
xkNX2cwZyXcQxLvIQ+VomvQI7/psUQ7ic9KFtmNv4vqzUzgqLLdg/Sp/ODmdADph2zDHfYGQh6nE
OBQ9hE6+5iPzVfCbptazL3XFZaV0MdeK6YcR8kgc+7mkMo3engNOP9S1HsIO929sWeqHXM0nPJhX
uwV6HHBrxjyTuN43hBRXGU9gWM7zNGKMYQpvUBZRKRszfazo5uXSestjTDOqhHcpPjSFp/ZxzSZF
fZtqNkq7N19mJ9xTsoFo2Dnb1BnLlRvwVRYq74NSnENR90zw1vBVcHc3SbbDbN4IvAMx7TlVFd/j
DwHkWTnIIzDWQL+Q8UEcCNoe2zSghq5gQgglbCabw27mcIkSy7BXkXg3+b5WZKjXnjTuLApQ4VoM
CMwlf1oi/P5UTlXzWsB+7tUcbe3cGS4eHSxOzJ9IqKdOaKeO+lvvL0eQ0ncTMq1dDuQh48MU5dTj
4B90K+OaeNh3lHxqe7lrvPEDBtY6H0zSZQTOODCf+VsQA7KXz2yRmjWCYVaWiEl0LgkHqFHZAB4g
q7weWwvsGyJ86A/3ujbHDpobNbXvUkGCDTpoUpmrXsekvqXCPbsQ0XgzfnEsZSia6VfT4mHnxtne
8nk0JbKhQJPDXARnZmNx6iayBUWRI3tvyEtTtGeTrhVF9mM1BOMfYxgvmaSNWY54TZInlv6dYy9S
I+hpdbAwL2EyuwOcd1GInUFkM9twaDgIT+36Ev7fKDrup0QZ+ZkheRkWLivjMtRkHCJ9KK8oqKh/
OiBaq4ppbD2F3HDdhNg9aCXIS7SC+eMAYwf1GyUNXBEFp3X/kdjNQx0TB3I7hXufd1mfyA3J/7tK
57HGynERcsnOYb4T9HZavbVRufdjcKNYCZbyFE4D2IWDxEdqJOGOM9S3yMstACYsE/30jCLaHQKu
2GVk0rfFLVIu6DtUWW1dVEAB4pIfmvm3nr1Pa2i4ttfWpxiwDmE+Jd5+t2COBN4focOO3N9pcAzR
fRwqdxjCZXSfunBWBd+uIxO3O50X2z7lAi0kn+RPOuEOxKBzKvgHT5aYNww/f3MR52QFv41K2SRb
5Xhfexwf5KeLLgIchJr4cNnn5AtsfuYraeXobSatkZQ3rTxBxxxWuppVPI3iFxsI6HqQ2d8oce+5
qt+Z7fIdujkw2pRZj0TyrfWav7iS1NZy9HwyuwVkQPM3aBbaqfz2wrEVN20NGC/r3eQwm+h/0vPP
vhofu9m5OR2dFaa5JV7BZpG33/XovyYTEe1A0UA49Id54XRSF9VpSupLuDinfCgv8QRRcvLyrYu9
ZN2FAP3pqGMrbDEb2Xe5yH4i9IDVktGHVZlhT0TSezMxIyaxgbs2LXFP9mdX+J9jMzxCwdlOQOWq
VtpbDKsP1bSY+1n4KBIZkY8F7cqi6r2orhQcbRvfB3fvCz4SI+8kRRP8ROaENy+PsDkqweKwZ5+N
yPmKBo8YcYo1eShPriGI4jTBY4dLqXHtVzNP32ybUQ1I4ckpeq7anj44WWyhcSL/9qO7noe0vykw
zGlUqm0YYNqx2Q0rtmMKG/2cRggv6jbcPD6yZoLQaOWnqBPnrixvjcv6gkdb8wSdNxIe77B2MNXb
1q/B/SmvunsOWeIXqNvfAVVz4lIV6JNVxe2q7tuj1McsEqQYN7ziTGsqxW4gyLh7la0oT/QX7lou
YqQadhMXMo92t1CfzNLFfyBDRVDPHu/hEXFCaDmvCf9V6YNbnngcYgQ6vn0BJLjJkD5zfaLD68tT
Ixp2Ede7YsYqq/RBL4jTV4sL3yQ1zpkQUhr/GHFyE/oUyH3kBB8i3EgHFcZpquwccDksCsH3Z5dV
q2ZJHi2ui5ibTyXoXmgv/Bj0AXIx3GQbJ+oS52QEBHThuUEI5mppgtY3uWL2gwvomoCq4r4Z5VRO
8KhNpwC2IgfQmEuopU+igz6ODvpM2o4oUCGHU3xWMAZR67moulxWAZK0vGVhPxocXSOur46IP3qu
sQPFS5E+z0I/hZoAJ0NAOd3RYo18gEfYhKc8ct3NufK2XHtrNzzlXH8LlW5trsGGlb+OYFM2C3di
zG+fCXfjxhJXnwB5zz15av3nTOUUh+pTswJYFzFw8tyhn6COtjOjKF4zDsd8AcSKKTUmSkRk8GmI
ygfJGNs1QDGoSKgYb6lEPXZ63sW1/OIyYCSmy9u7v+bJ56jn41JPylQ3tmxPET0Ceo4m2EUHDpM1
941zwqgNiYfYBbM3ESOCIYzjQ2j8MRnPmy49BP8Y2KWe3Ss9xfslmdVAT/aznvHFDBSVoT8raFJi
CehH+wgnD/6k3g88FoWQhaGpY3l29Q6RtLznCr1XFGrUcRdiPwtLxxzi84AFdeCzwtuCxaRn+UHs
+G1ZWJZZbHMWmCL0sNhgylrPertRXHGIAn+Zeu8hYv8bsgiBcGEjygUipMOhTW9LdjO++3p/QgjY
9ixUnF031iy3QUeKI2DlGqPQ2TRk1XrNDE097HUeL7DNopawsPGNB2hWEpHJeEJEaCmC5Y7Siatb
txhkWPumyNwo1kAHuRiubvuasyAyKxwNXmIrpIlLb5C0AO07vVMuLJeCJbNi2aQy6K2sCZc0yfe4
+JtEb6UZ66nHmpqis7qsrRF8n0bvsVlHEbUOHll6xWXV9RAAclbfKMnPPqsw15TXUu/GFUuyp2yw
dQELY5dwiIi2Pus0pdoU0DQNqjWbNi/EydSrN0/iTO/iY1TeWyznWKGIFKZAxDLnj5jRnFJ3L1jn
Xdb6QEpOLfJRmcQawjq7jFPYbDwa4kmX2G/wuA8SkYDh9ZHSKc7w+krhARVZtUgKg9YWyAVeOsSG
weUYqpAfitK+mlVyCZNh5yJPuA2OHm++n0c/P9ZYkO6EPn+GYU32CIA+1egWFekZ32Ibj9L0WHJ9
n3vkB4M2VLGDQ/xdzCN3FZXPe0khX2v5Ggu7UbqRPWGokfAMZMIj1tSt7SP17V2OrzNE16Eb99BS
8B4t5kefiIckRPuhAD7jMjOylu58FxKrpYJV26fgAixMhw1geY8i+Y5CeZNSD6XDNoQFZJ1ezBpZ
e+af2lE/D1bgXGBatzN66WfdUC+pqk+L8Tb2xLepsE+c4FNSaZ/56hpTce83fGMZlN7nuUsIxH00
cS27c3LC3ULCZWqeJgsb+Jw7z9bER8BJ6GGT7bvlGsZqhobqA84K4/SofAOtscZLEQsQPWDsFedD
bCorW4fBdFi1Mca/qVs8SCl13OXLS6A/W9Z9mhjXIQh/FhsCvJUgq1nD8JJw0awt+klyX70budpw
74U76ctdUJR7I8vuVeNeHGI/C2T61pHnlIpaK3E/M9f5qZsJGrx3QxVbKRKuU7bw76cj0oCSbvW4
FYkP4aKjbr4JjnCPHscOcHjq73A+c6ls72OeSatcJbhrFIkSh34hSzaSLr2lPNA+cKl8gi80zm1K
f74jDPCQWMFXNmY34ZJFt0vzvi0ZyfyJg22e+H+cabqoqNhbMK1kpHrczXyJWOp9kO4xz33jPPrN
ven5e3fiCjGCS7fcAKIecScl7vo6B8/pfijPhOESH7BcbqMF5bMl5gpTcqN6Lsi5RTGYexnC5k9m
m+9dhjY3eN66SrMTMS+uWMU1U/PXnHXnKJBHRffAPEbnvsrvVev+hEH7NvcZp3oiO4v3RDyrWOVu
/RTStGbETGoY/n84chztToVkf2k96ktIUyD+WhXc6N0ldGJ9DSp69IeJpyRWR0P401bY3qUPh9/E
a+C0dAAISDZW9ZNI1cMQeu8jn/glo0Mz5w0899NnrtTTkLT7BixC5ZjvGW9fo+E/U2CVSOJb4BfX
JgmvNbJ+1EyfQR0w74JLq/sMsxEMdSt+oFCttAKi0alDjsAL+HHQU1RWt7HiXTMa82lp6mwTTOrM
Wek5b6onr/WvDu0HLfe82vS+HJKsJPpuvoFBk1sovZGOCfOu9Dbw7lzqgGxgGPVZwH2Qqr+FHvsW
VdKV0e7kSPlyM1BzNvFxg9Lld9AAqZ0dSHNHt8gxL5irEWTDrYurpHaybWkwXWJdxv1xEFR6Gk58
HRnFbNu4j7PpaZy4ivFmQBylayKc75OQYnhu71+tmIn/4kNJW+NLxeJP6HYfaoiuomZb9aw3W/83
Ys5skQE6Q82vHHSQwXDOJFwI0ra6ULb9uyzFsbPqjb2MIFi66D0popsZSS44fKMU/j6Bsa0mKvWM
dlXnWEoSn5r1pOMdPQl/LS2QGNxQp72PDcKVzqr1mKRnMmrsc31vPuQqP3dTgvFy4A2TnZyQFqSg
Zra1oVGUbnckbQcfQ9lHToRUDNktigAP6JUTRiX1w9VVSmprR0z5eOfFrQmzZeNIOGm9bO7UzPEm
A49nl8DcMMZ+pw5t9CrHtA8oaz23xXNc8GSCYjCvw5B/u1oq3YE6byNjOudOcA5LwEGpUs9yMl6o
YNl7dnm1ZXgdPMpHh+JX4GBPbLbGQLTPwLrQcTvewKNqDqEBASiPkeINm+91m8v5GGP8G3Ka35Ll
KxgiILvO8xJVf9s43ttN9VHOBn7nht5Mzzp1S7hxaBUQ0PLsSbbb0aVYN+bsoik7tcXVsXrlqHrx
neXdKuSxKpYLBoJqXUThLWj6V9XG9+DvuVWmlonaqT6E0T9T2QT4DnGGSWbaT5FIdrVgYAx4vK4l
xXjrHtzQdU5wyfT1+DbqRj4kZfDSSvhgkVyAV+oIxHvT2B1rcT1icPCneAdd50TfOcOaBjgvgXV1
LPB9QURBQRhbEAfyR3IQB9p0cb3HbnmMAHpTJIfxhozmLClXV3g7/utopAiF/39Ux7n7yv7b6yzp
iEqrL8TQqk/7Wdct/W+rLL/9nwophlGMsMiatmU7Pgrlvyqkzv8MggDvqo+LlkVYy6D/SupABuV9
hotPOLblORhp/2mVdWB12L4boALyHe3zi/5TCim4kP9bIRX4VR1tlPV9iAz8ef+HQloIJ4t8z+dt
Y8SE8hh8SkNsowH9yyBEUaKXgb4D2ezbK1A3O6ejz6BEaVBqH1AVO3HdinslYN3gbEwwvvXcMIHd
nVzQzBuJh2cnkX5c+lGYU0F8xz5GBbtZboBlHkqCcCATdmUaX+ypvXVjcpIVzsFW1m8uWKWg8uBS
dLfK0OlHx+UOJoN37MTr0G9QmKbm2mV1d1jycWGy858j2zwWZf7Yev0eQw/OfPD9npzASvZHm9Ue
3JfYSAGOKHX+gMeSfGz9TWvm4HA6BWdibCl3s+pt0CSkbJoXiMZ0Lgfua8iJT2ZoUhxKp+BVKe/J
jPxbW0R/LXQ/20XF4zms8aaUYpi6yqN7aEdg+di/PJD0OOEIhEbcOpueic6uD+3MowtmzjGXvNJ1
hWcwHFzAhcFdFua7eORLdfESWlrSXQV5DlaXce8T7WBvMP4Qu3umWgONxSt5iLZipYyiXVkDoa4O
bcOHcquS5MEQgoS54f4M07RPRrEJwKdK2Z7ZUrYQ9ndikJ8thpoAB19FaUmmsAgsLqrsHF88orI5
GUQzwK9IkkUvYtU+ARMxBoVYd1KvVzlH1WmWHIoxM+D/u4bO+Bj7w66tjAtR5McIsHJEARXG8gQG
ACBwa/pTJQn1MMtThsPH9aZ3PkNAp6IbHaK9Ds/trZGv4Ai4QziKJ4/WpXWdD5QrGIepgjE80BcQ
4AcxA4k9So/hrXMrYqhLNj/JrDU/UowuI/Ns7cTOLmTSHqzyO0itA+z6bxW1X24K1oXxD7gTiLHE
O3u+djHyurhQjGbX+lWiRiPHh7USYgTKa+afOoQRjTHmUvHCbLvz0+5eJtBNatnzlAYavIUa+0YB
zn4ax6vvtg9h2n0vFlTJoO8Prb3cO9Aj1w5vzLix4bgaxymmrstT+DqzeNxWJnURhgmSMTNfo8r7
m8zMtVbuQq2gshVoCsCxwePITVaqodezS3gr49V+Davxvgl9DrSUE3qqeKlMMaO+QM2smU9xtXqm
eGXlJ17afeAY/ClN49YahJKGGrl1McafGEYBeGrOvjw/aHQM0LxQmVwPG3s0P1rWItZ1v2xdem/Q
I/ZYzfhrc1Q04PgotyeWOxJpBzv06NMJ5kOfl37/UE/x24L73hmS9NR2w5PNRDk6ETB0amb6Ceeq
CtSRy9E5ziR1YPDYoVEC8/lpFiao3NhQUbmSKvtjKcXbNLsW2O/ajJfUwTWQaFO69PEKEYWGA52s
oj44V/GE+S3Img05qxeL8d6closN0jcNYM+mM8NqTJXQFCHedTbmtLYXUBZjfki5Bqr3zpYI/64S
85MBg8Iv/GuHWt0vNG04PJeSHEpAZUGomHeRs3gr3ZM76Q+zdqPZHVLWHFGu2ibei6E62ti95owg
ABCz4XGRdZyNLcsjHobCve4pAIWGaa3SSpMNabg0FvLstrvtE3tT0hYU2qO3KQYBtNSeSvAZxl4Q
+WH8IkMYuOQ7cZWsDa5K0pcb3+jWHe7PFXMzFWTzl+ExAcUL0akhfoPAfeW8DEm73XPB10sNaIX2
M1Ryg92xxOhvHL3Mxb+JT8TwOJdkNiIO9vygeird9K5Q08/swNxG2m5G/tHIr9vOnH4JU1KWR0Lf
C8XWktPJIfebz/23MST+2vRZBSo+O3NNUn3h/mAX8xuSkXOz6A6gFwUwouP+jmb617LNC11Uz3Vs
7yqn/GiK6n4h6s8BOVp5ieWyeagdZNNdnHK97gf2l8U+1R3cmLILrgawthnf38JRrS64MdTtvO79
8ccUy8kc6akFfnoy2G7nzOcGj6qwFNMaB8pRFjy3eateIojAYmx+eD6+t3V8HodqHUkDrmRw7Qm3
+Twum2qhjiW+BBfQ3AknoApj/oRpnwep/W3WjIaqPvU+duU+9z+MCYOrmuHJjCFQismmIwxPHITZ
YviqKxOVOuPjnoYdc2eePUbsOn4XpHtIB0gRy3tlVo+FJvIlmOoL9iqIl+sQTvI6qjqtzAbfUwdr
eizzjddGXwnvecQizMpheSfdutx08/gSxAGFWsmAJ3W4RinB3qnC/exX0E8Cti47yVG4NZxrIHBI
NI4kF5qicTIx+rYOV9GZfmzq8V5S3iId1QzxRNs5v6iga3Wco03OEYXGByiB/gI6EGhwmbxLR65z
zhIKUZCA+jmzi525tPuySKDjcn2hipkd9ddiTjWYV109uJZ6hAU9ciBM/ti2gQmUgjHXZd519eBb
6RHY0LpoTmOfHo6F041s6QzM44idhQnaDCie0yP1oIfr0cI9OgWwnPTgPegRvNfDeKjH8kYP6LMe
1UNm9lwP70KP8WxJz2rsP3w94Fd61B+Z+QOjfS3ZASBeVdBEFqqY+2PAlpCwLTj9a8Pu0NTOCsmz
An47nR29XiSYMl32DRvPSt6YJ2nZ50ovJGjtH3OV7E02lYqNJdcxZTaY/h+rDDuNoZcbeC44tFl3
oNdicNMrUMou5MxJuQ7ZjlK9JtnsS0Vd/yr2J4c9ylM18adsn9fhC/7J50TyLpeZfw7ZwFDmQEKz
k0HiFvw2jMZGzsJGmPvZYoMjcSyQsljqCra7jlMfGY75MOrFD7H9ztWroDVFNEWwHU56Tez1wpgH
/Edtr1wrvUxyMqT62ONjVutVs46zc9S2YAhbwlQso06dJmShuKfW482os2uelueB/bWQMODZZ1tO
cB77bRWxY+XDtO/16jvrJdjU67DUi/GIpickCKTJZWLka5UN2meTNgkXpmzWLb0fOJrilSKhb7J7
G2nxm7GLW52uQm9w17OlF575OhQUU2qTrOnCia+cN8GkmdXQ7dnzO7n8ydj7M3c6dloIQFT8IiSP
YTji2xitoNeiAf6nc4KK4Gg1oSxOsRtfyxl6yRwedC6rQH2grHuLoY19n4fQFKBAmJcBtYI794h2
4ZT9gfItdHJ1LSZ5lU24q7XWgeaBPLLq0UAiaPEjVW9dKc5SiyQRaompm8fbHgEFeP6Aj3W+uWgr
DRpLh9bitGAi0F6CvHiqe/ogo/5ctVmGL3I6TVquoVP8FqDfcBEPqN9wdoMHarlOPqHQ3tsoPnGY
nGifQzlmajXQhGoXgyQaEQmZa1ZHV+glXOAomENLykr7vUVbEg021rZ/WtCcgoC6Yi1COSi5ClVK
ZNPDhEo1olb5dfOWol4NqFgidi+xjay1eMuOaxSRo46zH8qXmy/USAY3YlErN7O2gZbInA6xjL/6
MUU9izW+0mei6Xq8+owdY9jfimnSZ8fnmNcoqQ0YUlzqWue8FASNJM7PlR9XO7soXrmB/tjCo1qU
LBMSbieSaj2aOCgi2nma3Nr0TRxd64QmHvG/yDuT5diV7Mr+ikxzpDngaGVSDRh9BIMRwZ6cwEje
e9HD0XdfX8tfVWWlqUoy01jDzPdu+yIA93PWXpu1TlSj26qTcNVTx2kr1BumifPMvZRluOY78FOp
7is2wq0fkZsWpr9nyEs7NR3UYeDdRyVWP4N26YoZS0aOeBS/W/x3eiDIAoOSJPVCqccl7youY8mU
bm2XMhFV/KY5kLH9EJ7wdaXOoZmoizGyfUlRbQUKSijHZPZBZ4iVfqep3CnRPZWIIgq7OzS8cGaZ
PYJ+/QoH1e7b2r6ZEY85Zar3Mg3frcDa84oB6GZ4FFYlJmZkIDIGoBbBIVDNtrVpwFUxyTsGvizB
yHW1ARPsaZvX3K5INEDCRAD15gE89GER6qkhW1C27KTt/F70ioovZqDtMn4uSbpBrv44cRznBPLY
AiWqoDkWLbEhLtA6xc+u2nuYSnPPmnBl0YqChHLTOGj88/Dm2DB27FWGRg6wCZxy64S2kJ6vmCwS
LHZ2te47O+NBVu0BLXGOQykH6RfCpR1TW0oxBNtwGT0ACLBRhzwmIx2bKU24LI5qb5tyfUJX9+4V
4iHxcXjFIYQgm3eWGfR5sCKJsyd0+loJbSHzUL/bgXFSl4Zya7GJSCCVdCeP5OZYn8sk/xwC7w23
HIZWovp3bpeRiEj45ofORFvf+IejCgeS4FFw0Db9/JiSYE397urazpr01n4m+KOl8ZIeexLl1yUA
P/CzWzADTCbOa1ni2Cn4RtqStXO3xrzx6FoSHb2PP2uQmOzKCgNuDJvvbt2ODge/h5seD2jAIVzG
kyDrxFKL82zvn/D3URY33KxMnEN0/wbhrFTK7aSap4YWitHNiXXWh6kBo6Z2hmr5DTpC/F78pE62
qwQ3E2McrnaX/jHQThtLeayc+NlWf5C7HELcgKGw92SjdlXR7NnbrpyyYH6erTrf/U2AaIujFlqB
FbcafgV5g3KFUAFBKBQkj8M4smoazwkh3ZBLqjFAbI8uSp2BM4qPdCblw5h+c/R/jozgAZx+zetl
w0eJx71MV/GsNktVXso8OWUlfl3XJdgXo50Y1XdEZTCQ9I1CTvoGMubW2i4uOD0kfgkyevOYVDgN
5z7B+rEJ7kyJrzejtXSY8z0HjnOaEjthwn4ai5TRONYe9KQnBep4V7GiqMr+pexiZM9ms+M+z4ti
lKu+sLZdSden7xXk+Wj1LdGmAppwVJ+yz6IXbyV1VduBlu2N0fivhTG8THZAIAQjNn0UFGUUwdfS
5MSOTMYMFjc3nBFdTUzWJEDVLeYlbowHPkirQX07JphBEm0CAmScz6Z7S9cuLbpii4e+CfIbnn3a
t+ohvVKGw250wYuJnsGhp0u4KadTjoc1DV7VZCAviOxTVhM+Ko0nn64vJzG4OTjnpAnXNl1gBd4r
/jsDx1MS5tmKjcCyiU0mJYykUtrEOlrFTPLId5kuGms05kv/UHxrzSfIPfZGcX9UMGp3SheVjUNS
rpkKMxqNdkbfrVu2oKtOt5vRL5qgZIDpfY+1/cdp5ctoGhccDldJP5qiJ611rT3CEd4rDeN/9wDp
+mSn/bbTQW7SzhV1zd1HqbvXOi5VdLHlvAEqutlqOto6lkU9nW1zp8dpc7hSfLAm19v0NLuRm3r1
2LDj5jklqn00ZmdHl8YlEdjA2mA70hDHEfDgTdkXEZbXigY5W1fJdX5wXHS5XKVr5lIDnWBFa7Lo
/dUw46F3VgtGPJOLlxeHGxIDmPGSeDcuzJLMKLiBAJ2RbbHGNcudcoD6iYava5v+O12EN9KI10xU
4w105IV05aV+YREzcoaHJIQPhAGX0XwaOIMO7DsHpd1R8junf6+J/XOlC/mYJWSbCR0oTQCnuhvv
Qye55brEb7Co36FSvN7LpD8uoTluWWpCyYFQMLTcLrQBlniR7uxw2bq6KDD7qzIQGrGkQ7AVclvL
fJ9zg6Bb2diVg+kfa3oH/RJhGT2Euow1sJZ7xZaHyhDOErB9STxuxkZS8MxKPhBa5UG7YZqSo9ZH
g3Rm6MFCXXbgYqgEG44wBi+T6gvR1s7vYzRJtCc2ukaxpU8xt7pdjL+w9NztTN8ie9qTpQsYEcnx
LjcIREbuS1fDNfRwkrMCmWEnW9+LbnzPdJvjonsdMwoeTYHuKghj+pN1+VUKB5PqPshBetcyhzDi
KGdRGBlMnPRl9j0aT47vvI3USsIMmUCBOh1WWQgHZqCKWfdQcmWZqYWlS4W6Tt4XbOEdlyULIBk9
lqM9/1RZ/pNbtFNFtjg3AcT3TP9lG29C+6WlEHNS+S2iIHPg8xeE/lXo4kwe1DQVUCwOzbg2i5eM
is00mIt159avQrdv5tRw2n59J6jlDOnNhpT/6Wb37FLbSYUjLo+WPZ50GlRgdHuWnbinmIORSMyr
LEHYyEvk3tKNoGZHpwW5EgB50CRvFxKR4/HGVXNsSTEVjotcn4ZRlX71unF0Yu+TUEGaXn3yKAdz
DrbgGXhLkJcQDA6eYjJGiW4xLZjW7HOURnXGBZOPwbeFt/COUfFTCq9WUIYqrW5DnwEF3caaxwau
XmpTU92f2usm1Wmo8TUvjX8nfVb2DEMfFcWrIQWsglvQDIbZ6FbWeJj1VomgWaI7W4Vubw3oa0qp
c1XYEAzqXVNJVkAB21uI1FXSvjUo4lhg/6k7mmFdwAQnQwiItBfhqpy4eFIka3i+xS4bR8GiS2YH
DyqDWUIwp7zDdRMtXPMvdkf0JnIHmLwfCmieVePPK776ICs4hg37m8MxCLBDW6QnMo8wb46mr5gf
XN2FO83OxqEcl1c+Yyq+6SkjAM4uPiW6lb7+jwGzStkFN1N4PDrH+Veiu3cjFzdSSx1vTi3vlIRE
PuITjtQfx/AvDWno1MAx1eil8ZJHqxiKsW66XV3NxKKtt7r3Edb5+IrLZwLaBd/iecVyfw/XtGpn
dQl8VFDQMpdUkzNcHIl60DLs5vEjD0OehhQQd7qJ2KGSuPPHDY/8C3I+vjuIuvgpwe4GvJv09RXw
NrXtf/iRfn2X+Smauu9K1be85LEN68h9EK9AyjzLLy9+FVFIMTyHTsGxo/xuGyRJI00tDD3oiyT2
mUS4oWI0z/8NVmog9eSPcLD8xxu1YxJjaGu+hv+///7vP8P/Xqp5f+NmGdg8mk1poXhhP/b32IFj
82YIbCkdvSj7x52aK6XlsHIjWyD+iiq0isDmv/0zOzXXdB3EUcK0XRJ49n9pp+b+v/oZiURfuMKW
ruMzt9U7t39IHfR2LWNzzln1DCCaymfYk2fmR9NEqLTwzjPWHwSZ1kytwg6sfbK5qeFovliuj8Fx
GKa18DOXGyGuyyBG+2dUxbcsewGBkR9zgy3S5DILxJ8YEB5ceJS46pMG1Hbl19ZjPrnpiTQVjuwk
pyFCPzQq2wcRA5cTLh9TI6ebpoWKvjPHWNLDnBPdLfl1027h98IOJ7zLAep29LAN9KU1ER21yzXw
OQVCgcmVV/vGfRQynCxsi676Mf9oxv6pEBPfMmkwi0yISxsfTaWHuxYgGuPFQvivniE25dLwUG94
6TlN9aeWCqwycH+6PnisQzxpjLGZAFgXktob6qf7tVVJFBvhNN7lNZV2JscdpzF5mynH4S/Z2o0W
Z03TgIafquXqtSTRFlOV28xgv+Ko5tb7yaWWSYMHy81WTlbv/LJ/E6V1VK37GLGjygfxHBHI3jXU
qiMUjMM7iyl9mXm6d3tcmSkR33ZAuV13JuPYypvJtubB1iqwEZQECVdUF9xka5mruJd0HnBZX+Lp
ZSGERfdg31NSdJ3IxiP/RzZct6RVl4o3aD8uDs0m0c0VS7ivezNFiNlnu9BQj4G3HGPTpD4037qG
c2B68t4X/mPm/SZY82qMOb8+IWdmEElgoGe3vsLRENuoVOeg6r0DKxJCUe5zZwg9ZXf9VRI7xNsj
0zn6fnqdMy/ZIn/rtpzQDt5SMKPVc6K0ZRUzZSeIiT9RgY2mNdxKE4D9bmmEwXuvoV41AMSZptvC
PvbkD5O7anr3McisPVkcbM64D7MhECd7HhhBcnnnCSrLlUh43w8jpVxjf0oZZkxTiyyQLV3hGwxG
7ZrqCDBdQY1y7FGcMjruUZYVNESbrVJbfZoESRjMI9js5d7Nml1Fy9HcuzunqF+imVo/GxmOjc7Q
Yzu15i+BRtOlvdN7HzEJzNsRn45pXk5mBRkoEraRC2MARYhUgHRmQcjwCzkxl/ZVwMIgb/gnbTB/
0i+ED7aWlLtQvALDYrg0+vq/i+o9lj2NFZTG8yro3WOa8/Uq5uhn0HF3vuJwTh73rmo4l6q8Fg5N
6IAFNCgUBk19FNhGxVsWjfuSEEgXmDsupV95Pr3XcyV3MzUgDFGIv00etuc4bW9+TO0WpkgifUmx
kjxm8KUgEpxykhJ8IbORu2mXM600B85Jdtt+WGZ9g1R4aob8yU6qxwV5D7ciHxM3/sfQHz7jhLN0
kLA3L4yAg11LfMfJkATZWJ4qFxKp/EgN4zokxo1mnoPTWV9t0F9owz20Y/QnDiNCTeqDcdSboYwz
n3LmUirZhZK2LtxPfWkQ6kw3daCecdHzJQq6V5BlTH9O+Gw09KvOhoXIkMrUNBp+6iDaw0jjwS7Y
XWN9oXeMWsWQyX+fFselWK5hhpWvKaK161DBPSJALOu19Aq0Q4G7zf3mj54DZHgefdt8pGi+2njg
CNznkosk0tNy39hoJXk+s42bGTTd4elhKQxQKfvoq4z6Tw7L1G854gOUgw9M2W48W3zIpn2rbMU3
39MHJ2oBOO1wE2G5m64dA7kpgncWfOV0n2R0L1ZkqWLGN1M0PvB/VHdJtRyjLEWx6igctWH92avy
w679o6k4pTsUJPvl2UZwuxJ2x7KdfkXh8qFsLA6RvY0khHDPpvbkrbO858rnpNN47gvfanoIxjXv
GCD2JGXKIo0NJx5og1A8eXZJc0Zzn3SkxopYQD4QYScJOimPUlauJHT6bhckZU7Ho7dVxY4I7C61
8x+Qxgvv0g/X04Wz3j0dzQdLVvdZHq0r/gyxU93MzthIWN+Gp0lf2XTyjXdzwEcpT/N115sHLjss
orHgRB2LBOZGJgOyFDu8y6Jq6SQh6QGlb4Rpf1nKT29IHsasYVim2XkivZ4xvLVt6OOAyCgZT8oH
d6Kxshh3bkhovQ5uNDfwD5lEBh5zyoReonITEABj+4v/pP+doZuQCS9HNJDTNG/1lSLv6YYqhXuh
BoReEzaSkQIf5yO2dcrpzbTaW4jni+3Or6ANn0MW5assVpyz+f6VzHndIr/F1nD0JUH8zuATTD/I
EzUs0ZOPDYRUcPBIOc7nErVnc7aWnT8Lrr6E+qVVMaw6ltn4qyOQgXbtymDyfnGnSziMENG+WlFf
8h5WZOrywmbI3lProeLi2qt6D8m/j7mb+JO59avgLjIGEmbOd02aBNHn1lYobyyRrfusP9Vxd2/m
FY2g+Q+QJmHx+E8oh4/cV88xSAmvifaOC+KnIpZnt4gMfO4SeUihQMS8u9D2COwkVt7SA4jxABxo
1bB3ugv7hj924/O35f4ytMaknz2esOIrNL3HICAXnXQjgcL5o7JiiL/2uWfgeBecx+/l053LR5cS
zTHr4G8CHPBRdXNn6a24a87HnIsQ5hDVPsRBvEsHcSwsd1cz5GpEcUFCc87H6b2PqyvWIzL9XCvj
+IvVwCfLX3bWHnc/2w6/M8M6d51NOEE+UGpwMfPFwNTh3FtgPJac9jlfhZYSYyZ7W+RZmH8KokhR
5pNUq99Giw6EdqQHr3b3bHwwi08PlEh+EMq8WsJ6oHSN/xzOLytHbUb29CMt+31aGG9zUX5IfXns
zXLrYrNkiR5c2qnds40+RF10DcMS5VMuEGR1wdtiWw/ziII1cdzDmEzMiufqq2J5G1YzwGBJDaND
OWPrYMtvDkOGBbOuFyTflUkEoSNpX8GWtrh4w7w5B8rkrTgLYKSSnL52ZpgT1+6xfJuNKKKDMbv1
Xrb1YyoZ6uWZKOJrhOM4qKFSeC/v4VEYKdH2guGjgR+CbbO4GfGgC3t8SDVB1slxzlYxfKfm0+wh
EDBqcSBcV7Ey4rZuFTRbItDAfmKVq4j6E7cFzuZi8Gob8TV2l0uaD7sIHVzNpP3O5PjQzH1/3+sw
KFK6danjoYlFUDTUkdFJh0ctHSN16/j616pGHwyWUby7FpFT4K6VrUOoPmnUVsdS0y6GVaK3YKzG
H17irMx0iJUqJMaL5FoV+VY+JNAUigeNuRbheMrIwRZp+1URs1v3JGTDwf1wdWTWFR3RQh2jleRp
F3K1aT6/mA0tigmJ20pHb/UkqoVDinQmV1a7jIzuIiiwJLOr2mIvyPCSJNktZHoXsr15HTwt8TFP
7R+uAKueBDDkNZ6imkQwn2USwrMt15xas3Wqw8O4PPYlaeKedySLosNMynjSceOK3HEnRnkvSSIX
yZtJODE22cC6Bl1GbPEDkstD6VO1SJZZOeqX08I265Czsj5zftCQ8VSOPVLQgToBCR/6kRN2QE56
JC9t5OZtJj8d6yD1NNNgOS1w03nG6Z+0daiB0lqjpQtSe1v+lmzzG73WDwNju7DnlzNqB/b+DcGd
jHqFBh6AM8BbCB+QzvMuiPnrcwRoIqOTDJLAhSiImHbUeoTMT1Rq4oCv4l8zCJ/HzQCTMPIv+fzp
cCOztmCUp+EFn8Ml7AFAw6DRhgDGYVjaM/q5dSbMdNtCQQiZFnBA+UUOKTVNlXUiw/5lUGKznmEo
algKQ0MVocYrZgiDuM0fag1eOGW/pb71cYHIGNIOFBJEox8cJvn5I6UqksANNyXbkAB1kB2i5O4y
athj0NjHUjLZ8RJe6D1MiOPRReBhvxRh/crc7mfW+IiCI2GBBUOxDsyYTPmyZld318OdWCxWDTiU
sVCrBi6lQRIu4VT6ND+yULvnm0nyKPEOglV7FlvBZoJx8axmm8K8+C2bDRMKZsr6Xw0EzqrkuGuw
BpjgZVLRbq0sPJcapAHiOLaQNTh9iWHA2vhqBBsBvokoW5w1jhMU+VXB55RwOohjnwXcDqbh38iU
/lR8dy0N9lS9Ix9szfroVyybZQZZcEACZKuxfKoi/PqHExz72OHoQA7NsmS5RNq6himiLWWjNGQ0
QxvNXbHnQv0Lfz2ujPKpb6EwqSxbFEdhjSs5cEu4WABCATdQQqwNo/q0HJP4Sck0qN7RZkxkqT3X
afiKbnSGToWNyr6kRqWMiR5btmSrBopqYT7csEPwM99Ytxq0MjVyxeBtH2kIK9M4lq/BrL5oOVJK
QjY2y4ziVkNwzQ3c5KShrspz7yuNedHnE+0Nj0RaoiGwRONgihtn+BcgBilWhw4hdA2P+bG5HTVO
trjdY6ABM5uADc0iVHPqfhpAox4WTWbLjwubph+LClbNCeft7JQ2LGIDmDddgS26dS1ZDo0adeNX
pF9T1OtYY3AkSE8L9yMLPs6cu5fCDtVa/YXOMTCmbATdW0ZZbw1f1y8q31YQd65sEDO70AjxWUDk
ZX703UPoWZB6ebm80Wr7yxvVJobMoNDroVTOqYfwQ/QmV5GG/njfQHmUK295qBqAQE0GDuzOVBG+
diCDDIi3LgjhOIvHTDOFTVMzemZqUS6SRyfc4QCA6AIiRs28cSJYZA9EcUImsurd6cjs52hC6VQN
pn5D+/Gk6n9ZhLCJRGnm0Q4ePCDIEhjS6lreoeKVFRAi/+VsAk02CaScB0bJQapGOA9YCWAZAloO
Zk0HNegl6xW40nqbaiZTAGeKvzDNSBObxSB/T7jRG7tmTsmYtgypiteUZ9dBVLG/OdiJtZUMKqQm
QivQ0DaheCeIaR3v1A9D3tsIRBoBvOZO9QZiQB28qRAKaeK0zCqy48vWrsSLAZLqEy4XIKpSs6p5
Ro4csR9fF2P+Y6QjEA9oa21SJwXqmpFDTEFfO8ERlP6zLx6OPyBN3L6AZIFlleGwwOVinvqSpM30
YYHVTk7CG12DtiMxPOYj9HE1u0WzuKZBwCoL9xWQrqdpXacRT6Hmd6vJXXcAvbkme0cQ34nkHeja
ewL6S2L4SYECK5BgGzQ4s80YuSLuHUJgZeFCdhj3MTBxaI+P/pKeaViq7vK2fu40d2y0zMkiGv7g
kfAtazo50qMtzStn9EJ7AMwRILPRO8wjOL4qEGcP1DnB/yVBn8uEoAQotG80uN3Kz4D5Te/OuxRk
OpKw00uc3nxgag5+DHc6GFlJ08USFIzeK9jrAAh76uJnVRnfhs0iOU+DK0PhnkFwsuW19DseYWKG
uNhWXnltYvoR9Pc519Q3EqVD3UJrCYBwBRjO3geujiFfog+tlUUbEy5WE5g8bLm3GXIfacp8gfTk
3ZceKw2gA6JnXfqYkg7Pevezg1OfuEzVcOueAGB3jeIlgGiPRAkpAeI+JDWpPo29F/Dv3kyfehlz
OrPc+U9OqmXU0HzvuXcZFD2fzF0BVU+K5FDFHgpOEDyjiyiV1XttXg2rBSbfCx2wPiB9z+eZFDXN
A2DfgymDfQXPL2oJ2A/h30j1UHS0TQ3htggwFpAEALV6gJ/gAatDAq6OC3TkBjJj8bYBn2D4JYWj
YGF9B2ShwwYYOa3VSP6AlBzzqGGX+5gXyScULMURHoPZKRBT6r9CkgzWgJskJ9sQRwg32B8/p3pG
z6nobvDqjd1wT+/0HL9noB9OaBcY8AcM+lk/XBB9riYNNbEIQA1GVpfVgArq755Vgd+yRJiV+4H6
i5eXSXEVVpC6LrZ5G547wwKLUGzpHfSYsdrVrB6rQKwVlZt3NS/NScwfLC4LDqbZjn6cbWpDXTVV
uRqG7E9F26MHyqDgyXPaSWdJdjaS+3ZSTwnHUy/vkInac3Oo5rJ7mF07vG9492oAa+8RIsQkhcMj
F94qN4G/0mL6UUaKYgIGJ2u/vSoqDnHF6X/Ar4YozN6mVE4b3nAveKNlOpZESx7kb/oeRwhFHEOc
Gb2TgbUgklu6Oru+bLdkffU5R8lTl3OBWoxl3VRDfUvmOd2ogVWqG37jfPnJMt7OnnEjI7qmQvaC
EWOjAvaWnocOrbmwSSQjduvruUb4Yf5Ohy4kNd0qMBt62arF2jWRQPbq7nyqw9hY1z2wJL7tlzAc
MR2GXKDNxfotBgINBArdmdpEToxLs6tnA8akj3cRM+rMtH66RpxFY9J7VtzXHSZR0/2qRzSdHZpV
8FZWPfLBiaiRkeh0S2Ml8+hQWDPsD53jpv0nTcODmIyLMSwDB6vkLcK5UDt4ueJv29zFzaGvwkeM
VASXzykEXa+6DVdZsqtyS1MuCNZLwE5rth6JZ0O5iYLnod1hfWRbPk/VrVHta2M5WHm9hBqJUn57
Xm1vqlyEOznW9FmUc8dJnjYJLp5YTvuaUPFcenycxQeZ7HUcNO79BCYsiwXzSNOeAmQFNWVeKsSO
WxjuXmFL3HuxY20WDgzHKuTS43Dw2mJB9zYji8rZ40qGBZXEJc4RQnLpmScf8nOcDCGmQg5o7bY3
1a02ecMGah+bEPUtFa7G0G3a9N0FbwjRWDIuuHNHfh3KRaqFOTk3vcl+L1R8hf59tJrwNkV/OKP6
dKVND4Ke935wGQb9WWggYhD7vQhHrPOEoQ6J0hETJRLFK6anXZDEpwSUrCY6npZHWuQZbe69wsWh
AyRaRL/pc2Ns6D1w9Kpn8H+6XaeKyb0g8W+U4ann2eAZCQQzTlMU7VtpQ8WxLgTgzj4iw1lN9rTm
x6HgsH/wY9w6uhmJ3RB0p3RvFvIeQe/KT/t8mzYms+N0bc8eMW6e5N1AykOVwXREUBluRzv71Y3D
x2Arj5zCvE71EmT2zyGXRK7FDlq8dKrWOBlmxg2BD5Sy+CuR2h9mXzsYo4KdVyQATV4K6p5sA3uS
m5YW0sYzqrvY9rQjsofHd8udGEfG2zVTP2LTVfowOG8O9QKhZvQadd9A1G3i1t1LwdE/hji/s0zj
m1NKODbfKbMQ3jTUktf6N8Wcm71R/itZaOb0+oTigzF5sALzIs2cZKM/3PTxro1jbIj+s9Ulj9DE
myDgvWyIVQkzs1JzeQwrk/O1639Dq7yycd46QQ1UOryzAUO+CrcvfUX3XbTqZtYmZYo5RdFdW8f2
RqGXKaJ+K1LCSSgXef4eeqUH2UmDRdUZoe+SGM/xyOwxcxd7n8HnU5P35BFfcNuazrUTjTbztIM1
7bj+3nEDE2tczM5qcMQzMwo4VKe4TUF+b+txsUsrAI/i6twl6kUm7aFx0oNbu28L3Dhx4N+dLIhq
Znwflp85b9hvGBWwAjLSJXJoO5T+eUwDnpv+0Zt9XMzQEbLpnzkanBwHVX+A7qV1sGwZxJjVNkaZ
IIcSp9AIP5EC3vw32Ca75l9d6uQU/+N18iVnaNT/pw47fvzfl8laUifYXWKp833r/zrs3L95puVK
33f0L8nG+e/bZEf8DeMNJn5XUmjCppkf9H+2ycHfWNN6PgFNW7BxZvH9P/71Z/qX6Le6qnxmr9T+
u//9T2VfXFVCLfi//bPp6F+/+l//ok6UeuAY/+iwAwH6d9tklLRD4FcjujInh1gJN3XHp0mmbbRv
bIbn2UIz1Cxg7sLH1kyuAcqITS85pGm5EFJil2AY8G7C+gtyzTCHV86ydLUWYbkv3GKDSeHGZ20d
JCNtkrbamYa69+rBXBdd+gFAfVmQHdmtzVtqoOHRDV7yMv2somrjKpvrV/NWcB7LcwiyAI157/i7
yJmXVWahOO9xGUinp3HJwUiUeOtGhlcvd7YxmcmkGhsu4zxUguY2+TzMSCdm3vBgxv0tAs4zIPQ4
+zhHK3bxMVdb7gyAPN4eY/c92nAqs00KStEVu63Y9lN79UlDjYHkfRtdzDo5jr27N1P/EJnLBtnq
i5UxSViaE07YXzkdfXbW72ZqbOPBWReWww2l3NBfkQf5h4/HfPYRisTTBQXMUaOi/sRYq5YPmVw2
kRNujbYHqLf2hCIOUsirkQxb0+YFAs3Nb+eQcoFYVQqMGy4SaQgCkjQGrJzn71IkVIB20I+gQSmH
HzPYkj7k3Z5Br6u8Uns6O57oVmUT4TffYxROa14kJKUoaLf9+SuKl18Y3OjfXZwLGuszxsCjYXu8
UnEY9EN7IM51V8/WCVD06mbszQcPTkzAxCqoFchWl5VaWtPSmyx/ejF+jvN8rALrRGP2swKqAbJK
3kmpIq/KXxKfrl+7hpVnCWQ3EwOW4SQd1lBWnv7EIXoon6JHg4xHIt0LUGa4X0yx0cazQYi9O0f9
HY0cR8vhb7vS8zCrfgq0YwMBB0MEBoPNfVXUZ0UWi00vp/xwuoapeAJSLrrlkEOqI5A+lHECOSsu
SoTRGsPFzjGGA16lZ2OadRs8LjpsyTx5aZDwcjooyHmEDeWRZmnRBwFDbOU1V4XYXc1c2oPBgUWz
uk/D00MdNV66rOAEqfboFeCOPXqkR5z+XDqgjQcmnrQWImyyuodSxuskMU5u3F2pBj4IBhCBG+wS
PC+8G9liIh6eoujqOd3Ep0yYdyXBpJVPhHjpaa7KNBQW9N/ALmzFXZJEC1yxxZk26729GuTKAn9u
/ejTZ6tKIUKV0IDMXsJDGd9S+NwskgxkLs4DtzPT6D/DkkKvWh5Sjl3DPN3LIngtZmJW018jZZpV
FsY1SbYJLTCTyQh2XYbvBKZjb7mM42LloAxO/ZMMWBHM87zOI3UdE0u3Bs9kRxZzP8jkIZhAWfsk
B13DZII0Mf2IC0k8xbg5ZfPsR/bOT6OthNFsiWPPNbh/LnZWllywP50rfF/+TIg0Q50ccC1NJjpW
rQOY1tadrGGFkfo4gSAy6WA44GVvLRfNtSjLbGsJe+1m+akV/cZ0vOQgW2ZTTtPsm8bkY90XBw9/
dzsN93PonqwMvTZ7ky/d2BJn0WkivcXoZ/rlLSb/wc38w04zut2KTT0W342t7ANxsZo7R/gxjXWw
MqLmnf19QSqT/a3vsMZijaDUmzKpVrCkc28EFRxld7UxeTqTMxOf7PbGaHF6YKRrJ+kpNxeu3bj6
i/iNtBThkGRj8rxol5C1Q87QcjE/XYRTjBeegpp2zWS5RZV35JP/YGX9Qzmxi5DvJBf1Ny6qHxxb
p1U94yNJMlTnsr2vh47l1GScrRaJWwfVYJeS+ijj2eVrT9g23aVKYlGp2heX7WS9xPXGb610Lftp
YY+DTNyDVJGqejVAAJSKdq43fjtuQTaLgxuZ4IDrvg8nUI3mTc3cSurBOQaRtJnS0ehiYrTpE3cd
WOb9IpYdpR9rmzMqr2EiY4zlssV7E3Nv4ORm4VoZt9qBEggSgpTUlmeTsynQgfUWg74+UWDz47H2
6L3yO/OYtj6GJGPBc6WilRWnJxKIKYZHVjDemDzOPQuMiP5aZVno5bof7B2/OdX9lIEFeeX0kAEW
kHJFPbG3k221i4A3y868RTgH7vqu+BMwS+kb7iW9x8ymcW9t0YMeK+c5H6qfjDoaKxjWcThfKBeg
dKGOtk3tHeIeTSCTKwj0KeMiPWzDEOB5bn+JeDk6lOylDKBQpO05jm4xmp1LnIBgSD3XOUtApDPx
C2J3syRQ7wEnXj8tmFBX4LDiK078exT9NSI/SZak+qgSj1ldeOu44ucdIGXq2tsiZVWWzebr1Lkf
NVWWPcwCXwsUWXY98/IiHuLxephNCotU6XBeRazIuPcoaZEWOGV4vhBhUvGp8zKWHY5eulZcDesX
uYgTmcHfvf0dV/xOrfpgZ0DnNsJ7c5rvLV3tQ09IweRtOc1IeLHUwoox5j9bY83eeWnXYm5YthOk
ZLUH98kwzWHFxO8hpAllJFBAgNPQWOq5GeQ2MIXWtJ8CfzzOXB65mznvtUhR1Kmjh//TnfJNNVbn
frI2ZVOc/NFYTxAgFbAHW5tHPy75tpVrmqxw70EkZ6CiePvXixlf7br5dthkhWmNsb89oOBfBwWb
c4wddwu1AVJPtgW83ILNkQ8sgj5kuhHrmjppgPx5tAWWxQeV61ryXYPRMeHpyzulmp+gdd9zo7pJ
BhP/k7zzWJLjSrP0q7TN3jEurqvFzCJ0RmRGpFYbt1Rwrf26eqd5hFn1i813E0QRZBVpxWEvYNaw
ti4jAQKZDo8r/nPOd1ZxxD2LCe3VIMdhNZe8KDH/S68INV10MCeHUGLVDtnGJMSxvK5wWLsnUj3l
MouA0DmU2flx2DO+qaETcFbSAtVzUDK7b3e20YNTJWvnjZtcVas5VL4PE7O7tkzuePMStshw44bJ
DcmzNSbJB2kWd426uqYxhCjmAguD3WQahtuWSdTgjWpxQhxn4DQDJbLMOxH4TAOa8wIrQagV17py
PFiwoxQtljItjaoDk07qtKCxi3swNL9rSjpztngJrMbr3zKDYJto5S4D6MQ4OTsQ4n0GFMttLr+L
me23mKnxCZWRB87LyOg07faTTU6CEMjBlpRn9Uw3WLtg4hQt3rGuJHvQnQe1f3TIUnMkvScoly3s
uj4Rjn3Iugws10ByRJTDneNyqeoQCgmZXYxCX44uo+nQ6T40Pb8utIBjEyN130qMRekET5nLX5SJ
G8uDYeeG151WPzhufdc21SkJ890IiN9nGj8Ych157rOIu8vBfpnoFXFHY2XReiQ6PgFUoMFXMZaD
0e8cmW54DmepjMkbmHTX9NOyiiLgR4X+Elf+hRFxlp9CcKjwPcn3LUa4glViPToDpusuCgAzUoZQ
Dciw4thiCcKPod+QqFh6VfAuvPHQDs1KjgkHmBawBnrXyLUBXmq5JjHFsuvD7TccizEficZQEXjj
pkj2TCW+pj4jEhY9OMryIJ32HtpfsBsKmFVzwKCCvxf6vWdro8X0jkcjkKTaI883xClEakt/MEBO
LGfXIkXbvjRqLSurdljzpTAkwmd+DFvqIWTVMtkYMQl4sXlbOultVAMaNYR2lkXSB+KB90B6BCAM
nJVwePmObSaDfVe8ZFrMCZ14DbgEKiMaH6s9ZMvWgSCVmY4andnnuEoPWoEbSzjleVgzJJUhVHnY
c1sqlGmxVhZ3vbH3M1JeF40rh1u7Edh7bJYvss7Pqji/a13/VUTdG2Vy53VUW6u4ZnJmODFYOmd8
rnEqLjRkw21atU82CtomRkLjNI6eltqVfhg6cZ3m3nsrWFKs2LqOaWZcDGFKAbDaxC3b5a1Kt37H
QwtM/CSy8ji+1DkuQx2MRtpgKSKBqynM8tATSRk8LVxN2LIWpj2ct655TnFJvdcM3+dULGAGVKW2
djTN3nmEFMFPZCQURwsrMSTAUitTWA9YIOHRxMc+eE3sVgLXn6l6lgnNLMi/DuJGkodbjiDzgdTO
JsWb0wxWvstM9MomBl4DJnhZ+Lo8H33izpyWQWMH+oPpWzdzDzxwBFnDEhlc1LmGfhZ6w4UB1pqd
vX1CtKgWs878CS3hvrJHjEFuIVe6QYMgFyfnoGUM2QluPE25O97LIkkeWcKbRW6ENHtRVrgUMS0s
ASg2Fq42XBS04mRxJNkK2eZSpBoMgxjX+rvWD+W6L8Q2zMTOGvJxVzJjOocK/1wl4mpIWGfqWRzN
oThmSo93oN5NYRhuZjrUF55TrrrUemWHw7rnzfuWYcwiFu4uz7jQxGppMaZnbwhB5xjgdVvKrce+
wOg2jTexjXl7wBcRe3y3GaSPI4cKXiH+YgApXnWlscEp/mQk1FBMXUmrRN+et5r34eIIUk+6XvUF
HS9FXtIKzgaqWfkjh/DpulGpYCOiRiqUjbuzKo/jKxEp3PjzKjB6Tv3TFe7bhzrgfBQQ/9o6A+Jl
grva8PGMt2NyGUi+trnSX9MUH2fsX9AAz9IwwTuX3PmYI06HpKXGqJEcgbXunRixy4qi49golr5H
LZ5Tv4Gj4I4E5Fnk7bUA+mwynUPc3WYhosls6luasalwwYduxWw1pmrQ4TV+rzzjBDXgxBJvrmow
0x1kOZKi6XoorRLLYwp2Q0A3zs+Bl+xHxarGmrxLKHNbgwl+ofT6PgdrbdrMSLWZuC3A6xrwNdfy
6wYQNlXxzEq8MdoFRkifo+LTlICz3Yo8TwdK2xqoJNc/6dpIGOs6Lj4avzhSakM1oWJxp8bwRmnl
ScYWBq8QAMYIQx58dwgEKFUuBGI7huJ7u7qH8RYPYeJidWOYvez0aRviu/FNpMACTHjl7EtFDXcJ
oC2q6i1RPPEGsPhgQBgfkTs5ou0jxR5PxvY9zaaa1Lm5T8CTexUAPXDlEdhyB3x5Bsa8tMU2Ulzz
IExoJlGs80lRzzFrnZD/XyiHWpvW9KxL+OhhJLhCjh+GIqcDl8AKBksdqYa5LnT1wJvodEoR2Jx6
F3TjbRIQAzBAskfZ/BZAkaBiflmCbI9hgRog3BugsQsJ1F1HqcPnAh3Z5p2h0QBLO4wPOPBR2p5a
LuMmUfdFx2ZRhDDjQ6vizF9jmuOiKVtMJ0y8C7M9TiNaVRnqG6EI9INi0eeKSl8rPr1pv1mKV9/D
eukA2NeA7NNGP0CRha0tA3vBKOpijMCSsQltQsXBdxURf3ar8ygLAYu2p6bBvRJFAfeihrlYrI+b
HrB+w4WQv6HHJpvOMeS/NuDZFqmWbUrc2KMhz9WESwrkgbFo9r6i94+K428UxY3uAnbWbDveTor2
b4D9h48TL22KADr02SkShz4qj9xr7/Ue+YNTWbG0ZvvRpEzAYMge+e1lBfm61EdTkZq4JgFgg3TA
VtDg6KWaADRVCFgM7WyktkCq/oKYIgOBvJlIjK1hbC8x9T01VB7A7rnp/GwlqELQ5ungJ9hdiOPu
ODCtBkoTcss9SUoUWsoUCkoVPFIoFmavSfp0PoDU8fVwwcnyAIx/y6Z9sjHosQTd28qxpzEHGJmP
g4KSPaecmZu9bBeZcvqFjX42f3r/yhsr718nLIEt0wO2yZG5Cm5BX/kGa1T2osDVgqHQowsV6XZH
ThmZkQsaj/x+SMZbFytibtHpijhJQuWrmypuR7bxHHOgZFAZyzFhr8fGXBP2Bsmkr3PmCctcmR9H
XJCVskNKZYycVeld4Owpr9joIYqyslB2Cg2Xti+9MldOlX0WT1QP6PguDfyXacTBI8jIgmiUjeOy
JQjb7nKO5XGRoCzh4nSHntMZvs7e9h5ifJ4R81JDGT+D2nyPcIIC3zuyXV1WOEQdnKJEulcWztFh
btXbylDQKx7C0d8VymRaKrtpgu8U0ssGjhDnqXFnoO77tXWuK6Nqg2O1js0jrIJTmhsXNo7WPkSd
cQsMUjLkzcD1ao01JVntmnzOZYordsAda9FsWOGWBXe77f1pD6yDGH0UnAde9QqQw0PpwWaL6Ic5
LGyuhCQbM7HUAf091gYFfW/0UR2D0UHm9dpbv0u4retPCY5eeEB8APD4Vp750uH5bSw+6QIXcEX2
Ev8tGOJY7xcdd1rNnKCz4R0uUS5bZSaOcn2T4y623DxB4nI2gwcljQGzPyOaKEMyPfS3eTE9pWb6
1cWxnLflm4mDuW6a85yKLQtnM5ZGEPGkOho8zxx+XgW1Lz5eaB9PdDcxsDObnVaoKOaAYTlXHmrt
003tJo/ExZCXgxFA4HwqOkAdGLCZgi6arnvnxMtiXDB2nvTd6NLvoInuQnTac4efu829iopsLN46
0xRbOaTcT/t3QXNanlwlIYpizZ6gjOK+soyPmXfLgfZdSTyjJa9oFsEcPG9CbgHQO1noqqZd5PjQ
q8pLl1D3F501b5isrZsQmD/O9TEZP8hykjVGWsXZzuF95eF0NwvvjFYTOBLulY0TvvY52uGMZ9R+
7JRVvq2YWjqolWHMbVoqPz2PxsFfzzXveVCGe6PX1PGyW00110ayFrVgNkiYBtJDs9H87JTh3m9x
8dv4S0Zl69e41+XQ2Z36IaeUNqoDRuPUgxAHSIgFBDRLNBomF+ICcQL0jviAlicnTnVvKbECPcy2
QuUM+r45n1TyAFPCYiCKUHP5wpzMwAe4BFVgtMhU5x7hBeTcm1ClGXgdtbVJwKFUSQei3RiaMJCl
/h1ioIui6ENqsa5SlZKYVV6ityAYqASFRUnHrDIVWHODJY0PF57hrHViF4Nw9h0xDL0rn4XKZYC7
VjyUcR+pzEbnqvYDTkkVDuFJZ9kg3jF6MEK6BkigxRrXRP4l5RVnYWov4y64SiMlvJSgxUR7+G8j
4pkEI/9YxHvO/vP/EC/8z//7Hym81X9BWVX/+S8anvdFGMTWfUtnwAY39ddAqPsFac9RKFXfRDtR
DVW/UlbJqbiOZxqe7wtDGL9qeN4XND/D9F3owza/xvkrGp77Gfj8jYRnObRZ2cK2hEM5n69qqn4I
hLZuPDSd1fPRj+g2BJzONjK9oQXqjIrakgC87W/GlpBSVsXtRW8x4zBdfd3gDCeFyHRlSOf8CUDC
TSWYv3rU7SYeBxKBd+ixYJMzxrzlQDifFfSFnDLBMYKFqV3W0Cd2yZSoKoWh3DaCEa/oskt0hk1u
hhQx60awZEI8M2JpoOY7W72dSXmV70FI6pEgAgOcjAS5IDMvVL9eo2zeyTwZF5LZA5Zd5yau22Fh
9HZ6geH4iGOLAnLM3OCIS2yFFr9DQjm2FbKR6drL4FWr1MrrPVvUClTqLW4+xgMkonCn65q4qaqh
PfM6F/s3DcDOQJx7dk4df4OPwNQxYGXnVIBrRxqe6Rgo8HAKekVXEJ6LVV2aF2bDNFBq4a3F97Ho
E32XSkwBMsYuLwHPEQsGrtCH9llmuBWbrH2spihH/xlXJXzGZY7Vk9tyfKFb+HgVaAhIDcwrk/mL
EQd3WpQ9OQga/QRYc+7maRl7zjPtNuHO92s6n0ZJrwIVkjDPQTxqDNSo9MJWEN8nUMyWpXSvi2a4
HWrGTxM2cgcVC2QYKTJuRrvSx9in66zrY9xi3+edabSQDuTK2o2ZE+57P34MEq0/Nm0Hq8XkD0it
OqP+3QvBVrU0/WbE1ucef6eAvUNHtZpZ9t1dJDip1+gyo+XuWkJHoSAWkTb+tkl1UCiCL6ig7qOI
dbVPFKgPs7VKxuCV3KPYe2H36prGWvY9xSlUCHF3TM/Vm5UzYSAIWZNdCfyvRmfRcZlTLc0s82uu
5sy4Hb00BkNiZt6yS5NjhWUCMEV2lHqE1OOOwz62/Q8/5hxvw25ZJ26HdW7QOMcULZWC41f6c7gg
S3ZIu5fFxh47D8BXfKoc2rWThuT+IEE4CUyVoz0QLTH7ijMB7tppnqkiDvOFkCP1bFA/tiAt9EVa
aac6VGdMQaWnr7swhbLZwQtkAZOKMOJpvezWlUHMoJ2t5ygDDzFHmFhqpugyD2+bZJjwDPrzge0u
4+Zf3g9UsOZmceXnYtFOMzOJIBxPSUsVGsWJG40UDZcPlKqCF7Jixz9rULFQwQ5ApPE5hummU0JX
OMQPHOcuJiWBDdLeu0oUC3sUY1QyB7UMkM8artzKR0XL6uxoNeLCQF0bvYkzuca8v92aqG9pqK1b
y9wKVDkSJlek3lD6wqfCBMJDSBxTfov9XqLp1YW+63XiEm2Too2I4mpE/zOVENigCIZKGswxii4q
juxVQYHogH5oqvwoR5e1VicXgdOsB5RGTnpM6tEeJRpkoYWPGZpknjHzRKOcFSkPzVJzJmep0+gt
aCFajeiauhI4fSV1EvF7stA+RSWWGVpopkTRsud+Nxv2MvGwKqKb0rGFTINRykdRLZW06tsYnT0l
tzLHudSwn5qeAgahyHoosy31MRFKbZw0l9R/HhpazHOUXNNRiUIl7lJBDy8auVdTwq8Vmnyi0IJH
urqSVp7IieOmyptnT8nGcWafyZyBmhKUdYjyxMpn+pcQm8loPGo2s+6QaiklR+cJKBHYO8BWIuNW
oFknnbMVph2uMLifSlTtkDoPEuLb3NPPbOsiCMabCg28dzIKW3E8ZbK8sPzqfEAtZ4R4HqCeo8ze
GNwoLCWrl3G8r3Mf4zeKuxpS6CjwHmSmXYIm7wozXw4JfifA+zCM39i3MOSh43clieQSYR99P1FC
/4DiPzIFqnEAUCesL6TyBChvAB4BM5HPUTV8TfEOBIPaYLjBkApU1gJHmQzqWF/3uA4a3AcaLoQe
N0IF4zC0+eSA5thn+BUcwzo1ysAQ1sO7haNhxhhnKosDGzatur18dZX9QTfDm0oZIvyEf4rNmZIr
L9jYuCY03BMGEwE3oH90etUGhRCQWD+dCOKuMl7Q3wi8Ci9GGCRc77zN7NN8h1ejx7Mx58Yu7CQZ
Fn+T4emIe+PIf7qs8Xp0yvOB96O2iDriBRll8oRkW4H0znCKwMxfjbwkNg6SFCdJP4h3YFcHC4dJ
XMZ3EY6TCHNBjwNlZNkmiHMacaboNBB0OFVsHCuFS+m0srC4jr/DTnTOjG4XobPqeF0MtuNysvaB
MsEwEVvquGLojjnWqAsDbpkK14yLeybG2rA0rGTv4avpLe8yxWfjTwbHCJw3oPT8RYIXR+QEAjvc
OVS/6lQjZXxuadepK1grFmOXah1ZIR3qNK5KmJnQdncTzh+4BCczCJ/oiqcKEm8Q4IhtoMxCXdKt
PNxDEmdSNJvFzlfGItzZ93oZNrCKMB3ZTFkA6mwD3Ej5YN/C+57WxLsvYbtcp/iW2t67rpWRKdEp
VuF2izeWOzB6X0Yfd3tAAOfcrDGS5iQtAnspOVkLj9m+Q+Q61BEyiWAnYf3QV9PTTDTbIEq2yOrp
SYYpHeN982wS404+89zMWSl4Zs9TWe+gSTibV8O6YTrbBuFJ+c4xYJAQr+z0SCHdIsLyDL+PJDUR
cqLkIqEiUmXLTULm2AxJbrerUUa4UIih98V42RFLjxrUpVQl1Y2WYXzVjduGgJ5TxDtUvDfbyfAb
YqhyNRmsOoLv9OOatD419zPj1kVFOJ582LojLG9Zw6WPKJZFYHFFiCZLrB5Q1UPd50/GrG07YvcF
hAPqXU6ZO78MxPJn0F4pMX2vhwNAbJ85MxYEgvyVRROiOdk+ECtnF6q0f952z60lNqPiAFiDzf8D
DVA0yY1jGjeS1LMFOqDSWB3smgqTRHEFUq14GgANyJESOVJbBaJ+DtUikMSVVPB8kO1VTWjqrEZr
mjhpr6sJjkEK0KAHbNACOMgZreHf2E2AD0IACIbt7xizxXyHXK/cKrv0qx54KGydOEzQb+AoBHny
RnkACK1OMs5RtIWspsC7qB4nN/gQisdgKzLD7E1EKxShgqvqc9qM4OeRNnxFdJiZiiYgHloNn5Ji
PuSK/kA0jpJNmBChOlzMChOh8lCDAkdY4A2cAZREacHWr+b0TkCacGhtKhV5Am5pA4kClRJqBRFU
q8if1SSbENpItMDb02aIGCtx78K1EAHrv9RS4lVEawYFv+jhL0aKhsH3Mys8hq9AGaZCZlgKnqEz
MgejESwCzZ/OPAgb2uhdRyECtQ0T7Tya5yuVcRt6sByTAnSEPVnaRkE7IJG4C6MYvs5BfHAwkC9J
fjNKTBjIptXZqOAfHLKTjQsPpAwBg0QKEZJKFpZWYUNm3bnVCGl6Ciii5ZBFFGJkTvSXSed0UkGb
jpn/wyKhC/He48BXB9daFz3aEEsyUp6ZN0MFhB8P0aRTaBOTL2mVSd6M/z6XYa6ff3wZvvgGR6J1
/WP+0zsxv8s/7sQe6Ujho8f6imJHv8gvkCTuxALekW7YhuW4hvfrnRhfK0UgPnwk7tM6RCTn1zux
/wUzg805juEvM1ousb/zsf6pr9VQzSe/9bVa+AwsB/Ms92wOGb+jJKWDkc5jyElpjImg9ckItRZD
BUuuF8H1AoKZdGSTBhRNlVICl+hfmY3LLjQ9D75P9CTiWBdemQRq6J+Y92koywUeE3zXqXvNhHkA
Q9RTt2qojETKMZ0bKKmgPnL5R5xUrd9dN5ZL+FNcSTlcedKhknAer9p5JCtkC+aZ/dNUg8bWYXO7
ftdc5G18DeXoUi+5b00jNxwzHN5VjZxRjGfAHeSm4dSydfJwWMxq2J8arKiAzlYeqFzOklw0tZKR
XON9FBpo/jD2v46uh5pq+Vh2meebpbhFM7iJdcFNeyxvxzBhONa5GfdAJAGzcF6swHitehpWqMzw
z3gO7Yr0K2cQ3R5WTNYfNLMcrunEAAUbjYtgiJd9yFnF8wuaXXtNLFHHdnS4HxJPXjkG4qRFpHAy
LYplVW6xMIyPutfPsOMgJxnyqnDqc+nGjGhF+GI20/WQgXJ2qmRLxeuDK8ataOnf5SwNxU/jWWsX
QVEei1aSsmrLvRdl1yN62cLISaQ2zWXn4uIqtfHdlsM9Rp1oleX1fanMQBk+jGXL+WjhSUrdx6Fc
1n2BoTixAZIbDpamGtHYj6bLdPKys9kIHE6dwbGfKKonyES0zko/QkThXpinUlaEeJKn3HCepZc+
z5R4aZSGbmu9nNdD0lJhgx/KRcIBnKdDtquJAldGxGhv4mBEUdqiAB0qk+7UzWrJdhdVHpyShHLC
umif8tB5xLV6CA0fKkqmvflWir+1Fve6EDf2TAS9bD3gmaTt4BzcUxnNNtUimqGLwitgXNFjSrNI
vqem90oi2eGWOXx0XX1XT8nD5IKCaoJbf4aVGYjcXZomWS5IPwvXFTt7EHemVT14ZEURZjkEZSTc
bchlC3rqyqWFVhF7RH3wRnOhnRhv8z5EUFqqpLmbB3KtIhouvTiDRm9gwJyi8zTFyRfI7Djo7t4W
cotYuOGkfuwyZ5/j6GOtDzdhid3BFJq20Hv91tRjxhhJceHSC1OlKt0bUt+tu3iVxkpjFxQbs/Kv
J+O5RK6yADXbfbMNqM7ihLR2c6otIlD6gi8s7M5Nsl306epYzWCnaCRLJijkU3pmJg1nvoDgE+gb
HzFQ8/awBaEqJhe18UA4eG2XM6xHcAUOovBM4ZsfafXRN/p3J9TSs5Bw9TLSx1MWjzYfBU2BNeMJ
qTJ0OUT3O2Dn7WKW3l3uyn1lai++RCCK6CldOPwVLUK/4zaH3yeKLW7J3RFQwTEByZKLwVrMk7Nl
EsBdNuwewy74askA6LOZrzuSvMXQXkZRgQvPot917PwzPnDc2Vs+7OaArxdAR+IyLLDt6ypSmV09
pf6VS0wU55uGcxgL+LoKSFPGdI9WGi6lVnW9Ct7CHm95aGOGbGfnMtYSOkSLlv4/ykiXBOWOghTm
Msq6QzZTqZb48TJr3GIT0HQMWRLYcDqiVnT9hAyX3ycyPsmIOY9vpi8zj2jXdbm2zk2jWgWNfuUJ
IAMTVILY6K/GntVmZpXqpOlsEttzl0aKniNYZo5TGm9k3V40XYlbrvCu7ISTI5dCrhStfI1bSg+8
nO5N5UMzbWRGN89vixmzBWcSbxvJoWYkZGCN9iH31uDDhUfCy5V8NELzppfEC4ThrstZYa0Z6RSy
v1fEk1Xa1oB9y42e9xhgiOvKbN7NICszozkbfbEXkgFUazDMisqFHojrMeGtJrE1tACuS0ceGCak
l5hfQLbFDEr6nvTa2LpHSC8jlhm8IaK3mXPO5XuaY4j1WgcWnN60q4lPwMpuMAHo3riamPadMx88
oQMvI6EqILgwE8Ts7kZ+38AfKbKhQJwSFojLx7Kv3zpdg0BXBguNSUg66gfD4izm2tLc6TazoHry
xnOno/mVS/3O6SbMkPXGbqZdSueCTtpikXN2X9KehA0kSDeVhkFDtLfZAFS3ffEwddFQex/FzgGk
2B5vxSZwsBuM9MCn3rqCUBLIEn9UcVHl3kXsZntapkhWMwG25ToNnKehzc9TC3Rb1R9p8ObKFmxt
7uGgrNXCdMpQz8B5bFyeq6vo9SJgNl20O/hXZGlJWH+OVArVf8BOjFLmmcTyWhSZlZ4M9VknLW9X
xiPYi6q+i2OM5WBtNVeCjCI41jbdpkxH6A1qpU6H+jLlqXe1/UYf684m1d+MVbWfdarz5gIneMfI
Et7oBY1n09rLcAzWuTDAyFcv0qkoysbxdVHXRU9Gs77RMbAt+PeXus4WO5l4VRyPu5a8HEbnwh8T
pPrpYJXhSYA6NhXh15futvaouKkp3VtjZntvkZgoDyF8EOJam/BYVAnxOTyGi7klLGa4jBYSr78L
S4LurZw/5kajszN21vCoNkSXNYUXXdVGfdIThKXZbC1CvyxxonuPw/zQ+5JwRn9ItGZbOOmH0b5r
WfSQx+UecMljIo3TUJnGIWuRRjvbDG6mDOs9LAnaQkJ7qbX5jRthhp1VA9ucgghKyyu6emL+4mzm
az0z0iky30UBIDgeqdDoHUK1vv/cl9OabMU22NQ67in21YU5xsqMJC7izO1ACiv9F1xV2pJEJuCe
XgyiP691/XamHPzcsuMeXn5E6UZCSVfFLcsrNVqXR3OF4AKVScCTm7ZOZN8x/Rp3MkmDpc1kjPeI
I1Wl3HmE584x9755uftaYt8zubXhGH7RsfW52PtGDbKmOs7Y1l6zQmOJBw8OlvIE9pgDB6cQK5bX
8rysm8ss1W8QicKVJ6hDMZTDkM6eW/4q8Z7HMx8AbIizm77EYYl4rhyK1sCdr8O0yOEbqmFPrQF7
45k/jNCssDgCebl1etbYjnHranD7kTgzZ6RW5zMIr2SAMoNfUrOqF+K2X3XlpAShQlbAYzASwdGg
LUEuZuZQOyqqNl0wEL/CDYq+4HCt012C9gSXVrFFJAofJ4LY19gJ4j3GkRkzQ3avf7o+PW5eQjlB
A+UJRT9bGwQzZ+UWZRT5kfLd4Zk6tJP7nmIrjbCXphHB0RHDaZ32mxQD6th6h8km9E3tyiPNJKuq
M0roeWSPTW1pu9MmwswqjfEFtAOBtLgBcIfhNZ2ilYkB1sYIKyq5szDGdsoga5EZNbHMFrO+moS4
G+2XMG0uQ2WsnSkFx2g7YbjlTSfjUZ0IPNy1GHJnjLktBt0uqQ7AKFZlHT17ysHLJaem6IM7M+Ze
zcZjpdy+cOLVxOOic7Ao2BiCy3G6a00+qanyCgtMwwD1T6VyEWd1cw/qdWXm2lFiMyZ4Uh7wdQFe
7TazgP7gSwdTBuZk9Aa2C73ZG45NpgEDc6YfrYk1qAECjc5nlHeN6wAmS5/drjikygLNJ2DnNzX2
yCZ5DJVNOlCG6RnntNXY54TsdoErP+gliw9dQ+6gKchFzMp4PUT19VzgeIDwbOHMRs26i7v6q45j
G+flSQQM2TgG19Z0a7KjuoUJ2hyvd+Hg3e9wf3eVBlDcXWsUvgS4w40A+HiDX7yfMI7bykJuKrgS
nvIazonAY25gccnxnBusBmstq9AR6k1FW9diboyeokjar3Q0vyx2TsxHqjN6XEFtultIESsdl7vB
HkGl3tpPecuzdtUrO7yFL3602ZqNkSxtWzt8sqordtBHmlneXGWodyh5pzr3VWKmQOjlIDRGmwYP
vl9TnsUcCXYCsG1c+o0pMcYq337PeWOIqJkFJ1fg7J85MWgsbrDC3oage7Xm5LLRyNWSCKBu4rmZ
epwmZAXaEach2QEDQ/PAgA9r5zonW5DrFuih6mKa8rWHg04m9b4ii6B13uOowgmex+4prEOgUgsg
VnRSDKWKM4zkGjTyDb4ZggaTRB5aFX5wVAyiLScoZCoakaftgR60iyxg4XRSJSSQo+AYiV1URSsq
dzi3yFpYKnQhH92yY/tEvhGvNAl8zNpEBK2+6wymsKQ2WhXfsA1KushzzJ/BDuQ+naQHB0P8smhy
TofSZbuM49O5ubTIh/h2766oRX6rc2TCVMeS6jwlxEkylSuxcH1zWUf5I3LiqOhJK958u3hKBVxh
lU0JCamQIH+ZCa2kXrptNabmfTisuNKv3Rb1lJgL3/86lw/gThchIZjaUSmUYWdx0ReEZDAs7dnV
3rngHLxs2IwqTSNUrqbjOFV/Bm0gG/clXT+Skf50Ml3+gLJapqRz2t69bVRcBx7alWwpFVRBHqwg
Ry7LXwX/Gad660qrvYVJ9scjA0QIj4muuWdlX7mhw5U7Ct97UkN2MrwB7doOkf4xSmJFDvmiTAWN
KhU5CmR0oPojXAoVRyqgKLjkk6YORgmVY3tS4hf4kejT4DObSkEFQrWBFsMNhSEuoscVn7wlGqxG
P6/7oNjrugpIDU28Z1yKs2TeVqF+3pGkwteA6MKFzFMhq9q39lx9eC1G68pVOaxGLAt8ARbZWOHk
Z04/vw49lIswWM1Tc0+ryOWsgl2mini5KuxVqdiXjWOpIQemzeQ8wzHe2ioiBq7m1iIzFqjwWBAn
70MTHZk12IvCas8j1t3zisSZUNEzzG71sVVO9sx6zJmpQHs4ZqTVMLuQCBuvvHq+JgJzY5NqM+P5
2VIxN/BXVxUaDAvVepio3iQPN4+8MuTjwiE6oOERyxjNc9Npdl2uc7qGeZeSrQvI2KHXn4ukojiO
9F2oUnik8TJmt16AHb+R3WNG39MSffN5cKAL1SrM5yTVK8mWtUXKD931yVGxv478n5F0HXTH8BBS
u4At8EUatDFCezs0ZAdJvm2hgmJ1Qrd1vQE8UzOeGiXq2gjeGSpvaHApsuv7Qsm/nRKCrZERfoc2
jOEoBEbLN6VkYz11nkslJDfU1NDl6CerxI68YxYQ3/SU9NwEUIAqJUenRXSpOQjUsvTMLck8foWS
r91AzCtTWptBmyv813O+4N9IulIRvpV/kuuNfnDRxNnIvLXP1XoTKsF8UNK5REP30dJHJaojTrB/
iSLkNYgcdA7/o1cifKfk+FgkR87lFPii1DtKsud+WK91voSMlaMLu69Mb+FIKqE/xaq4GJX2nykX
AGvjdsIWkFI0BPMCpwA6who/+6umEeiMMRNQ4GfBx0Uir+rtYMi3WRNnrTIfoI+OMCFs6+7nmQz/
z2/x/tVL97L+rIK+kh/Mvz5aSc/L9yGp+tnPlP8tXB3VF/1Xf9Gf/0a/lFDfTtXH//ofb6UsOvUV
hHFZ/OiccgHi/2bI/PkVfX4lf/YbZC98wfKd35lqahd7HuNhQ//8AdY/g4r5y08b9hfL8gzdYQT3
+ePbUPuHB/RHj+DPv7tvz/LPf81vvoGX95x5XNx2TfzW/fgEvjd0Mw3/dx7E736fXx8Ek3LHge9g
gCj6Vw9CfNF5EJZtf+s9+PmewD+Z7/7gVfjDJ8CrYGKpo4mBaZP6genux1eBkgbHwU0AAuPzx0/7
KvB1/61X4fMzwZjVwGb47cdvH4T1xaJbnYCD+Y+f5s/7id4IQCa4IJF6/tZj4BOhe65QgtK37xNZ
6cf3QXwRJm7K76+D/tO+D//mGvmHHwwehOvqgGOc7y/Ebx+E/UW3PYuH/rMuDca3L+zXXe2vLg08
AdPS2dUtoL6fP377BMwvnqsbwvK+UXx+ro+C0L3/gs1BB0DBZ+F3nwH+6unC4dX46V5+H3MyLuW/
uQZQpYOW61p8i98W/d8dD1gD2BE8dOfPP+gn+ov/fi74L1gFTd3n/4T49gR+tyvaXzwUdmoSf10b
fq7N4PuDQK7/29sBlWee4bGe/rgP2KyOPiej7w/gp1sDvj8BPrt/6wlwLrB8R3eghP3Bq2D7TG8d
Rfz6yd4BDnOQ1f/uNsADMBjG4e1wv+0CvFM/vgkOvVtsESpe8bM9gD+gzP3VjZAnYNNTBmHhlyfw
u/3A/WLa+HPMb0eOn285NL/tU///JwEegGfhQbJ/uBD++Ap4X0yP+wExm28fkb+wL/4bT+sfl2+E
8ez989odf+BG/efb+R/9gu9Xzn/++V+um5+MPvsfVqjPX6cu4d/+6I/Pm7765//9m+Pi5+n/h5/8
fhv48T//5fv75z/5X35N3//lLv5oXpo3BJXPP/qXr/L4knN5X/InNi/Zf1Be9pHHL/+PtTPIQRAG
ouhVGvceQdcmsiAhYT9CVRIEU9SknsCNF3Dn0oWnqN7LDwJKxFk47iGvLcn/v5MOzdRngQC29cw/
r8GNBp2hv4kiy6J1sgEL7W1W5XPlG1ps9ftOvN11SFEB+nWW/KTqbPMfUnUWr3/5UBSphVOK8tO9
vh96vlDjTsgVUsaUTJrvrArJWIYEG5CS3KnYuKvKKFYezfSKoSF7S2leMtNGRwwEeiuFTAzFYEyN
O2MR3YWhwd6kNJ9MjEMwkWYwcFcpJrRFfjsmGTEYWJgUU/+flYEgFEohVf/od0TVPdrK828i1yjB
MMA1yMUXSXhGidJJ+Rn16X1bJvp0gaYk2vda1+HKJ6JUkxk/AAAA//8=</cx:binary>
              </cx:geoCache>
            </cx:geography>
          </cx:layoutPr>
          <cx:valueColors>
            <cx:maxColor>
              <a:srgbClr val="0B73B5"/>
            </cx:maxColor>
          </cx:valueColors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List1!$A$2:$A$78</cx:f>
        <cx:lvl ptCount="77">
          <cx:pt idx="0">Hlavní město Praha</cx:pt>
          <cx:pt idx="1">Středočeský kraj</cx:pt>
          <cx:pt idx="2">Jihočeský kraj</cx:pt>
          <cx:pt idx="3">Plzeňský kraj</cx:pt>
          <cx:pt idx="4">Karlovarský kraj</cx:pt>
          <cx:pt idx="5">Ústecký kraj</cx:pt>
          <cx:pt idx="6">Liberecký kraj</cx:pt>
          <cx:pt idx="7">Královéhradecký kraj</cx:pt>
          <cx:pt idx="8">Pardubický kraj</cx:pt>
          <cx:pt idx="9">Kraj Vysočina</cx:pt>
          <cx:pt idx="10">Jihomoravský kraj</cx:pt>
          <cx:pt idx="11">Olomoucký kraj</cx:pt>
          <cx:pt idx="12">Zlínský kraj</cx:pt>
          <cx:pt idx="13">Moravskoslezský kraj</cx:pt>
        </cx:lvl>
      </cx:strDim>
      <cx:numDim type="colorVal">
        <cx:f>List1!$B$2:$B$78</cx:f>
        <cx:nf>List1!$B$1</cx:nf>
        <cx:lvl ptCount="77" formatCode="0,0%" name=" Podíl rodiček ">
          <cx:pt idx="0">0.34516853932584268</cx:pt>
          <cx:pt idx="1">0.44644387317909168</cx:pt>
          <cx:pt idx="2">0.40907328421868944</cx:pt>
          <cx:pt idx="3">0.46210268948655259</cx:pt>
          <cx:pt idx="4">0.47131147540983609</cx:pt>
          <cx:pt idx="5">0.46258503401360546</cx:pt>
          <cx:pt idx="6">0.40843214756258234</cx:pt>
          <cx:pt idx="7">0.42297073440088351</cx:pt>
          <cx:pt idx="8">0.44222222222222224</cx:pt>
          <cx:pt idx="9">0.35036496350364965</cx:pt>
          <cx:pt idx="10">0.4178380998545807</cx:pt>
          <cx:pt idx="11">0.42161820480404549</cx:pt>
          <cx:pt idx="12">0.38987341772151901</cx:pt>
          <cx:pt idx="13">0.42916666666666664</cx:pt>
        </cx:lvl>
      </cx:numDim>
    </cx:data>
  </cx:chartData>
  <cx:chart>
    <cx:plotArea>
      <cx:plotAreaRegion>
        <cx:series layoutId="regionMap" uniqueId="{6702D11E-A685-4074-BBE6-4447637976E2}">
          <cx:tx>
            <cx:txData>
              <cx:f>List1!$B$1</cx:f>
              <cx:v> Podíl rodiček 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cs-CZ" sz="1200" b="1" i="0" u="none" strike="noStrike" baseline="0">
                  <a:solidFill>
                    <a:schemeClr val="tx1"/>
                  </a:solidFill>
                  <a:latin typeface="+mn-lt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200" b="1" i="0" u="none" strike="noStrike" baseline="0">
                      <a:solidFill>
                        <a:schemeClr val="tx1"/>
                      </a:solidFill>
                      <a:latin typeface="+mn-lt"/>
                    </a:rPr>
                    <a:t>34,5%</a:t>
                  </a:r>
                </a:p>
              </cx:txPr>
            </cx:dataLabel>
          </cx:dataLabels>
          <cx:dataId val="0"/>
          <cx:layoutPr>
            <cx:geography cultureLanguage="cs-CZ" cultureRegion="CZ" attribution="Používá technologii Bing.">
              <cx:geoCache provider="{E9337A44-BEBE-4D9F-B70C-5C5E7DAFC167}">
                <cx:binary>1HvLkt04tt2vKDQ2VQAJEGBHV0cYJM/75EP5UuaEkZlKESRIgiT4Ar7AA/sDbI889OB+gkfV97+8
s1SqlrJU7VbEVYSVoZB0Ds8BQSzstddeG/nXx+Uvj9XTff9qqavG/OVx+fm1HIb2Lz/9ZB7lU31v
3tTFY6+N/jC8edT1T/rDh+Lx6af3/f1cNPlPPsLkp0d53w9Py+u//RVGy5/0QT/eD4Vuzsen3r59
MmM1mH9y7auXXt2/r4smKczQF48D/vn1/r6v9HTfG/XL/3ml+vvy9aunZigGe2nbp59ff/Hx169+
ejnoHybwqoI5DuN7+C5Fb/wAhT4Ogujjz+tXlW7y3y5j/w1n8JwBjz7d8+S+hu9905R+ndD9+/f9
kzHwcL/++9UhvngS+MR/fv3qUY/N8LyUOazqz6///l+fjNKvXxVGxx+vxPr5OeK7Xx/8py9R+Ntf
X7wBS/Hinc+Aerlu/69Lf8BpU91PzS//9qr++/80g3511t/L+0/L9h8CFeKMhAzzj0jxL6Eib4iP
fRr46OMP/nTrj4h96+S+DtrXR3mB29nbHwu3Q/Hw1D89fpfoYgz5YRCGX40u+gZRHkSEBF9i9Q0T
+jpMfxjgBUKH7Y+F0MXw7//96b3++3+D6P8eHIh8RCCyXkQUwONzCvC9CKVvnM3XIfrqIC9gurj8
sWDa97/8L8hUv/xv2d+//04B5aMI/hDykeT8LzmQvuGBzyj2/xFvHzPlb1nr2+f3dfD+9EFfALj/
wZhwV8jvFGSEv4kYYQGE00fkgPI+FxqQvRiBaMMvqPBbZvR1rP44wguQdvGPFWW//A8zfKfgCkMU
BJgFfwIRCjgOKH0B0b8+n68D9PL7L+C5uvix4Dmr3NO//5fvkKdI9AYiiBH8idxAk38eQsGbgDH6
rAB/Fxufk983zOvrOP1hgBdAnR1+MKDu+/fjQ/F9dB+ECuWY0y8hom8YiyCEPkPwC4i+YUZ/gtEf
RngJ0g9WU+2h3H11bQ2kpaL5D6ymIJiCKEQhYb/loz8oCRqh58oYNOHnEP3r8/k6QC+//wKe69sf
K4aek2ut+/vp+/AdjnyfUMI+Ehr7MpjCNyEG34KF4ZcQfducvg7T18Z4AdXu+GNBdVoBUuN3YDsI
JRoRRCn+DacXZRR741OMiQ9c+HkkfcN8vo7RHwZ4AdDpD5aP7qpf/q35PnHk+yELSci/WjSxN2EY
gvj+5By9qHb/9Wl9HaaX33+B0t0PhtLxI9tpUz257wMWD0iEKf4tLwEan4s8/sbn4PBF+Deb7wVY
3zy7r2P2J8O8gO54+v83A/6Jd/yRhD4asl985Bu981/1eBAhgvFX6yX6JoB6CYWfIfk5/32ysv98
Ol/H5tP3vpj693bG/9w1/727kNwP9+mvbYnPjPN/fvXXB4SuyYuv/rPuxsfV2r7/+TUOMYk4ejYM
fm95PA/0RZL50z7FixGe7s0AQ0IJhaC8Qhj+9gMaQMqan3694r+BmMN+FCA/YmBTgOZodD/IX1so
JASjMELQKAkJJ+T1K6PH50uwQ+BtghgNfZ9STqPfG0VnurK5bn5fn99ev2rG+kwXzWBgNuBzvX7V
fvzg83zBSgaDP2LMxzAoQTyEW7WP92+hHfX8+f/kyUAXdKmbmJKqEyQsjVhq+aEI2NlSu7dLl40x
mhpBKtIm2uQ8rSTdIksDYb3xmNsiEOMyl6K2YcI81ycdL2Tq906JaWTnzOHHTuapLTWKA+XaJJ9p
bGlxMdTzmSLVTdR/6MLoxlX2nAdhEdMSe6mnstNxHONc6TgIu7MqHBaR46lLO2QEUtNly8onj+tN
Ze2Rk/KiycK0suqdyqOEk36KXbQMolyaJ83IW0TorpiyJcGKNIn0ZGp0+xQ1NjaG0KQMW3/tUHBB
B4c2PFePczmvc1OUosAtib3piXZUcMQu+gHf0sa/wCUVfTCuPT4Kak0jnGfvFoxvXWMviiVbFXUp
+ma+XMJsW/f1Kld9bBbvWNU29jLzYS7J0zC38ADvbe5yIaPxtir0CsksiYxOw7FcF76UorCeMGPv
xQPrr0JPfWj7aV37UiU0CscUZzgdbbMZJnyUxiuTQd5I66eVcqcsCi/mpkux7yPRV74S2bBoUfLs
Qs58a1ixK+ruw6BozIboEp5vzwZXitzxm8mwfelmLnDpsZjmWZB2zKvjfhmfmLOC5H0SFfK2kK5I
G7Ps/ZH3ouf5EIdZvcsmXMX5PD10qF+FTZhanO0xHVqhOD11fRbnkwnjpZxcHLrxFslqg4MyFFIN
RJDSjycXpmFUr4t82aACN2nLVNJbl3RdJdhIV7o0idJ1HPVlAj2+jZcPac78uCpHMc0GxYy1m9l1
6Tx5Jq6aYTXmwQ2yfMebblP75HqKuHfB68YcQI82QmXe1dBmrYCgHeOscXXiq+DSr4NDXfCU56gU
Jc7WStVK9NQ/Q2aQAu4wiNpIF+uM3+cSzeuWDltajWKRwwnM+BQPaDfr5aqf+4PrPIEGVQrVPAZs
5ILQuhKeZUlIUJ/0Pa7jBUdJZKeDM2WCJb4hll2P3B4VzWKJo1iT8clO+VuE6rTOxk3k6rdD9T5H
7o4xb92PnhPZUp2hGUmhPLuy4Zy0/rAp/Hzrt3Udt95wML7eZlLfLKxNK0SdsH27hhC/qjp0PQ19
2pfdaY6zd4MddqimgPnSSIE9K1SRsTjo0PPgXETNqJJQ6/XCaybkLE8s8c4Yrud4ccE1VV3Cmuqm
C8PbgPF1P/CY9u2t67QgfX/szLIew2UW5ZBlcd/xLSpmI2ZbXdYtv2StRGLQzysSDKmceOz1454H
8nwY7IbPHo656k8Xf9g3BKX9ggcRlOyBeSwS/Ryczs20Q5Hp0hBVZ4aaNWuaNkZeLpOayxwCLC9E
ziubhBjWy2/IDVFNlpiaVKu+KyGWB3blcFPFbuw/jN1y5WifZAW91K55CJq5F1mIOpG1XgMRZraj
YVIgOZ5yUm+XoD2guTqflsJbaQg/Ug9DEnF22uDoJiJqb4KqEu1QYjFjsre23eRYV7Gy1UHCQieq
cLshDFbK2Ku5Ynlc+N5VJPXpoEsn6oncF9m4ktzcd/lwLht/E7aTjPsoSMlIUpe7VVjxxA5yEUtW
HpmkHsTZfMd1pURXD7fZUtbbwRvOBy87L1QhlGYnGfE2nRsudSlhb3jsqrHde+31V4tpthGez/hU
HjwH3DWNyw5PuVBBvaSBZqd4zvclKje91z2VfnGkWlphOnWmx16JECiurJDgkXnLJ76iTdHHpILU
owK16ip3YxE/p+W5t5yG1o37IMJr2Q9X9RjeqN4/DWfcrlq/zGDJi3XQ8ZNlbjaQebYd90na+o9h
o45B57JNVCyn3dBcBni+m4LukLlg1cvuqtXe1ivUFhLCBZlNHSOeP/lVuDZqvKwHFMWsV044J1dy
Ap6sJ7SsWedWsMdiEgTvo6AYBR/pppHBlk1Tta6Iv3fZcuXlVrCuT1pnUxVhWExZrrUM3qsAkg+u
gTemsFiZ3tLE8nbHWXHOIKcJ/3mHFC7zE+nPR1ydL6jrdkiu5ZDvTF4Osd/KdU/nDdcKpQHJs0T2
8gY1dQP5A29GbB6Kph9EtbjoPMDdcB15hGxaOsYTatRWsi51kV6VRglkc+GmextUog/fdfrdYh1Q
4Mo1TyjatEstTHUnl1EwV64J04VgpYwVu6vH8eCZ8n6pi4SQcSNxkYtxVqFQc+BWY4dg7Ut4qKjm
RUr0aARpmyOqmvNozJOuLLZz3lZxiRsALZ+vdZvtKjzFI6mE9mNZb+ZGC1eVp1WOgSC1ORBDY+cO
PNSCQmbfcC8gKZ/NmA6FOYamScNgjpveuyp9c5ax+tYbjPC9kQiQUSusGhJPTSZM3m5Y7RmRNxVE
sN7pIG2Uuu6iDN7XFyWMMHK5i+psYwP8aBGOW43GZOz1aeRQov3x3DR8jfJSGJW/lf01yedHVrlb
RpZCaEu0yGa4Vb1I0RRe3CGSAqmtJG5EpQMaNypL5xJXwo94l6isepSFSlVFk6jPBQjDoz+RrY6K
Y6RNOlMVL5IUoi1CMVQSgi18q5roEDw0UwtpNF/etgs9jdgCgeiXa7owEdB3smw74cq+jHHLd5Ot
RWmAvClKovCddBqw1uO6aIMESFZMlKuYZfMiOuSvB/KOMp60Ru6Ir2fhBcO5nZdQcF2f9fOwcVFw
klfktG76tCzynefTt8Hs7TLcrCt628Bqo+FdSYEZfTOrZHB2408LjwNZHHt94pv+UOmQgbI6ZoHd
qqwU3EOXk8/3XjXfgUJ756v8ZFFcrVkJ++yUzng1zUWc5c2RDFUaEXnhhgMNhrMaySQHRRsXLQTY
gNUxcjwZGvdQNtW6Vm4DIYWJE6iZjMAT3hRzDkojvHGht1tciublIcrb1Fb2Q8SzFWuG2+EZL2Uh
Ry3rPKjirumSXPewpuidXYqrXN1NAzEio90RtJQEleY7tg74sZvcXtKT0bvNXLYOFnU3RpDv27x9
GjP5ECB9ZIu/W6YhB7EdAUCEibJRVvhtcfDKuNE8DWm0iewgmtKmuWl3yIYnk8KpLM+jcF4HpFsx
l++isABRR/WWLVlal485lSdtjW8CDONA4j3rsBM5LU5B/Aub0UUUdX2g5rLQIHB1ADfC7m4xZAt1
Aqj4c4zrJMxkgigQ8fPjSQJBzzPQoaqIG19Bzs/UuwGkl2pXXlSsSNmsa1cAXeRFUtWXRY4F0m0F
KqhfN9lwZ9v6tMxAIvPcnIV6jXDmi7LQ54bok1YfMCsr0RC7baJQRB5QYKNTTi9b3D6amZQrb3ns
ND9Oza7QoZhNtzKw1w2BYDHvUOGDzPAI5MENGbu1pDkGhTB1IggBWtONolb1Gug7T6YpeAsHaN5z
0y1JU9NkafN4qIOzqTbbOYTUtNiICSxrDsO3u5oGGza6CmSgWS8etunI5GrJzXFpb9oMrXzL78ap
2WpERmEvQjO8Q6O+hKVah6HeKWNECYKl4nPs0/qkj9qHyHkiLPY2s0Jqe0uML7x5O5G0KNaUXzO3
HgIvzeCLvb/GSN1566zYmCLtsBZ2fuJtwrts0/J49gMxTRcKX8HtY62ANkCc4WOVA+EaHvPa37Ki
TtoA2KGJA5u21Z6zrS38TZmBNOYB7L8LX3lJjptos2R2RSKo5RZvTJWv4oB7l4XT71otz5DtQdIM
lzi4rSDB5NGyd8y/XBBIlyJ4qnNSAtu4uFPubee7uGyKfYG7W6zbRtSjdwDAG+F5WImBeYkX6beu
4RdjS9ay6XgsTX8MowTpYEignNrZYIx72H9+q1asb0XVwA1M3a46Fe5pGa2jto9LXZ11Yb4Khkig
5SHk9qoLuhtar8fg3nP1oeOXdaTOyijJIhIPQZBGc5hKPq0GjuJhzTzYSIF+KEv/GMENysyeLZit
GiMPPexYNLeXjPBTYmdR8z5p/DGGqh6KiVYM6hryzsqjWOCuSUbqkpCtOf4QQFVWmjsC/M/olDj6
WBRQGdXLrs8/gExOFPGPZromFKcmWmfa3mUOJ7I6oSMT3sg6kKT8EiMqWqM206z3mkgfWEmvbUvX
vMZP1Hkpa+3pPFWLoBMxqw438TT6B4LKI1XLacXD9dhWu8CZXbiYG8nRKc3s3qvtKkMh8JgpHuYh
5uTDOLAt9hbQ/+bSDZXgc75pgndQ/MdFWR/1onaDDFael62Bbvc+mRM6zDe+ZYNQBmq4dcTd+4IW
qV96ScvMKV/qlPGwjufpmhsZB9VJUU9C9ksa1WhLyiHFdRVT+iALlDxnrnyGhZKboj7U/ZFMiwij
yRdNeBE27lqB3dDl3Sqj4Rxn3UXRBLOQkO2ThrSAWkWSgRnYPDjF3XwJddi67qeknSKoDkFRFKM5
AanvpToakwbpFZH10dC2iQc3rcMl2nqo2pKxFzXI+JJx0VUmzr0picbFgRAPV0MDUndaz/ZCO+CC
GV/PI9S9HdpTGsZhWx5KRddz5ZJIkQiKQius7PYZqDrQMqVtsPAGpIWerypFV2Ph3uZVdtbzKR7G
xRdjO29U32607/a8Vp1gBRlTgDrOeygPVSD6YWV5Cf91aYSbzRgdldvrMW7ZTVmeFGMR8+kOS0C3
eccDnAQZO6qpOLYWx/7cr/FS26Qq/Qsvyza8Y2tbYGGXJR2Rd5BQqPtRH4fRfQGLHVbFXWXrOPfr
jQ8iPvbZ3MdK5cIv1TWuaNwW/EhZBtWeims173U+HmStz+ZBpopyneRefhhReyDBu4rFBa/WM2Wx
bqd9V5YpgmIns2zL5jouaw6pWdJ1noOj5Pi2JofeyXc0i0ThLytNvZVq+r3sijjU0VU/ZIcOLzv3
LC9Q16S+Qcesq0oR5ctto0xi2zaMDZtTOP96qnJ33c0LbHg4pxLPudeL0E7Vrl+8DwDV2oRVrH3v
AYTqoQaN0+j5uCzIB54Ph6SM2KMdgzHJ5Az6xxtWQbCsnc/uuV/dVf7yYGwAyYcCD1ZUD0JztI50
lLKaChWGcl+z3CWy4VOirCo31XOOj4KbKvAfPz+C/IW/96hb2xe5/O0s+O8v/3baPjUXQ//0NBzv
21+PJv/j2pcv/3Fy+dnj/P0Y8wvn9OOJ8z+xVf/pxS881y+s5U9du18dSDBE/9xs/eRM/8OjZc89
v4/WKn8D9qcPnQ1wbSPkB2BdfmatQiMeuvHQ6GVBCIbuJ2sVwwFZEPyMhZxS6F9BZ/GTtcrfQMMR
LC6C4DgFIXAo6dNjf7H04C5/xVr1WQD9/i+t1SCMOPSaaQD3oTDsl9aqzRX34BhvExe95he6KU8N
VGWbMAquysYz285GnbBQJYu+yHTcj+y+U4EGK6i/6RvUxUUXqG3lRWXS8wdE1HnRFWm+AKn2rIgR
iXJBUNGIqdUBkAs5Ok2bE0qiPavLBsp/FfuebdbU6K0zS0ymoBU5OHVVbzatxFS4KC0piK9IH/tc
H70GuFTqY0Tru7BGj3rONmToPxgvOjIT7FDL3kp/WoGnIKtrGT3pZT9F18+eKc12+bxryuKA+ZXq
ghNTIis6UsWosRDpkK4b0QX0ERSQWuZ4yo8oVOCWYJfWRX02REuCfJXyshBFd12BprJqSfm4CrJ8
D6ZNzIiNS3fhqqMP2XRQ2Syo91gqdOVCt50jd8KjVixdvfGiy7mWIvTpadmDHwtkBWZDa4EBIAfl
cpcv+mhJ3IfFmoUPRCZ2vM7rdg3LOI9SQOG1BCf+sOuQiwcO9G3ok5d7lwOYz4n1sgR75rLP7zkl
AkMFVl1kWsaVX25wt6ws9pMmzM5m6VIq/YT36ChJu3EoB56ICD1qU66dWh7LflnXU1+LaQEnYJkP
DM2n0vYiD/iKq+m96leLutctsL9CdWyBYxqvSHwfTNH2HHLKJpq8OPBOyVC24LbWw9aH/H+ew21l
HsQq2AXTWe9fl1EhRmrjdj6rhl1ZtqKZppUdEZSkMpJbOeoDVBd+rLw8plkPuamIGT7LGppKFiRV
35/l4XTRczWKjtq1CRpQJyW88mx9u+hcCxba81zzfTAh8GcLLhruVmhwUbwgsmpn9NZQWF2n1Ltg
seBlUB0Thz9g9ETwwBJfT0dbXiNTr/OpAvoGr3m6aYMQb4dWxSVVCSrVLDrrX5lsEXAaR8y1H9eW
Ceu20TAJOjT7gnRlPBkNztERlNiHki0nJqqSpqcJH/Q6GwtB1W3d9sk0zonh9R7kgSDN3sqLvpuT
zh9AzN3bsbrq82iTg8tUjXVC0XRmyrYFgj+YYYwhxaahgZJIvpfYrQiubgZ/vMiKZutXk5igAvWC
/mQo65QU9NywFgrxaluBqTYH89Fq9BhBqSwthn3wLnIb47VJNjgR1f2W6OtB9/upSbRudrkuRcj9
/eQvSCyRBJVCzmw4bbjKzrOp/iBzCrAMtojJjDHs7zFxPlSgbhrumd8/Rr3eyV/RGFaNRL0oJihr
PVKDFdftuC1vpZfdRBzCw6PBBxOhJ+glTaLgU5RW4FREWZFKV+59r0rHPk/KvD6LnEzRws+X0etW
NXVt7BRqVnheLliZ30ZUuSTvFDv1bAA1DuR1qYmLbW4t2F5evlpkdbqwSCd46q+gPQCtBWAFVG3Q
rEXT3Lo2LSh9p9SZmotNl0FN1AUXxfCIM3Cqhhr0duPE0soHzLsTyaB+nqcxlqMDy61iOi48D/gn
I+60GunyFph0TjCzB/CdtOglf/YzKieYv/cr1l1o6R0KaJNtgdjJurNXY6NiR/zprMvZuwzXnZg0
uVDMB0usAGdrMJPgFVgCKDMXVlaiDq1/XpvmtFzCfMureVyFeQv2Q8/qVGMvXDkJMcnGuUxnVdwp
3+w1j9JRZ6d80h6IuwPXxF7SGt30lT1TZbkvGT3BjYkzsh89kBLtVDwN0nvr5oyIIgqf+swv40WV
PDG2lOAagAU6V7zc9aRekpouZ9NIvVsokqYKAAejx1J/FMaOg5jA41+FHfTuLIQR8bJDNrv+pOi6
BQpqKCRbUh0YzbpNNlhoBrW2GU6GjhTHooYqXkWgUYsgFCjwpq3PtRaoDa5Ym9fbEqqMLR+gBeX1
dExYD/UQ9UCp2QxaCmNjVmG4FNf90M4ramV7DhujTM2QFwdWF8s+JxFNcvAINmFldNzwtkur3OtE
DcyadDbMIBmWKgaH48j6aNW5HkDzIOxGCY6NFwOfPVI0j9DB6i0oNFLtiYK+ZM6zLu3Hnqe5bPUW
uxasOP2+HfIL7HmboPP0yvpvTaGDQ0aGPPH7dkx74KszSLwQM1MUNid9QEALymF6kF40gFtJLN5a
FkBSZhEFtvWbEzZzl8xu6k5N4MbUhpceXdrt8lxhNHbs4yX/EDxnvdy/Iw1CieR+Es1BvVPtsKzB
s4eVbkVNugyUulLbgTUEOoPQmJJW3Q6LRCtZciO8SN5UeSUsCg750o5b6BhdFMqCVcZK9TigxhOt
N5e7TDkudE153JVLm1hcQ1eni7gYiwqv506HK1h8UAOh/1CXJbSEcwy7NuyqlafNGSXelNKmymIC
HaSUtvWwqrvn0YIRiQxy2WnT+PcBrpY1bX0waaTc1FCFz4F/ShHYIIGmHdQFoA/YtQ/Hv9Yut0Hc
l1Bmedo++GU7AkUsxZ7TOYuR4XajQkfA2h672OuOdlkjB4rJfciHAieR16O4Cvsb1zTvpzA/V7RD
UODXwAN+dcS2vAoKszW5PcoanzuPgX6HZikdL/2+BlMQ8knmHhem7nQHUs1r1z0se1FUUOrydQjd
3WJZZeSwLGECTRmQStBJNnQdQTsXbFvoB86JrrN4Bq/Ugd8tdD+uqwwqSNsdNVW7aKlP82iMq/m0
M9AtaLwT3bbrLAhTb4JOSwZSzRAMLW+ID4LbE1h70A8XHimjXVs17FZnZtq7yeV5HEkIAokmfFp5
3hiben5uADFkYlX3EYodItkWfv+Sr1UOlVPfTAv0g7UXiGEmTZEOnUN14uaoSokzYBAHZqKbnLEm
9gpdgGXY42jXtQHbg1IOH5QHulGiTO+nPlSxzAe01q2T5yGYdlD8+bpamakGP8dlaB3mVbTya7KA
LTXQNDA+jo2DrNREndtPknhvsYzK9Tg7uhmlwoep1+WdLVz3VsOvzabSc6CRDLRALkgzg/GMw4xB
270MSNx0y3RKfaa2XUvRpqyW7qYnixNkDkLoZkzFFFsPOgotau1l6Sw+9hEdd4YM9EONJfz65zAP
5xHy7im0F0pRdeVwwgdwWxY4V0FF3SHvpKylWo28KS7ROKP/y92ZLEmOo0n6iVBCgguIKzfb3Xzf
LhSP8HCAALgT3J5+1LKruqqkq2VkrnPLkMz0dKOB/6L6KfLg4aPHk3TYA/gMlqpJBAfjwlZeeNdl
DZn6BHbNiPInvTSclyCZ3bk69iVF62CdB0FtFJ6391pvv5hQHCdevtNhWPwcnnDw5hpaJtvkynRg
Vt3zcMGKzavBsyjU8BBVGxUv4WT5wSf1hi/VNrHoCwwpaz0nbjWQU63nFcobNkpPVcV75Q3QfLx5
rpOq2jAotiv72ibMw6Rzxa04DXY3s8pelpqo956b6LC4ARQYOlcc86Vpp+/NtP5+mQjIBzl+BuHo
oCB6JGXwUy60iR5LHsBnwLYroPn2YZR3PU2hIxw7MYElKZdqhydJYk+QS1E3d1G/vPp6Sed1vqNL
4+MoTctywtQ+pN1UQy5cYVlbXXx6/pwbAFCxp+tz6bhnLtEG18gcbsJqNFcvntlyBY6g9bHT+80z
muvRG6IM4v6YLv1iskCoD2JdNw6Jmy8l7O3OaTZ4LsM9tUYkna0TFgRlzFEvY6WKi6HNpXXlgQ9f
OINNYvTcZjwUr41e4rYqrkNHKMY/Zzg0jZRHFWkeazpV8UiUSKB+vm2zQzM7UTx8BqmERr/4Ek7o
A7KG3lCWR7X67TOlMM3dZfOfN1PaJAjhUYcz1j9fuRREgwvbUPUvm9n4o9Ya+j8EkWQ04bFiPLUl
E3lRmOba9XaNW42DD1qliB1WtNnSkqNgfk5b/ri6nwB7Eq8dk2Dqd4VTJ+goECUG1BA/mX2StWI8
U4aHpDBVctrGliy7ZdVJ5AY/9QrBmUMmJdFRK9gBvbp07lvrdt03d6dvOwRwbDBvQ7YE4GFKHH14
S2TGW1b2+MR4ANgIZn1yNjuly9SI1GEaPhqGUvQNUp1qmJqRS+8EGeyxdux9K2c3LlkQ7Qz3xrgc
5K4lfRoMPrx4FcKELsCZZGaqYHeantU5usVN4wo0BBlR7oPSA9/Ro0QMMgxN7OohzP3KCe7MCAKl
Gkx3lV45Za5ryrQqRHQaLMVLAUOiyqkwKm8c4++jwJNHUpr6ZSGEZ37kyntDjUqggrI3z9h1Fzp9
vxvhPpN42Rb+1kViuw+ncHpR4WqeWGDp3gkmICd9MUKZMzx4o8FoLnLq1MXUhD/Vhsika+Aax0Pk
hlhu5u7gOmX1NkP8eRamrr4WZsZfE+aN47hZcnRC6Q4wWN3xhU/MXq2u1ZHIyHyGQi8mmfQ07fy6
n9Y44BW/g9g9vo8BLZ50r8Sja0s0pmkoMPTSoqyerbd6n1vogyWKEBOv44V2RerxdtlbpYuE0po9
B31H86jWy50OWue0uSUWMoaDGrLKfSpoR9Km7Mml9sUK0ol1d4UuA5r4YYvSr4w3OvD/uvCMJrCd
Nt/HDhcFff02avRNN1hXeNO9/8R5IN8Xzvo+9eQ6vFkejDT3t4W+QkdYDr1QsHwr3WQkUIdtJOVh
ESW8CD729HFxCUa7GpNuSutV49FMaNTRwBMKIO3VKN/PurAW95xO8sf6E3dhWPka7lmzWRwtJovd
FnRTQgvq5ptl2BMZadeT5gI9guvoOCxTES9NDdl38DI112eJU1vy5eAuKvGGLQYMCGNsgTbhj+Fz
Rfp79F2gLBOmhSIoYmX9J6eSWGZ0kZoCa427gKnCyCljr97cb15NYez1RQopqEwmYBl/VluOd5NR
h7KopqzGup5ZeA6iIBHwAv3eFNTsKHypmfuZ8lDDmS4fVDDwWEYzxjD9UTdLgEWdvvdVddcGXY13
3RHP4ORM7ATw9qa6h03G4KS19TadzIwdU/5skEx8FsBxdt6sLA7cmmz2XQtPd5rinm7HyCmKdDTe
cak7HZfzhn/PzOeGmnzSrI85VjGvrVKsprdl8iFioAT4Nk/7sLA8XaeHcHtRN/TIQHuArBT5Om2s
fHZKkFWbB7MEE+vBYc0+ABkFysAVWP3c9kLbPyO9bg0mrwDokFEVVu2WJa4Og0QuTpOQGboG69o4
jFLOT2WXe7QzeIfKMR4c8Qf4Qa4q9qddSvNSV+QyLHOfsW7AmFUV/t6lA6ZuiiVLq/aK9eqAR/lN
vIjGni0IXNkx12L5Cml4jyKHmj9uFT7t9zrVmdO+F2RbkxDiiSomoAkNNoOxu21qN0cwggmwCzcH
v75rUS4JeR3FkA1Vh+2UtyfbA3txdOjmnZS7oQh5BrRuSTddQUeuoBwGBb67XuR+dPZMLpT66EL3
KnT7m0g+p6VFDxVEr4khRZRWdeND8Icq05taZ31TARiSkFS6tfWyqqm6fYdXKKloMzyIzVVxN0Qo
LVXcusOzbpZzYSNMmbp57UWX8jb68n0O76Kuy5tLeZn0nlv2ZEf4SFRvF7d3YgnQTCp+EYXjJbYa
9b5TnUjaYgiywWshvvD1V2Gcs+VFeIeaPWeiHk5+OW2x20NDrzlVMeTfxATy7EAVykL4jF9iUziE
Yde8bc3y485jkG+3bdTpjcpERO+AEB75DQRd1ZcpS+fsi/BsB9BZ2nHdq61Dfllmb7nqoWe7uWlT
KtcTMJTMlpaiKwU/TlijyTB+CXEOYsaeeN82r968scw3EHVnMs54DGaOl0nBhpCAKEazBGcC/ekJ
l6NMiehmmYwDEEC97cJSPFQ1Rnxvoq8rFvCs2/idRwWeV11tDvSZQWMRqPNq0jgt4kU3ntkBrQtP
IS0wwNfyMGxNHhU4pb1c7l1TBc8VxMYy8kguqm0DQyXZrmk6ltNmVTtVM1hHZRM9EKl/d7O4p5t/
xG/yip54IYPAKx99cQPvV6wUpVChNxaiPASln1DXL5OlrZ0sIM19VwAv4gEk5wjeNi2MTcJ67LLV
j04cE1BXL+snmpWLWb/MYLZHZ6tdaKnUUekM8/h+Akl7xWhwccfhhPiIl06z76XRrB40J+w4FOKP
O0mdTeH2OwxKGoeuiJ4Ws+G1180DxDQUSdCnuTB98xDqTmP2aCyQIRcM2aA3emyDNjivhotrQyhM
cxd4QjlbCDRr3SSd74GhdQETFy1QkfDVsxqGXjSmlLXtPRrPDn4e37sbCNUxKIHvoAazQF3dsHqK
gg71yvue2u2vroRvpFi7FEdUJwajTVqr7iVgi94LHxV1HXNAx3GlaDra7tULP0sEmq5icbyrtAdR
NCmjD5M0QC+/CES5p6gJbgtP1B3dfutjbGL+00pXvYtgUj7XxQAkKlrsVdXgA9xGH/picy6BtGtW
qujDRnDRMXu9dhDHoLaj8Nq6nmNvNiI2vE3abpX4pEt7Vs6iU17gb1pgxCfZFjBFrxMNlqMiTRf3
GksXmzI6wWDtu8wJGz/TEi+ECj2OkXc1GFQg0druoHlxcFxymcFQTnAv2mhJaPmCIRgEb0/3XU9U
FgRjpjYsyBBh30ChDyCVZQAQkgUJAA0XLvK061FztXLbuPAjGI7Y/r1q348QSdoQtsW7BsYXB10T
nOpmgB9XWn9f+1xCQcDY1YzDcEG7BKU9reiDqv2RpEuXRndZGTlgWNpN5SG1AzY/SYKjo2FQFAFz
8mGsflPBTrqrz9DtvIO2+r1fhXMCatUftZ4PVQVuTDkVi22xTTquWtBj7rbFsx3cP5Fjxt1M7dnc
Hjup8JZ4Q3ecSgObe12ziXp4lv0v7hYK/k6xFEkdzOc5wiEH33kEP9/nVeRPqddTcazc4bc1bHhW
RfhH1kE6Cf9ooSfPsib5ZCU6kuBzYhUyA3E9Om666Gr41UXBl247nmg+ec9tND/jGNzbKiyBgIg/
mH7oueXj0ZvD4LQE5CQmBe5RQA/m6wwz2wMNM4Ejcox2Ulf5sbRAU0Tr1QndsFA2lXfRarnH1nAN
hXgjFvx85Ve7YBNq1yl6rAT8qL7DLGAqeTa+c+TeMCeEctA/GG1BnWK17QhAsG3Jqkphpmp47HkX
aY+s2jP9DHBzbPsr1tY0oiyHSRyi94cmZ92IulglNcDeuOsbmlbYhiEk5lELZMCR18l3HyyByCl7
nY09QBsn4FfkPZd4m5cl5waRgTiocPAbpyFJs1Q6acph7znj/TIq4P+VOAR2vrp9d+znZk18ut5Z
ME9t53wXYYlKX5bBritHkSj8A1dmxQybd6ySLQCPZDxY7OzT6Z0fjNp7RqIahpHNQUk/8U6dsVZd
x8J+137pnaMBoEDZVG1GRTBfVyJO/YqNrmXb2ygC8LFtg8Z9VxHzwMUYQzpMyo0fibfu69FX6caH
G7xwnPnAgVVCSnDnGpjt+jAB9mjR82bnpWN4MWsJl30GCjdEaWBEVvXDE77WGINSlRQThqSh4Pfr
zX5sOSqzizeu6vXVb7aTXWnK8G0KAYGs3tA1WCG/qRQXt8YWTB0KVdg0BxHwN4a2GY9wIVnvpJG4
D29KvUvebFCG2ULlNYz4moLdhkCqmu1aunilZq8pUm1ZcIDG8s675qGZ8FkWYBm1hTUldt1GWvyu
ZFcF/MPDj7Q407On4Xra70miP3dO2ge5Ce84R9QilDln9NIVXRJ2MjfYGluL9979MNRdkir8Jbfq
ZEHrYHMEhbcako0NnsIKCKkmF3+xRxjFSeSQvZ3YtSyLE6CSDu1YKYyBZVIhu5P10N+ewgYvv9/Q
KJVdB0kuBA9tnO2Jw/F9BtoePLVsVQnxhPvsNbOScVHUBAaRWzYnLMxHv4401rWiSqLQfs5DEyTW
wJhb/WBOPRxphWUEGrY/pLQbSexu5CAaIvadGyHCgjrpwtCNawpOzTQSXXwCraQ6wBwa+Aj1VzjE
KgJ2io2otbU5dJVK+WSvuuwxXjkrMHkD+rpoyIO2/ZEY8dAD9a0j/yqJ0cdeVjuinTH2OegfesNj
fTLnSyTedCuvaw+MGpRK2pqFZdD2WCygMiVqMBMe1HKqIDC+qKb7cRzorSvDEqo2/AfIzJ8YymFa
NiMUsNr4O2C97YkgqaB8kzbT9lhRGkdYWx6mwVcPcpTw1sA0Q/zAdXd3lJNzK4e80uN162gsVwAy
JRC69fdYdFcneKybYm+rKUHIAktdD5fYNDkd6M5f68cIYBkFO8b1N5IcOWb8/RhplBnUsUOpVF7b
aefwKC+hxd0AJOuHOVceRo4+rlsnnYOzArjMmtNYt6n0n0M9XD3UdiG7O1D66QKcinlze/vW/A/u
1UNmBw0UzWr6SsZQIN4ksNjMc4FExWbx6XBdUV6Gz1KsiQZcbAD0BPpO+iIX/UFNqVnOAZM7X/zm
2MntGiQdRgOyDjBzaByYH9reWu+CT8WzQJfvyE7l3vhb+rnjte9G9V/FSpANudEHXiqQFNgk5CFd
Zf14NpomTvlVS5O02D0VanI35iocslGh70GhMeFHhfsPYzmVKaZ7hC/KIwvw7TPHpF1QFs9t11g4
+5D1tO+yJMRxPmwR9m7g+qHzqBBheOrF0N3XFdTCduumw9ATvgPsQRPq9eUvhxf+rr6Rl8SiKCX9
MLsZ3PsGcQXoDHAmSyc6AUsFZ1yv+KirXC9ta4djgTjGbpyCNmuq2n+tS4pNbhlQ9xWF2Mh7X2eL
bK+gVhHkYniVg3Ydoeoa8TP4TBwcjXqtfKd5s+44rRhe5YIkTNQ+LqYIE2/SLx5M+ClWfrQeF6YA
VgM51xgLnhcM98mNLPfcAS5f8P6vWDkbCwzc3HwUa5v9xZQzg2L6F1Du+BGa1its9Gb3PwnyMApF
DM26OP43MU5VeA8n7/VGiiMk9nOjxMehlfHYG8iF2OhBiY9RdOQF9N72H3y4U3hXp8SLMnAusha2
WFu8o9qXCFL9bzC4P8v9/50E7wL2+Q8KXHnjeTP97p/8N7Eb2Qut7v+CvmkpnhZHHStvfPfRZVF2
N3RyXwb71pAcuukc3/DubvH+YrsjJA2XxgO8tcCMtLBvgHgXReNALbS/Av3Tu5YkDob8BNsqwBJI
v55ehhgb6c9fHHcxo7jfKG7mAp/l+Isbwu2ZKYiBmt/5nn2IxhFmzP8GbAcyLEGM0XqHL39fiGCM
Z7nsa+L+TxRbNgi/FPwVA+LdXxy26sv7xeGYO9e7f+OwlYe2eoOwMeYKaAW3cvx3/rqY1zWuBygl
TYcPemOuW+DlkZyOrr/cjMYibusbMPufSOshkk+ODBE+6CL4lcWj9bbEMfTzhln7o72OtcoFNItC
tj/UJ04uKAcT/l909UhY1uOGu9QHTx3VESDotV7zsVq8bFOUJ9IHsT4b/+5f+elQVX2CpfLrL3za
Ccmna1cfcqP7o9yVJ7VC8M7MIu4iey8X91rw5Y464krmIr2R05QM13rqc8LWR8Z/cZuXxrmDjdgi
naizIPRKLDI8NUiQ3hhp7Ux7o8o/AWxSsNEd0GLlTCL5Dxi0gsi2uOZxtU9/B6Cjunr4O/w8juEN
DggE7LOgT7CsYn0r9OHGOHcr05mcaYAsXwA/BlQz2wYDGLu4/kU0Kxfq1bY1sJew4UJZxpDrjMOS
tyAsFQNSeQOWJWllsgwtIJ0q/L6RyWBCngIQpGRzq7ixk4dUa/kwDh6MGrXmcoF+PqGdJa4Y3027
Hg3zv0U/HmvpP8JnT+cuvEDrOGJtXWNvhd+JPTNuwr5BsrJCEKFbkbr7L2LY8iG6ZUHcVI2W7mqX
QmgnU4sjB2cS45iJu2Y628j59hGejHzvpWurX4jRnFY+/bGm+77Bv44tRBqCMUio7X+PEQJagQ9N
yvaPUYCpewoPZTsDvBJnrgbYUyZZrILT9+OQccp89mfQ0Uu/6DvkwZBn1Qu9cxt6Wpz2KufNSf4N
2hV2A/iMNGHcLAY6lDLvGHYPTtd/GSvf56HwdtggTzcWd526nxoGL2DbikAGJ88OXm0XQhTyFz/T
tlmkXVAlBY0SG4Vf/yRsS9ndow0fabTeR5FMMFvsbsgGM24Os39O/Uqu+IjIgt2Y2WClZ1VXV0h3
LJFaNjGf2zOY6hF/Ig3SmetPaeFn9ZhYxzmyqXHg2JoBwWcAsf3QMjDLmPsHOq4ocs2Gek8OUTc5
cQhiBqd4OZaiapLJh3gLUMXN25BfXVwudC60lAmY5urlH8zqNo4gpOSzJWznllOVsEnJzNORPJVy
xZNrYZQJ6jU4iu6phveAfKVokrFvIXlX4DmwB+5asD67Ppz8pKDlD+D6p9W30KcBxYui2nExfY6h
Raz6XLe3KGCPZywRymFT/1n3y9nHqiDz1l8LBL2AaoTBKx/LFL5pAKFjmLJ1ImW81vKL9OolWHx5
qhdOU01N8Msjzk9Y9yin7tc8Y9Wq2vaDlupcrouBISFuxtSvcaAfDZjIAGaqGoOEhNwFXdShuL1v
CNKns8Ho5NHqXCwd2Iby4Ef0Ht/UiXCwaXCV7m+UeOvgIFHYEgYYhEHSd5VXO1y4vAMuNBZaZWMY
HhRtj2Lr9103PUbGtAenxVsVuMVzMIbgJZAAjVcXeCOfj6G3vAeqC++chbIUpu7T1q6IR1Qnd5nu
xpI9dxSP0AO+L/vchygWz1VIdiPBbCO8j6J56Angt5ZvOfEKB+YkLK1KPoLnz6HKxb7kDy4Ix1Es
byI0n90mvd04q6eB6N8TCMSC/fGQORvg+85At2tM+XTcEaSQ9WENWgAMMGK1udzeCNXkBkFloV4s
tTm3jyUkgTnTfrr2WG0d+Bzg6TeIIt4K9nCFbDRWJT3WgXWO0azPkgERi5zsRfLEvQY3072qoTo/
dDKUz2Uni8fewQdt/cE50nUs/zBdb/vKeuSPZkbj+oCpftrAQ/54MkJzoSPCeWhC1VxKZASCeU1p
4PpwX9fxTYPYugNdW+3qyFkBGVh1WskYHdat8/JIIri9Yvo5V4GWv4pa9ujmWF29og+xMC1OXhVO
vye4fiGeYZO+z6H4KoB39oH6Yh3sJDo2A+yWEV4PYTQDH9ieJ7n1F6OkvmMesgoukhpDjcfoFBBC
M4/Ur6zVAfxyar2jayIBT1N/96JPUG4zKUi+uX662BDQt3ttBvm2RhOgtvB1KMGaumXd3Vane1ZT
mpIapc2D3/7cqZA8WA7t0/tqEO8CYc9ibZ2LavV9p4NY2GJPoEEgSNeTHUzmKuv8zduX03jflewR
QFv5OIdtCkoZHBWtkTcBQJ0uBrk/ZuxdE7rvZTmeGvpbWScpJ+wdMGdGGNAjLHqld3pFIg02VeGU
75FzmQHgT/PZRcIGDHsswvuGTXv45HGHTB9z/5AZ9qIke2VJunrdp6d+bZxDRn7Fe5tAEubgh7ZP
TMtrbgkEPzEgeEwHUDXRun15rDiNDlbdIGzCpIDnjnGfHTUTGcSSO6HaA27/BNUkABDS8q3nxXjb
WTpUFZFuasj8BROTqkFokfsmwp6AwkeRFqSHpqruO+ZPeVTazDNO8a7BO+ZeAwmeAH6cjUyXrXmT
9W5qy1NTrg/qpifNOBKZ9Ex/XAeOvXZBIryfnozl52KKeCxGXqdbVC4HuimRGdZ/9BX7Qu0AANzr
X4VDolfIgzL3Nk5Awkmd8NnJp/pmBoBo0y2SvpPvsRTXgmSuvg0sfRkmXYS+apaQxcbMSR/Ii9Bb
Pi3u2zb2p2EErlsHO2TVAS4r/s0piiQ0FvLB3MVNVsTeLirsoM+T7UQQ7pvMutMk3LAP6ygu1TJh
yKJzXG9LETNefEsKG3AE+kr4dOmsPLPxTzk4oHV8BMT8YN0Su5gv9Fu8PDOQuGZ5r7cmwx0kMLTR
z+GX63jmTRtPHaayyv3N1O++HQCjU36ZkRiJLf4QACKNA0zYpu3HpHUGyK7GKJSSOcpKr5V3wOtu
GR4OOwL5p8I2meDieR0FYoCRx/5UfVunDkQ35NTaIxiAS186r7C55S0yPAPCDipErc1Q4beAV/v/
Tazi365P+tdYBa4zBhCMK2X+92zFf754/Z9Ji//+EX+PW/h/g3jHcFM8czzOuI+bZP4et/D/Rilu
HOchrpdhMCj+mbZw/uYy5lPuck7d6Jbd+EfYgv+N+7h2HjdT4WYNRsPw/yVsEXpIdPx71sJlDmBB
P0IaxPN8B5/8X6+xob0E9z4gEbhMLq6RaGPHfEvtPHd8eNVkPpdR9wO5FTH1/swozw0B8jk80ebV
jQhkWu9hLMkp7Of94LGz7CooPjAw27W5EjDM6Ix9Ehh9Ui28HwlDaK5fur589NruABPqTeFCCdAy
RY3TmRbBw4DhGNeadMgpOfdrqQ6jRKyyARtQ6td6cH9N7uPQId3Ywf8ZoPI2Im7llAwiC9xHIEjm
yIfxkzjqZUFuVQJn3HT5VlKTBot7N+PGh7mKKVy42aCvvnXe9jQ5zoe/NJmxqJbNPOPyFHKYivCX
0SSzsGVwC9C343UK6OmAa3ZYVswkHtvlGd7lZew19MKnpfsk4WfETo7bYZrWD9i9b67SwQ+AdvcE
gyhuPJmYuukRWxw429tcqNfO1JnQMt3aZw/pEBHV4CBBF4/HEQljggAHPE12v8HBbQP3e6lu7aTj
1yg41FOBmceNufr2WpbVVQXhCmkCAzDK+bB+7nsXgxikHvCplrTRyGlgiqu9FZNH6i+wGurFg80F
TWlunk0l0pUisTa2JJcM0t3NkoiAPCAAkszdDBdzt7EvJF7zdcuXuR1j2yFH3yr6zYFJ4cqWAGnJ
FQwPjQsK7htCu3fWKHoyzDzU3CH8xFqSCA8osCs/IyCYY8ARXC9xmwaChEfa8V/wbb+aJvhk3KAB
2BlRd2PuXAERt8TtMXP32wnXrHYg3BMXSeDjWDFIaBtgzPfGiFxhxZMeyGSHsVxE4CdIgJuPJBKX
S98i6YkrWqIVCdXoTRqKZkMSC68pbkZctnRzLDx3fRfyynyrMoqbKExXJTaY8LM8mRQEr0rVZ7rG
5lW1qNHfpCT7FWa0o7H0zKtEmwy8fKnfcTqOcqxS/O9DLhN+K9PhopdAYQ/GpTJD9YGkMMw9BNwV
RrQZRh5FmHWg28PKkXrtTOJXzYGqCXaPnxogQL1HEOUAQE9A1aUd3gztlBCwGdAXA19TFfOlmmF/
9FG8fLNlPTvWpDPmM3/5sCvmJf4beACAZnns2UPU3oNHxuiS4Sb5hC3kOtzUAne+35z1GpXuG/p4
4JanYULjYBdSmWdWh9difdZYuEKWeu0Sq6hKNOChaAHU59RtPkoHzXRKwMYLoKHx2gEG7A9SV1hy
atgB8gA+EL5y3hTTWQRqv07Bx+biHggGhJnuehc3UvHtIzTiNbDiNRK/3KECpSCBVjYZsp69mhDE
0euV+O7DsjCYNENQpjZ6qLQHFvlGGHTiHGIVWSr3MMDchP6BPO40x8y94OanFfR9iYKD651GOt2F
9giS7csPAUkbitx4A67Uf13Mvp/X3AV17HffNPy9zrBptJ0fIUOnKxSLqPjsIO0KwEOrYElUF7ku
/Yd+2LPZh1d+tchpro3YKTEnAfcQDvCfmC+ex5ECszP3q6PuQtkmg7EXxKrgNXkK9lvrxBtirEX5
JdgvIKuxHiEvR9urC7kcGQMEPPwLdoW70mefsg5fpuY7rN3U7ZGzbgq9dzUsHNYhNW/eQLYiiWXw
czzY0+IOAElb+VmBF9pgNbFGJm0gPoeZPZGhh3vmJVNUIOVzdof7CNcYDGUeth9u+VpNWJI5bjdR
u8mbYDo4WSMqVCSBUiyig9kaZBvqYTjPnX+c5Zz2fkrde3hBX7hM4A8e8Cno3EO53c1lgXumVOqb
dyVMEg2YcstPBSa46v0fUkMR2r6CcsZmPt01cLaRCe8fyr5P7Hj2GOCGUO1wSHf+6AmgVPK+r94o
O3L5f7g7jyzZkWy7ToUTQC1o0XUBV+HhHh4esoMV6kEaNGAA5sABcDBskZwXN6IyX+YrxV9kh+tX
s6peKAfM7j33nH2dRcxjkZq71h2J/eTRDXih21izfKv3fLW+KerGL73qPkz1aRFZHlAsuVHCftvV
axPygNL4Kf+XGNWpC50nW+W3LJuVaKqDZfJzJFvPdoFPKBe85DMZSLUBb12yuNqW+Zttd9tQzV68
9lJE2tNQR8ek6HCNjot20s99Xt5Is3o2i5Fhkb7rRb1vY5Xn8hVb6D6MHD8LQFeofoLZvKxCzo1H
oBW1B/tA/QqNBzXPd10+3lVpjyaNiVWfJRFjdPwJR9ZSax/tMdxrU0rPqm+SQgG/IyRTqnxT49lM
erGrUUdcz4/Ierc1AJc+3SdpgiN9XBtqyF0yXicDgExtkBEY91ZrHgLHWFtn27ozAViBAkhWnQnD
hOOuNeqzS6+OQIcABNLig4n1yQ2aHdGfQyGiVS2tbBlBAXDOo6lXy5C3yC3a5YxuaXTrPJD4a6bw
PXAJFb6b7p0zTzy51qFd+SXNRSxvczJ8JvePXe6jQZBeClbOYC5wV/ujwwgnfe8tYxOleAHopMSY
3iF3znijH2OBrV2kKyzjYK3u3OQFR8kiSauLoVpYuPS1GobPHp2R4lBHy86ir3IR18xVapyV2F5J
vbylTUMqbcQ515KlwFUowWa15RK30U0lvTNV04qa7lELIn+sFSyVQl1U+muNBUmTDqYx0tI464ru
h8W3D0kulB4eFQYfVts/Ms6DN2WsmYjVlbUeQjQX4gzu/03W+fj7Mq1fg83fqd2P3wPS/78mov9p
6a7ZGNqgUP7LYPTfreP5o27/07//rXK3/mIbOoR4QzMIBRsaxfHPyt0wdSw7nm6oHlaXX4PSTHI9
ivq/RqVBZf9Wu7Phy3So3R3QkdT9mqn9O7U7Nfrf1O6aa+MCMxA9yWtbzndt/ycEJZpvVzMbbMHn
pQx4J1/yCCML37lWCYXLKdaTIQ0iiPa50VAVFGPfjsaqjGxMSLy3wpbHOLV6TDH2qh7aQ5w7j/WM
zEL9wYgu/aihKcS9wzHeThe1DchZhmcazRfMBmiJo9iGMUmyRm0kh1t4m2p2vXR1YmoBxt0icXSf
zMguJae1kBZlSeEpmA409dgYiXYwooLIaR+Oflr0JCm8Hump8Ixw6xLSfse64+NrpbGX6b7ATdEV
ve1XtrgpJ83vCq5g6pBeq6jPFHXXmiPjYvRgicrNjPExouz23GEbZNZb1covQEvgJiUzsh68iFKW
4BeZ3EA+W41zQDbARybS/pboR7ysRxd8FEms2J0cMh5ECmy6CAz24yKus2tux+oytGBtpI3hm9a0
lE66MXr3Lmy71ZDLvdcFS+HIVY4jZNkO+k6UxdbRavoZ95T1drSS8EOlWW60xnktlJEGLN3bM9AD
99oaV/9SdphPFQf/2DAe88lb1Wm6YV6zTat4yxDslIyJL6vhVE74aZX07BQBuYD47FjKmV99Jft+
zchnlwXBgqAaafpNZZH2ltdOW6Mwog5pvhKKfdO4hxDviSblU9+6m0GrNn20N1xjU+kgIzuJh5TG
cJrt7UGXfrhZ5Rc9KeeK2o+UUlmTdbesU41ILThCy0LbWy7mtmyocUK3wYOqcdZhybroChlsvb92
HlEoMxG+N9UvZuyo26pHYoqCnNLFhC1kHGPFdZa1qr4yi/PHRv0oY0OsBj3dJs5D1mf8QfByEgix
p+S+p+1ct9xfQYwXr1B3YZO9BR0W3GTwk2C6TT3iSx7oj6T2HlQ9fMPWc5W1vUwhR636QCWz4vb2
K8oz7AASPzwSwYdSVsc4E69V7F7JCSyS+box3B8ubI+5KNk0FnO1ql3nxIaqpl9J6Dqdpe2jJt2L
rsWkMjiHMAG7Q0DcUuO9lwb3I2QRGc7WgA4+l/BWTQDFLVHe3WjaFo2xSitzF9jDsgqZbAooWalN
39uIq57GXBdEp0vRHJWRnGDR3hA3XQolvjfROVMl8esgP+SKeJCdKFe9RSvsDqCb2g4V1Cs3Fims
tINjpNrdDroNJnbRpCtFQ1QsmVZaUzVPUbmyeuEjBOzTYcKA7JT7pNHspR4pH4MaPBJlWsA9w7TW
+Q2ESnewD4Q+NvA3b0fv29dldrz5LdMJkiOlw5sNyhZ712eACwJT0dFi5JaSPu6Zx1Gl07cRCRBT
ay90EcFgssMtYKGTmcaHKW+f3WQ4WVX22bdYdAetlqvInvscubYcDj3IQMaUrwdpv2UTo6Veh2fQ
VDh2vH2RkoYcqrcCEBn5UuL4bctrTsKL2/YBkeZWhPKQdMVO9dprKLIHRVFv3EjzzSa96g6pLLx3
ZqWtvT59HenztwAxIdIUvLAK0w3hC7KWIU5PLOFHr0Z8EA0fHiE5IKLOAfvSKm4yDhJLewZpepEl
H2mHcih4GIzhLbHt91rk6AvqF9X5naZAE0gbxOV80HryfZS3xXiThkRrpzRaRKp6iOvONwvtSmsE
FcIa96PaPFrBrDDqwckk6mmWJsyYLi1fVA+krCIW2VRNGOj6+4j2Om2GXU7k3EBacLrupeVN07x6
M0DPivWUg6JN4GVIyGbpwonMAzDVYG3aUBFCg38SdN1B60sag3xo18gCFbbVrtxJ3ca3YiZPhvGD
wQCeEE4Xt/Noj9to6WLV3bWatbJH89BUIVNeCiYcT0OPJR5nmjr2QCjbfDzGWstUHRiwl5S+g+Bd
c2yvNDHVy8yA4tQN9M9hNHjrXpjhSqjao6dN6skxSkgdAQ95SgjKTwdSVN8e58YKxy0NEUN5BftA
n7iEWX/zODsNJE0n6Hff/uYyJ2TuKBVusIggdr1RC+8WXsVO96x83xZ9tPn2O4s0fp8En8hsdFYd
gY91TPdKbu1EkT2TRT0QxzHok+CDueUbvjAmCy1uJj25eAnPKM6aVzcSr7MXeoxHexlO+tJzlDfR
mbPpqXrUgxT3SYtFrM5OhCl+KOGPoSi2OZJFqg/vOE4XA97iyLBvejrghYvkDPrwknBnWq3mLHIp
rBe3KcVfzdLSSTa6MR6TNNykQzFi5ydgbOhPQ9juYrMHvJeBts5M7UnkY7FsLNjKbtZvBq8gdI9R
NFF48yVBL0fTfHzL5pLw0HMy1KcIPf7gVt3tT5e12TWfdk9AWB+uCG4xN6r22LrYgQXBE4oMHXJV
YnIgNeSxmhSvcFLCv84104Vc5ay1kMhqrfYv0rRfvz3YGUZ0xM6lqToDFUBw5gSN7mYPNvX33T/w
XxuS6TBalCDFvJJMKNBP7DOj09kUEH9lQ7usOO5m93Wn1lit84M3fXbIHoqWA3nm/S7HEBuMPLSZ
nKuOdtmiG4F91jZxg0UvJq0VuZx2SSx231Zt28l80mbDrqy0e31EHoALkFD21IPtwxpgTPiqdMql
42bKVclMNnv+Nmy3WfvQxeC6psp9ItPpf5u3jbJ8bJomX/XwjGYPd6QSk6RV0W9wQ544TKOdi0d+
obUupA+b+i0bQI1HGvxQyyINy7tnOOE5rEGvFRpfP5QC86dyDVWRIfC5Aocp2iVDgp7s9XBtXPup
MMQmzTJytvX+2/o95skzZr+HWAdaEJYguLB+Z7yhfjWHeX76v3OFFtNmQ9P6r/5v+mq5TAwlulhp
DfgRXvtC12yas58OcCePuKhGZq99fwfCcum+d0H97QPXYVaFHr1ba9xMsAKGvHjRkk8lbV+G9lOY
8t2acb3pSBIOh6Dk6WqH7jrFze0vvvFG688R8b3lt3ecIQjUjHqtjm8YvFehVd8aOY0gWsQttsql
MeDgjB2KyzZvH6fJPZSGPP/ZYx7WUGKaDzdvb+KsB0MD08OkOhPKsP3Ddh5wh+IlQiUSPcHY3jgA
caZ+FTsx9UtvTGFs4N+MtE3VvQw1vqfck4TvGkWbZ4coB1m8h0puMHCy9koF9sIujQQlO9sEVrZ1
3PRBjdxncqExZWWeLCfFsHc6boAMsoySYjyY8XKOd6/rzPan1rkOTvdQm8Mj+KAvrLnbKccMpMCL
X5X1C+EzwI6wAQC9gk5RzmkosYY2m6hXugWXty/06di7+lHU7VuRIwJXAcmEvlU+m4njrmg+GSH7
MvMe9Dh/7Rvpu5q5Jf19H8xmf5x+RzSkM+GnJ5Kwp6Z+cXpOcOctK8K12jmvVQToQJXrge8aJoq9
MtLkJFr71GVQpY2ixSlTMPvSyssI9mLZ2s2LrFuCNN/pwHIn7OCkx1jb56t06vtDGKCJdNml1LFo
OfrbkHjRNrHU56ms2hUhXP4u7sqMUC5I6jZ6/BI2DZM60AC9C40k1HknDDVmFijzF1Mx0ZQT6wOr
jLFqPR2bLO9UXJkoqCRv/LRyaLlRaccxfAPP0C8HRuByMo7IVnuFO7t3+mOjiIueJsuQNHwY2/Uq
awMf18opL4lIgX8lSvseaAE0pya9hZv7WA2ExzOzmiHJ46sZRy+JntyZsFhRi32HfQnYw00/mOJb
q7dfpjTUFhVUQ30Ido1GX6UMz06TP/YJGU6LXjGz3bVEs4wybxk343KotUOX1NtIUTZaaGyYC/s9
c18CeMQ7cOd75blvgNGYsE+b/CWwqrfRmnxd73duX10Gp1krir3oIuXJaI1XO0ZXHXMBDtW49GO5
TFJlG2lJQhxI8zaKFzwmVOIN/g7U3PFogdUodfnidRpWc++twlHfePaaxRCPIdoh7lUi6GrH+Acf
LshPT7qHfI5qgZnpGqCo9ldupM8hyBqb6NQyNqZjW1E1er2H6obnyaoJOARFU64dAaCY474QFLQe
sFzI1RsRlToOcANPvFK9F1hMJEBY/EUkugT1sxeqJ+DRHFAy2GkMWEene4wjeUonUpRZ5eymANka
d9XJbrNHMfAdydWVOHuZLAl/bhNkgTFMh3GTinNm4XdDQC4MdTnX4ZpugoCF5TP1u//8k9nf5Rlo
df98Nvu3Cyz/Xt3hn/+cy9oWG3w8JqC67qgW+3t+U3d0Zqws9fC+d3B6hoWi9AsGj/9eNx1XhV3H
l/tD3QHs4Vmq6hi6ydTW/XfUHSL+fP9fRrPIO47rOkhGNt/NcvlWfx7NeoAyBpJVzEeJETWxcUEL
dlfkb1gSYC5ZRbFTaspgR/Edxn+twVoLXBsR5W7XUUxhYLpJbRwe0AuqGoOzNDtMr+57bPU/ksHz
FcV9VoTjW9oAx41lEq12UgdmDj1bIOr2UMc41YyBMHRJR6aa2kFPNUa7akZ1wc3aMcZTSX4qTveh
dh+t1jIoYrqnZzFN/XAp2EkQGeleQuaYxuEmTJ2rpgsaG4O4ssM80yK6TS6zzm/KLNyrQQnDp3Lp
EM1nvArbOhbHIEofajW+DVT9LDNjE8jIop8azjHQ2YpjlYOW8Ea9LF39VW/eer15teJq2RvVbauo
n4w+VrGW3iYT7FkLm1bFyKGjylnZ6MkDICDuRWrQ2ForgjUfI3VnXUjf6XrALsm2GNsPRmtHmt4N
3INVYQe+mB3GcexsDSvay7BBu284HFxBkScxX1PKbMbmR9tEq2J0V5hA403HwQOLE6M1zEL0k+TB
GWenYAq2D1/LUhXuWWnQ8kO3uk5uwA8ZextN7/bhOBG1F826L0GjxDXhmt7ODmw+CfxcSV913d5X
cXBvZWRjhtJjT0r8Q6rhndYXXBcpyfKis8Wa33VfVkA8xjgKDjJkLllPwJKpY5MSF7mXuJeSyd1g
ctm15dqlpkWCfzNzjkQ4Dw+J1F5qB3q7qyX3ghUV9tDJjySInxSdEJbBoNyr0qWS2Fc5DvyR2Uig
Dey3GgF6EU6MoB9U7k1hde5+0BLcUdHnpNeXLFAJHbsBEK8uPQUaQlsGDg9trWu57nDeOJIdNQnR
JX/qiYGEYqnVRJtHjVmXLF77SLt6ZOlXcggJUs1sr+hWjQn0sECHrzUePF1ZTlrnq9XEJK0q91oO
StJ9Tc3o5Gnluu3001ybM4deE/TZ1eLDHfVjTJvZyKRcWfozH+IaxsyalRP6EssX9RDqQViIDcSY
x95pflRdsDf0EdtQRbYiAJbnRas4Iw/nBIShzX3SzqZKnj+DPMbaqsBIECRn/4B1y8DmrrUHxgIt
k90S4A9SCONmRRiHqhsPvdNSUBryYCRWRV3lHryAQIkVbo30U0TmDXsvtlFSY1iLyAiOvTMcxqJe
B6p6VuwfnR6XNzZjPnCHJrUNspvbaIfeFkSSweah0CQak2CX2KeJn5PhugYYnATZbdkq2zSwjPvU
JSOjg+fvCxjSQvVzIS8Ngd20GC8t3F0jV/0KD+BC80ih2gAQjf5zjkdCBtoNGN0GPOKVqJ+tyf1s
svBk4XJcQ58QizoxnxlurhJduW+xG+vU5pimGZoN7jFxprNHdgDgg05jaCLvek+ze7DP9CdFkGiW
xdrENicccxsALGxER7IWvtEg75H39ya5ey0LfiTpeBxLCKAdvS2uqVUpW4wX+loxPN+O4XxahDFR
M0rVvEQdJwGptXFpmFPgS4KRqNi7aFI/Y+m+jVqx7rRq69QzHd9CK5V2vNAylbhdEh5xDiuL0TV2
+KY/i8rY8bvzAaO59+4HQK6FU/LvdKoXWQgf+8HS0uuri8PLgBM9B2wTE4RNMCJD2gmeDIvIgZjN
uG4HvS0gJKOmz26GjTor5t8MwpODzVtpdylMq2yyXuxYblB/7r1UXrSp/EQq2YO25PkHiOULuxn2
Te26BGtmpQ9G1ErLg1vPlRi9BRUp1u7R1B4KYaIvEuzpZ2CWkp8bJzsaar6JEY7H3nvGVbHSg+m1
Y5PWxuodKKLVTdvgGVEEWrduZAer6FKuicne9Xk/89huFV2gzLRb6RFWpqBT2Y9VU+CpFHqliYpK
4Zf1+gbt69jOFWFMaRgGwWM314ps7SGtpntb+V1GGpdAqwTkTFZRueqrQP0PQ4YGXotQx5CPgnQk
qKFQoOoUqhlA2FpG/kQBKylkXfB2ksLWrODiUOi2ZbSFTLAdKYDtDJBpGCwHCmMQWmvPLaEhUTG7
lM5qqz63lNIGJbVtCYLR1NigbF4Uiu4wsLjZ5pgx5XhRjEhf46UYkheyLK9w6RhFzhV8WI+P8Atu
lbm2DwfzfQavgNhcBOHc5wR+NHcDEW1B4KAV0CYk6nAMS3r+PN6zJIjML2wq1tgsJxoMORFHTMPg
Qx0CpL4kmU7sVyOuTmMi5w6ltuZ2BHeyS/PijCJYFMIbrrUe5WtJixNOOCtqmp4C8xama0ac3sp0
uSUlkCiOo+dx7pdUOJ8VDVQv84vMzU2fgB0U8VJn9Q7s8QD3TLWrHQhtA83YUPYvw9ydTWZ9GWnX
EvyRy37u4HJaOSfMTlJNndVIk6fS7FUGpnyaP/D56yF+N2oyjtYLaMOTsKPn2tB5Cyx6TsJdk9re
e7SUyUhUjxbT7JSHPnF8JW8+G8gWdJaf7G6yl2Zn5suMNhWP8bHzhmNK+9pGGGonvmvqwX2nwS1o
dAl13TVz59t6eJjohMHF4pWiOUaM+MLH9ChpmhXVo5qhiyYJcm+M6BLo2yltdhdmhNhDZ2eSSlpG
cy/u9sEzCs6DQpNetGIztnyWYU3/ToO07+eOntc9BlWUnCswgNuOx4OdbPd9e9S0s9NitRK6gQ8F
GzQlF4yDHmh9ydGiBjc/s+pDPnw5ATaftjVJK0/pvut6wGLVvdFyGGiYnlLdXv8RXh89tODaMt8m
xKc0ZjD2S4hd4d3djebq1xy712rALbEBzkH2fgIeS64wWpRat/9Os+easc/dgC88p9kj+xEZfOvx
exb5eNExZxgTkHzTuas7a60b8kHo6lpnZ9EvCXePiU2WnnKVoLQb3f4MuTfxLX/knyF3L9NWQgeg
EcXMIZT73GOAkIfkHKpWu3FLewtO5eA5Bt7g8OMfZt9dJbmi1MXECNO1rstHvNI3gvl/SK49QWD/
UwLeKd11m30VtvLiRueAWJVIRsb20WZQoQLYR7YNYF/s5iQ9R1Nj6PdBTZEa5dOq1jMqczM6C61i
QZCKEuocZPtadOazpiu3UYgA2g/vPd3hEFxi80tris80mWgEK/vi6OqzYe7r9DEY2YDg2Oepru+J
1zx1cGNLRntBixaG/UZyQROOzG4mAlYDBW5CdCJAsMY+8dCZxR6a6fY7b2/Si2pfRAp2/LQfQYeo
M2MRPZl3Cwjqh99D9x6uY9+DAI2aWNX2VRkeY9ZlIGlfg8HmIuwoxqGSPWmduInYMOUExfuvqfxk
Buh96GPGjrvy4R/k823qVKPOofKwY6ON09UwZ/RJyxZtsJ15fK4AZRem1f2/iOrbMie+2qVcFQ//
OK3PFq87LOIRBwNmnd8S+43OU2Mn44ttzM7Iv43umykqHuyubrqJIJOwlfIm487MTGfNJfvpBYY/
Z/mn9L4bXROfOHAoDxjXz1x/4cbbsP36P0f7mcgB9Mt2qeGJdYu+EbRiETDWnXLP1+S2b94EEfWU
B9NhNRz6fZ+u0sFckSJ/r2s0alCWVh3fQHBFlrLvIRZlTnSqppthmo72YO4AtLnhRVO3gcI6sLG6
7fL6IVBeqQDXetSfutbzh7uJVqfGAmaNJKGhhud8H5kQgPgK8Bp2dQW1IYcwdTXix0pNmXb8gRbQ
CcU5nXofA3cVuR84zrJreP6/KQODBxYOl/A/oQz0po4SSqQ1fvoNNNCjuFDU+aMAmAt/ikEhM74J
RQzWsYCRUyRnF9ihPLXhVye6VVG1f4chSNlK0uY4x3CBGg2xP9vFBtmbKkQKPjkjNQ2wwuqdVRvs
GXHgufaO8IdWsdY2b/hyxH8vzGmts6Ezh7dsju5OFxmhwI/CoWtsShf6jVa9pZVrM5dn1aQa3VWK
/Z7WQUYjWr9GYXlrN+LLya3nrAt0OgGO2yw49S3HiIkJN+u5eu1wurEJJC5Hx1PBKLXz2ps9jroT
6Y+1nqmn/yfygZiISUa6DnPwP4Q+qOrshe2NlxyKH8mcUPdTnen3f4CBAFroLkHs3v0TBkJv1s8s
U739lYEQdmGyJPtdIAH+xkAoICYs2oh1IPGMBxtoF5JvW9vfURGGqj+wrIjdNL+TEeyoqZhvtqeO
R+4nIYFSwO+D7vg7JQFq93UMEohHhEaWgvTZQIl+U9UMsZMGhdmdSO18sxOGFA8L3TLL1OIKNLpm
QwtVS2sVJ+4HXMgXoQTVio8K2BLru1hHI3dD2Iv1CJ2o0/ITsKiStjSBONGC5bai9E7NPZwVv9IP
mGa1mM3aeqE55aVme9tSYbMm+0GPndacZEoCTzMxr+bwbhZVhtgREcxju9ngq0yliqG6nUS7hfqz
LvTkNtKCbp2bwTLhP5g7lXVtE1eifIOcmzy3QOzyNudorTfeaAIVaFkXA5135WCNI1eWvuaBdpu6
8uR65iMR9VOrf4ik26FQcCE3n56MnuKEjXhJaK/7eNZ94SsY3ngJ8v5+himUzE1AUb/PGAUzkVfi
SMyfUqyn4qsZYVU7YjUTE4STXL4xCZ6Hs17m4iUKpjd2mrKwKttUJjaKQoIGylHrQZT5MnJ3nQjB
SifDEnvGSZ0ybQFKhZepnO1Pijw5LTsIRLnzQj2ZlzTkcAZq1Y+VfAs6HR5szGWDtRMVJI7Ojsc6
Onb3HiMVsK/d5W+TJZknlrTIIoPpopdPomMFTaW0tNv2FS3KJ+Q2ILGZN/aQRTdyoD6znCBlR1M5
LSknLlZDSalUJn/YtDcX4RCEu85KJkyH6luapV/KMPyAEvMsXMyZVmCwkwrk3KaNc3s3GaK5DDl/
LcmmSPahjJyRmXVvm6yr0edNZYaW3xSwOrk/xUFvsMeWLubroLMNJLnIBFD6OrjAJoqa2J36OEbG
Mxn7fYcxCAYL5EHWwcTRfWqhEiBYMcKnUhTAWlM1ImbfSb9ksLbo8niXePIh4omt0sGX6rxpMbtj
LHKM5g2MQUd+wFbJarGC7o5UNWsaDSxCKEe+ygpHrZI0ykqlLO0SOTHnUK9w2TtYLSHqUSY29oqd
j6AL7W0aWdY2KMFZVUXUb40+9LGycNXQeC5dr75q895JNcHZxSLKqLLZIgDr2/R2VVQ9ZN54dCmD
WXJQXgO6h6Rygi2BKiYhFniAzn5Gi2caDiRRZxVmxz4mXhaMUrIDFDZM97rtPsEQe0BE3pQGfwc0
p3A5sGOzsuSTnJduOmYht/m8nLNmS6dmeANc7BrORs8Qqoy36rzQs7ZOUmFJUzDv/FTtiCJpPEuW
gTIefRAsBwWv/RAOHlSJqb3CiNl2puJ3arIePPeuUdo7p4kDQMjWmzNvHvXU8dWIPAXicXwcPW6S
ee5p2pvQTbdDZez7IkDxYq2dVzKVSaTfD+0TEu6qmRefumxAtRvvYYAnwvQ8XaRTvR4tylNl8hv2
paqSCGRHRRZ20HAyLXy3p/Sr18xDMS9bBS8J4ze9C1jBSrwDjY0SBJML4OSBCATRuRquLgVLdte2
9Q3T/mBFsmQn+pg3bF74Wg+A2nJ2wIoKTmpvzr6PPVz3H+O8LBZT4kOb6+XGtgh5VrxYbWV8KkS6
F0Ysz52jPbF7m57UmVfPqux1YIbmN4ZzKlxiktq8Z4QdtUoQl8s8sG70UGdczB5b5Ie9MjKO+d5w
25vvyeSeAuwOBftvvbg56P1ExtSa2KjMEN+bnGVTw/aMoahO1ojCli163aNELpSHkVFSK8TOHcU1
bnPfIACdEwJlBglXs9LGjVHXR4P1yGZdvuSjg38fR5RjESfxTC6JCmeOtTdZ8ss48NGsCyhzeXgg
SHwrXfBOFkwTd94QXBRAyyAUOXTTKETzLuFoDuYLUMY2YGKT0iTmvDBGWBNVvVGU+pSOn4kT3E8O
1UvB44xzYt3bnu8aX45DopK11EQMgurRUrxXTweEI3P72EnW8+rqJsjKu6yvgI2h67EOS4w4ImfI
AGNHyLKY9F2DpIcZwmoskJk8wl3ZvXSzY9p1+FHZ59qrW60D7tAZTxJs8KIxP8A1suwaq2DeLf/z
D7TICcIs+ZfjrPv2f/23r8/if/5X+A7/47//l7R+S/4mrPjXr/DTr2wZFrlAS3NNQ4ck/3OiZfyF
lKFjEj60+d89m1nT7xMt9S82nmSc056q4QfRiCf+NtEyvb8wlTIsRmG6a+A0/rf8yrrl8qV+mWhh
5HB1y+BnMyELkHb5daIV1hPR1EyUS+xxOiqFypNa4RyZ9kP6o0gNVlAPC+AH3BPQM51pfDPAe7Qs
5WH7IM9V6VnXdoxUhFP7CtCV+8HcWVa/NoLmYobhoew1cvLhKyLW2tBzHEjlRarBvmR93RJY/AmP
48arhy9LWKhtJWG5fNOIgkXn7VmrG4Cw0cEbOmZudXhPYJk1JVAoWE2zniYdbAFBw7w6E0r6ANG6
NcCxz6HaVufI4/a5QlJu1vmAy1jryfToljy3bkNcur8pC0Amdqe9WYa6UwHosPMZXpqGVcdEzUyl
tvRSC8htzkwmDA6d6nQcQCl0dcikqgr9Nt4M8bNM2J5MnHFjUS+FQ8oPw7rFosn8fCj9EDOxrVf7
VrLPsHSfpF4QiVZRWfEuT+ssdndFWU+bSurLKmbrjRnugpmy1Wr5LkbPmpd7rssm+5iD9E5oXx0+
iY7+JUQZayJWAnYs/+uz9EEgmmdV887GlUOYsXvPHC6mpm0Jn5HAEASUGCbFk3XQDOyyCSw1ib6Q
Dz/Y574KBofCzMaRAIZbZ7QX0dy6LPYJ9XNBo9bE/S7PpmfLYJkHmtWo2c/kqt8nDToIK+1AXqn6
wR3bB80e1tEos0VaznbDMX8l9Oy7DgTsSeB76kfcC8XDaAazCAobT/osRfOlxlpjw91VcJAdI77D
vUB93uwSJXw3cwwzTXlvc4V7krPc8cJbOuGHKuruCpZuaKB7x0bhV9T3mVVflTI9OpIhpNUoV96x
l4olDsr40mraFQeeupqcYa0kylIxJ+4QwaZDFmLIOHuZsrfatp962/5Q8MNprXVw3Mz32PONb3mZ
qm8TgFQqxJd0ZIlLwPcOUxbjxbs+1f1waJaMCgkDwXIFt4MrfqFE0cpShtUwls+4x5FPfph8pbGX
9wJxYJzCRxzJy7JxX2tp3zSqe+UT3KaW8hg+Tjm4KOt9cMK31lRWJoxDhRZhtnlOdbLu2mkZa9rj
VCNTTCHUTli9bn3XsD6yGQDZ9JN4QErFYF8oq8CGQdw5DbNN7JCpRnks+PVHXOnqhIAd6BDTRd4v
a6dDc8Yi0lvZKVGje9T8jW0ySTDT5yHJwA4H5w4TFC33Fa70Fe/PNnOC81hoPxTuNbqhSwTPK4yy
rdtBnAOnsQukvcsqyjxPuWUrwXXskp3tzQTCyFnx1Z7yst9yFe5cnO1O5m5M3b3HOrVrs/EGsNOt
M0gyPv+bvPPYkR5Js+y79HrYoDSSi9641uEeHnpDhKRRa2F8+j7MKUxhFjPArGdRSKAyM9J/D9LE
/e49N30y4yJa6yWtI5j8F2L6pX0HXoaiu0MFOx0fI82HPo1D1FwM2lVmzavbV+t5fpTQzxHSPhLP
R7Q0V7xJWOF5/oF8/nZutk/ZIYPp2Smis4FLL6imv0GYb0CeIAUOJ1mKh7Kx79xzVuDIDmSL34Yy
wLXvaOZKFARglYlhD7nZWBcFGIiRbLQ7EPao24c0BliATLIzZLlrM+vHTq1qaYMAQ4z+7GKCfV5c
HoNgOneCkRjC5JtDKbPWZs+6j1ULqPBiCqPDpL3RgwaIxlRrej3OPKLEmMl9DqVx5L7xMCoCXZmH
9SqlCxoxrYtGPHTZLsq/fao9l0wjOLvkx0rNpW0CJdrSXJ4h+BFJAoIZRVs0T06uL5Pc+kqm8m3s
vROnOKB/+bGT1HszUuPeYA2bhiBfJwUrL0GAWPvApHqRLK455CRNWrzi+NNLgVc5gnPtA3apQN/w
VulhhMMsONXMWScSd0IWW42q1aIoPn2tXAfUspux8Swclt4gddcNUBOC5sue8VajWd+cvlaTEbwm
Q/PSDyRjmrMhUDv1YqePGUq7C9/QWVN2QZqWLmWsGAqM3ALlG7sBjVKWc51wPSUSB1TjH4I5yGZw
WzVnY9xUrc2AS0M14PSj06IsbPAkBMncJP7kKzk0MACXvik/ISe91Z0kn0KiTWr61nBAW4cT1Qha
sxyG6RCIVzMzyQ6UxoXH5FPX431tmofBAGccsZtENPQ1YbL2k/QAUyMhUB+/dwyA/Kg+dGNxCgPa
PHKT/pzIfnehhid2e5XcI902OlWtPJlTtykEJKyBaU/t39qYy3BHmWrftWzGPbLEhMJomfvGqA6J
Z0xLqaq/Sdf2gla89UyC1boK4GaW3jNi0FjCg7cae/eYvXtJetTDgLtN96VH4drQrRWLrs1F0c/k
gzNYD4K51jJr6R2Y2psRE1cHXyYnoqNJ8Zdl/ueEqX3h+/JhsH3emFw9B7X3gkyQrCF5mCAq9ddQ
JR+uiQk/ymMIQux9PhY/oxgeq8i4FZgtAjgbLHow+Ty8/kXePcNm4N5GwLw2GMPrXHZN/z5V1d6E
xwpdvj13Kt01E4PvFrfl7Coxc6bW47CtBGfuUe5UtaVIbt1WJ6Hn0EERC5qExELEmZyr/Y1Wqk2c
1F9NwWRB8G41IFwTV98m9amMjUNDgbVXd090U6CaQ4YTBHECHEBa4F86s32Cw/I1BXSlaf6uGvpV
L9xt0PvbvCTwXw9nuF4PogoenYrngaRWGTcrgMoUVTefijhT09QwSPQaJSiCXlzvIK5tNZ38hCBQ
7mcwa38LRz61Y7WdCib9bfwXq/bKPAqmHNTTSXRLI7DPGRtBwWoGroX7Q7OvCdN7ZbZO2/be+zZI
cmjELEJWop9VPRJ9n6gkCI6aN6egBLGUCfeDE35WsPt6rwO+U62n0uXtiB/RVlZxJY+tRxTeMa1i
RS3dI/kenFDjl9E3FbQccqFexs8VK/jBV3sqrqFm3yYubxOJ38gWq8hrr1bvr0wvBaFDy8zgP3Jm
Pji++gtIezHBoW/EJTbk0LgL+lsVVEa4r0WUfmRtc64L29pVs+pkSfPWxcwDEipDgfYg9+oSDKto
lrVM7vSIIfW6+TkKdBRB1DgvedekeYnc6a03mfuNGDMB4hjgdaGbsrkWz4mDCG1hxDDSNZwGDjoj
D4XxUbfMg13C+6Ff7jJFOZ1V+SWSZMkorPPXdaT+7DzHRi9o05nMkjq37D1Ng5tWMgPqQOiwTzhl
u/Qnc9c2/mXMxLqdbLEIIlZTvz54cxF4X2IfoOo6iR7hcaz1qPvoKePQYhyKgEV3rtXtKjIoSi/u
qJ8clMw9mee1S3tYSZng2pHjJkJVGZW+JEK4JqXI8Nse21VQ1Bs30eBwjhvcZzT1jcWW1l/CS3CZ
s8reTWP4PkT1mx5W0Hsq+xakQ7Pj6vwzWskjWTJCQv2eGNqcxLsnsbWlWe3LLktUCOpG8Ws2CyJ4
m76IKTIn51A4K6mhUZQMKYKw/HVEeR6iMd6MI8do9tkHK6wRt+qNkwH1zXu4GX+pgDSIUhcG8wyZ
eAMOqk+HjpAFysYOyttM7Qa2XLSfsIm/izxY0WP4wGa0cwoU5aQ6eWmOGy6ssCVYpLolInFfBeeR
edJsebMUqo7QUJOHZsIPksDPFk9ian/MNH3pIe+2dYwtL6TSwa3s4+AOB8ORn7znCwNwbEIb9ei3
l2RO+rdIva5/mP8AFCvfU+bsC2F7d4e5YIQTw/OqV1d6P7Q0XlUaniZDHDSv2UdWc0x69Tll+XkO
p1Brxpl45m/U6Z4i7TeCY19h7p4S3zwPLRy4GnuKRTjSFOD+h2DtJeFuEPpO1GD1i2Rj9uZDR+5d
hzRJcjRaCIJwjHS3owt7InE1UuWYQmL1xrRw0VQThWDkE4hAUZI1nnTD//JGFLpq6jquSfrVclij
chPgmeF9TuV0y131YPLLLXjcAAtnp6lId2ZTkuJ30mJn9/iEkjBTS3D2NVGK6upFwy6TXDlrSlbJ
YJE03RemefJJHjq4Xtg/o8Wg6J6JmF/7cfXVE6apBnEJgXH1gwvB2/nguzr0c+BnUtjxgQ/AGd3W
k9ts+l5s3QjCgjBfwlaWqxSYF16mZwe41RKMTLgIEvcnlto5nof7WHjIF396JZXZDrzyrPs1wK7F
OrUnBSavcNAdIJPmqg4I0U5Y0QdX25HG2/camFILCLqjaZQ+cTTsBf5uzgRTYj/5oQNVxKjvhkEJ
sK0oERjKXTg4j14rtkE9YXIheCN53oi1nVuv2hmZ+BBWj11luIDkvpDkOE4TBBg7Bm484u8Z6+rI
SR/mvlkD/+6/xmraN9DCHUZpaR2Bw8yYVSg/Ppi9x6mfCpBx0vKNZrKkTO0ltWi2+2eVtN5LOS/n
3Bj75J3KBf7JMroYkR6tEzGHLWKk3LhHYaa3MO5BneoeZh1v3Vm14vqLglhR0SjZyo0QNVmxkbrh
wjHkTx7MZEAW2i5I92lIPU5WbXO/ec1ctXEdd0VCAbT97KtwiOFWOAwUpuuMwWptTIjsWgD3Wq1q
yHHsfLtU0NIywv1cM/Z8EgYtsWGLNRDoi1k5yygwrmbSHXt9uNlc3ol0ypVNOYgjohRAe4zBtsn9
vcs5KwbySkVvaZ5IXh+tCfQpHUN/xpBs+dcXs8Q+8H1EY3/n++XlxXkH4NPikmJTieG7KLQN/rCR
CU2h6ErNXa7jzG/SSH/IKbmq2vYmtGLrhO05iOtFRrjbKqybqsTG6nkEO+7iSfKTADqqUvU8/4Ai
6V61gTqE2gruOTFUgHv4gat7Y/Of5tqu0U8Zj9RIDB6ZY1enX4MEQOSwUstzH/sv/egDX+d/Jc+u
L51x2ZvMSwO/AxKT0arGCiFFSNrRNRZ1Xd6p+4MaTCpYZPCSpi5jBKcOHpwdmbf7KjJBv7QXyqA+
IlpFw6xk6jhnhSYUh5HRbxy+aEN5cGx5Iv7OjwJh7+RyN3jtXbjOq0ZsIWuR+lOVPk0BZDQd74wx
QpsrKnvhAiwxPVxTgvEiEDhp79IQzcFEd00y93siO5HnbP7kCuE2Ogf4uxyzshz2nm6xIWdbJr8g
dARIUP0n1KztQGW9FuPwmQN3ha+alaXxGBO32RZTtOPAvpgENs4YWhxpXYpPceDFBK206gX57YA3
Zm+4A8UE9U609R6uEgdqClR9VhMxIPh2JE6n0ruYOT06jB5BKXZcRZ2AiSCjiLbtT4yBxMJlGp+M
+FqniY0k7rkO4KLFKvsOD+o51FSL8QQZwPo047ZED+lf3XDcuaL4oFjkFtLuugiGAger0V6asTlN
Okxh6gNv9Sy4a1isOHzAcraRBTh/zzABEbCr2sCMclq6Skg2uP82WltBGyQp4Yl17clfL7GHtRGI
W2vh9OA9LI1g0eosymP0Eyvzs9C750gb1jxSK1NOGydJvcs4ttbSbBpSanBLQ7DXBr66oDI5oCQb
hREbQ0fLr7Q7KMsi0118lKaxxy5KPIdXDpPxyTTNFy8Qe80k2Ep7uD99Ja6FchKu2Iu2g/+n4TJL
I/vJQk+MdbpAaJbzJv7DHqt+jK9zdMZfzLWSNUD8NgFDxGxqXlDrl0E2uPzanb2QapvGIblCPHFD
MNy8BLCMKyroVtaHVZQc+w2+Wx6L0dWPxT81JMAw7fq3GvWtM1Tn3na2rpF+S6LrDRF23MTE+yS5
WrLtLiH3uf2Q7pynjPA7txHqh3hyFd2khONF4W8aXf+I59Q83Pxz5ZnXaI7TGxGsqjlhHxC1pxp7
08/Z+4kQvqWVt9g3Hr2wNpcDL6S06fRMBUfVigi/GQuke3nsma5URPznQtKQyH/R2GsfBACe7W/a
xVHRgAOU/1ACentTZ852kAcy0lsOCltnXl9omtAtcQxldjCp1M4Z5CPXquEpYlQ7E5LwMDn4iztw
BSPYAocnygNjUPjJ1QNroGR85az12YM70NpokxCw02lzKMEhVGARCObhhVFnJRi5jIAT5guiPpMU
5mczAq2AA5ILjvthhzwEoBeojJMrBYwhZ53MgTOUuHzgGdW4BQlhd9nSt8eDRmcO54hbEdPXAubB
gxomZ+5DMRMgojR+8iwWCgeHBKs4nM1wIIE6kyNyy13iWwGaC1RiIunk9rZicmKBEoI7EZDtQXuD
ROFxQK9BvzF2/8Xr9BkArUhb/8EBYmGTnzKBWpQj9pCsRz2OsW+O3G2zhnMPIAyRpCeiyGIzwA9L
QGV4FO/NPeobGU7Op91i2AxmsgaYLyAbw8zb4HJIBHVmcAhgHKHyUCn8nCPdTOrwCa+W/7A7Ji4h
ZEbevNLEPTMDPlI41Rhx42XMQcuZYmcZzDgQsCA0Vq8Ifz4mMy8kmskhFYUAJiSrZmaKVJ5NaK09
YhBYxTN1JBfD2ZyXDgi4+3HigNOah5r5aqnZV30ml2i4bYH1+nwE88a8fBUCOQmDiGKPfj/x7YFX
/Bizgo+OMElyakycI3UMV/Tx9VycWVTxNZujVi2uZvjbn0FKBTlZrIhMVq+D8yeeB7SKuFYUjA+T
270Adzv45LkY4tFwEKuHlKTX5CNs93P4q0h0tNPia5hjYfkcEBtIis0Yk3KOjg1acfTIknW4DRiR
EsNxx4jYlxbMHe6cjoLx7M5htNDhU5NOm6rfnqwa0sGiILvmpMExh2mVos2FHoZpe7ZOYxo5hjlm
6jKCLxDgr7bxWRNGbbYG0hTKET2h/hugko3bZFvICOcUp3Y0W7aDqGWlNXcjXm6ocfsWb7eMG2+J
lf9SzLbvdDaAt7MVPJ9N4fFsD28HghIZjnGU2h8ZdY8OTvJIdNsxtt5nfcvBae4XxVs0O89b948j
cMGshLhdy/eHRz2fzerdbFtvZgM7Zu94FeFpT2dve9LM44JFO5RP/xwV8MB3kmK62RRfeuUixSUv
K9L0Tn1DvdtrhvdTtSZ/xVZvIOFhhCoXsUIRnPDei9mEX2Q6jQIUeedg5z2q7vQfr6M7Ad3anB38
wezlD/9x9Q/mY4nNv1DYHLD9x9y62a3WBXGAEedsjxYqMgvyAoGBsnb/HAIEaEcHDh73hoADjtZ9
J1l+CRxQRLcUGJOIGd4GAgkSi+5IQEFnczTnxAJ8oV0yRxgsceYaA56CbAPCzl9C2AG5gYZW+630
oFJygo2wl4Yw0r2fyCneBgITBimhnAAFlXhEoH94YXDNErCIfNwCVJ/T31YBqR4eOYmRo+geA6IZ
kwoYA7GWJngI0zm9kYbBLiLOoRProE6cVY+ch05VFEBCgw2My9Ewp0FcYiF2rMGdnZMiEYxdiXsJ
HzuMkp4bCSv4QsdoMxEumeaUCYCWZfQ/gydEUGDsn2y6HuNwF3B3KSZxbIliLZw5uzJF5OvFcAwI
tWRzuqWacy4cGki8JB21dSq4eqrZlpTyYDXDf05ExqU9EFIdqZmI+IxDjAYTx7nSi4MgXpMQ5+AR
J29C8KYkgOPK6g9XE4Ug6bbLETdocV/QY2ouFeGdsYrXyOtNQ4lcTLjHcwARZd9tSFif6I9Zs30S
BXL0Yo06/hARETJJChEYSlzQgQSONqUL1IdIEWyC+fZPCC0OL3kFJzsLXkoNWX4S6mkMs48yGekW
4Nqf2ZSFEVzS8BNtrNIW1DPi4iwaernGjIIhf848uTRcSV9QNx839kGbykf4GT9+lZ7KOTFVTuJE
J9TeJ0pVEqmClX/OenQLolZhIp48olcis0eYHMODpsJXRaHXNwx5fjq1ip5PUJgA15g7z86c6FJ4
SfVK39a0hysiXykpPY8IWB5zuIYoDbCZXNyE0nFMiVEtU68/cBPLuOPjCzHnbBmT1atstV9F6MzQ
owGhLLgHhXcoiKUNpuNvkn5Mj2qgph7iMeWgDXcdXHFj2h46293qc85NEngL5uTbRASOiwxFAsVz
PcHd8Lv4mU64JYOTnPIBHZBCxhDU5qkVvr2t55wdr8XdJXjnzQk8mwMToxF5qAxq0gPcEcXkb3I2
Dr12thkxvtCvvgNifRbRMY12H2x/6M9YhFICgBNAKebMEuUAyC3JHXg18SqbU4Ma9yBJjNAmTtgQ
K4z94mLz2HXEDbPgoyB86IREjMW4mrPeUZksiqK/UpRsE1Oytp2Olk+M0SfOWBFrrMNh5072mwwE
DqHEXBHMO/gEIeM438BpoCrQW2sEJQG5/Gqx+6QIUA76X0iekrDHEq/b42AzkmlJXDqyOeoapRPd
d5IBQSGXWbb8UQDTzHM39t8ETMwc4pxcj6sdsc6OfKeJ82oi76mG6UHoaslsZVWHYhOG/lte0Uyu
NX8TedGe3CgNCQBLvIaxZ9gvRBvc+pzsSG+xTzGp+ayTGsJkuS/S9GCV0S+OxT3LyD4IhL0gMY4Q
nytorX1ys1u3p8kE0qEVrXQiSPSR5ccIvUxnVmDrjDCREQpZX5pA3VNmbzMvNktHmPTDxZPmYVQ2
BxpsAtK07j52d+ZrE9O5jjmzaa7dEY1kzMOt07n9MSiR6kZSkZVkaOe0L/+A55XgICTMctXqxQet
OnQP5s2OkcSfj5/d8Mhf2CnzWp1RUkXBOnOr3Sjcb9GVO8+Ah1OaU3CsB4d9jPY1YZ+JPT747YwU
yOVKuG65YttT69FjLbVYhSeyA1u/S+DauNuKjRwDEHN7d+fbPDBlL1b0IF0SRXmsrOOLg//1lBTC
WlSiOItJe+r0kiw+RdstymWSLJN70EMYrEW55Y7YZvpjhpWYj5xtHLBrbjNL/QbHlcTItkxAHiJ7
WLVSzXg076lCDwy5mONcg3PC2tm2n25Z/AryLhVHyaypr4n+3M/A1RRLOh5/eJ9ARTn+dOlHnsYv
TTdlADRQWftx06f2J2s6GYg8Jhsrd7U2EAAa94HUWuCe6bnP4nmPiiE1llRg+9EPHPgHOscsCO7l
s6axOIFDWmLf5IObZk3mTrtRtsJRVjPPCaggvU4OYO8/aF47KhNnbal/cM5Yu4Kwj+Yvgzq+AXCx
Fm4DmYvf2XCgf+Knsl065NtVl3wmBvtFOcwHiIRUNJlEnZNbrfqFqxWUj1jqYDka64ZkqFuGXE+a
bMOgmKM7o2Q3nbDmY6+thIw2COxPQySox8CPJSx3r4HQXFhVt2vSEmHUH7/bOSfJqYfmkmOryk3X
svLSR7pBjIHlFVB6qdv5k+Wme/Z6JM6oqrlbyA8DuF4t5mIJ0GsuQL7Evw2jCzkqi5dqSN5bO73L
XldrUmqwLfIUyzRiyWzBYxO3IgYobMyyKm8cHi+1k23rLjfXo4LAllH+QWXvo64Bzq/b9jSmeLPa
7olhGuKB1TM9pou2Crqd7RLqclVzzUaOUW4JZtDa26bznTOR7bXg2LSs56b7T35YHErqDHGXZgTD
G6ZIPuazqqMeCMwDAfISrHT+03rDlZnahzXYt6zDHz7qd7NUNz2EiuxoKTXXZVetwxgHdDFyNxnI
JWWNvFSN/RQahmLjH/mE1ps/Bsdeqb8GMXiBPQY3NeRa4lzlUgUj+agB3C6KzGto6Y+DTDYUQ+wm
SrkKX9zjqLnJKJtWvtmtyEWvgPm/G5r5O+LhNeZZfek6z4acX7hsb9gaWSeX6oLqQS/n8Djt6Ub2
SWHgLrH5+1H4JCdrq+ieMwTD/0Y9GQnnJf74dxFZ5xjLnZHYB5CIV51EftIa29E2b7Uxn+K8FwAg
B4ZGd8ziC2mZ697vH5XgbalCn2ijoer92MAB0xvrMUzaTZMl7wlGC8yxay6rq7oiKpp7il9MtxYu
InrWcN5MjGe9JO0jg19Crr99NFE30axtK0Rpb8yMKqHiQJ3L7n/8mwSfCEpAYtN+GlKUv7Hxb8WA
JuzL79zRLlHxQRiXkTWYU3g3/Qar/Gs96d8hhqW1CkqDJ0hzF7bg2DfS5Og08rdiYeyRQoXkti/R
GYIxutlgWhsZPg/J1+BSowHMtTfgxLYp7RFDRe1Lv8QB8EwadVXaNL7agnFzYQbRAbmHWJgdPjCn
nAvNNZ81I3Aa+nyZ8iGe59kfPlYC/hlzFZRGa1FaAXc7/xdda6s5XGLLut4BUStI/mp7h44RxcMw
1SHm3CZgeJ386U1wDtq5YSl4J8FysUbGtw7Y3qLmbA7GF/zatQvLE71X51EXQOptm9NmgPijAwem
9WLbhcZH3scQYVRw8TKieDiaKmloi5i2FJy07U8FnLhV2rGbacUyHyumBeWrAx5mFYdVv/a4BA29
wyyz7y+4y4vdWJo3NWPpKmNv+Ma5ScgT6qPDauVt+so+4PRtTsnMYu4ayaZttZ9WQLcdAhAxipfY
iM9GOm7FUP22Zcxq4z5rHpzeXjrUE+bYblxY0q71k0b0FNLAwT4Dc7quOSh6ylhOAKmlPnyxxXN7
d4HGxPm1DzUKZwHbL1yu4qmdbwfdOzb4V1FlHiHyET8cqRuz6CNgjwddQYwjS2trQTv3Nev4cl18
LiPM9jU3LxraLJsMDeO+MDqJYhpWytA3yVBl11rqD15bjju9/7IhhCvPx3c0vTumtuU+Qz9jS5tN
Dl486Gj3NhShQGz/NMoCyPeiYuOOwMpj5Z282j/KhOfVrOA46AOgKTu02K5LyTyveJAebeD+dK3H
9CKwL9WRS+zIZZ30ER4Xkxw0DslUANuclitb+wwkqXUtkiuO8iWCM4Uy+rtWGqijoN9LVW79ng2m
ZUBHNlRdMGTuJIccigz6nagw1lDJo+0jFxWRH+6DZ1MvSQEGZELjhGiFngnYnvqPFIJfwUAA3EYZ
81CbMD4YLNMiE+YXWcyUGWZQxwikxZIvFvueA2vfRRMQqfaOleKuh+6G2wFJRBKadGBFFYd4Om0D
rIi021hCbj0VvmcVfXgNrv5Z1FlGEWY7gBePlLJbsK9n+y/nMyUYn1nnoSECTQNBqvIVCyBGJx59
hGyDqW7RuA9qLjCwE5jIflPvus79HIjnhIZ8wfr3GhqcFIMJT4BDa0JHe4IPiSzM8nBZlLOe1Cwa
QiFGL84NHpCF4cXQHiauZgCm7flDePDIP2OLBF6XEXUyKHrAr/0sEed6LG4RSMaWytTQiJ/FVHPG
8funjkKgeL5DlgVZZTonIlNdXToo9NKmRo6ZrRcCB/AAdVkJj5LrT/2K1f+hyrlvaBKeE3t6udUb
R56qnC1ATfrx/weDM9d6gQn4/8zrOUTy/+Ju/te//r/czYJ1i64S3bcZ8wncw//i9Vj/ie/ZF8R4
+fuYmf/N68HCLExDB8ds4as1+Qf+7W72/tNxDE93bd1yhG071v8Lr4eR9uxeLlIVFvn+57/+A4gQ
y6QwHNxhuJv5LOb/7m5WYeJpQjCZUVP73UAQVdZwwlu9sSr7kVH5h4pKxkjjxqjdrc+EkusQfIQC
/yAI6ufC8IhaNkwhkT5WbvtGLVfHCd6H95vRoYI3Wdykxt3Nat4TejpswLKqh+GZfSjro6tygr1f
ihZnI9C+6pzON4qLL0yAQ/zWAOpSzedU6n3p8A+S/BpDN8OG4jxOLGZDDRajVBMl8J06SK7afVkg
wLb2ecw5onDMKwj3j++O7R/djFx/6DJ+4nsgQGJ1ay41C6cp9hmTdrO3iLghOepY/GhuIWi4I7v/
Zg7DLog3pb2yWjwXMBexdAb2W6Sd6rA4a1wcYlnM8awPkXGeyBlbIIBhPH1lLPRZlvoBGMGjjp2D
ppTWuRsEP7jPezhJumZtFae6f7VJIIijCreq2OdxdDKoTSyfg+KiQ2wnHbaP5u4NSWBGTazXDORz
WpXUlhD9orKcbyP/1pkKVtVZd06q1M8OfbqBMIheRteQ3rGQJBuQwKx99NBqTLZHlYzrBgO46z1E
Hos/TicVG6sguAyYGkzSs73eLh0/I90BrDL+KeFNOtq3BtoPl1Umkg0iLVXONqPqfU620M6JG+Ev
1Dpz6+L2HLh8+/XKNtSOsXspn8P4Momf2hdLjiJLvbo46SZ+xY3DvnXQ7OxM7VOVAIYSX9AjzPhc
iXbH73MWN2hxG61LWn9TCDRXL24nSC0JhFPIlmZ4sSlJduwH1ezNORrV87WUT3RAbLXo1zCf7Ky7
ZXgS4+zRsV/7BIpwc/Tzp5I8clKu6/DTQ/gkIhumd4sJui20I9ofuAkPodNhXksTe7BxJA1uvA4z
LN9gIJD5qJiyxdkWqZQIWLyNMqhQRnIiYskFlFlqOj6V+fBt9z6a7ns9n/Q9WEjawLx5uttzwWWi
3x0LiAg1MSbskNg8Dnp/Zr9dJuxOdQ8po5+vy5U6RRWmRNPW4xvu9JThNWiUZcIkLqawe1mbLxhe
GeJwmhsP5XBFsJpMfEWY9ptlxU3OTGrwOcMmlb6kab049USu2anA4TSE9+pHcBBL17gGfLnSZR9k
rwlFf2/QfHGAxEHxUTkK+E5PwMY338KR2aTK3hX7MREIrrTqlurdSWkKkK/OP1mAxG0nn/SZvSkH
/dHLDES225Qkb9ZIi6bpcAOcjL8m+VMwQSiEo/qt6M8qfmlJO6T2shkewh62qpsB93xN+IBsaesq
777sIkDx0r1/WFhtmSxjh6KZGYleKfO5CUY+I8X25adDGUpzr0da6AdyZOrbaUlZxPFXpoeHviFW
ps61JCVYZFe7Po6efp6YAact5BEz2QbUBTrJe0r7dEPRAsbEqS+OvgTThboq73U1YMageQ0DMy+1
86mRyw4RK1N56LtV7Z6EuRc1sxGGl2mXrRy9vzZxyfzQO+F7opHVWAuIG7n8kQCybSN9bc2OVGC+
N4lcMBNb5ZOzzIW/auOMCU11m+i+AWe2T0ndDdZwFnA4tdE5+6nzHqX+zWKIE9dv/rRrONAFLVJW
RqtT8dIWPAIwVIv8EMLPmDrr3vnYm0eWpQy9T4l+lwGQjhwKo/rsTwK0Ag70zBBMMC7/s/3yFNos
zJEqfsLUPY3kDybTuUQWT2uZ9f4RGxcNhvy/2A7NUG2l+d0qqiYJVUqGPRCoMB8jE4Q9skJ/hlay
5c5Np/zLiDzmqfhdasGrSI3bZPENFOOSaqK/svI+LR6xysEUzzGX3x0E9/CQoiT4AXpblh45XS9r
dUJgdua0Jj+HNIh2KiIm55IUtodHlWOyafN4Zg640ynR6bkaxntRhwcWWiTTBztzDiO3A4qz40Vo
ZPhIDOdVlZy9mQzfyfutRIn0bXYPviywdyZ36oHf0gInJAbg1jRWXje9KU8LN/iSjn2wH12fi0Nf
PyvWGLK756KTBxoLoRfoCNd5/j6V64owiRkziHxOkmsyRLsqwIVtmTvc0VFLwT1eU6MgQkKIlktf
D9Coo5FZfiH8XaTLdgcfqtJ3cUKrFBt6mDkb2U0o6PgZKfzAO5R62FhiIs5d3ESorNyb+qA4wSB6
ck0ftzBNR/yJOQS76mTQRksgNN9mo3zlUrRuh2qXs98lODZcEz6JKo/MShCNJZthzFeiNezFIEMk
k3i4TR3ZEEUUlrpY+CnxudeIttDkg5+lOmV19VyO9ZulvGtQ9Ddpd0c9mLhdByCgTO/XjyWSTzk9
15FBZWxEW5SQVxFAbmpt8MET0XLAhqigSfHB+LlruMXTON1BH7JuAAopa2FZcm3zEyhEsepLj/R5
enAR/tCZUDns4mw2LIu6rY6jbzON6Po95q+jMpLfpCKiIEy17Cz/gZjoPUhVcaKWfJ6zh+g0FQNj
lClO1ilV90NtMVsPNQZzDVmvMYk90qO4sHGX9ozB/cfCL4aVCzxtqUsOL1bityuYRpQWNP0H8t3d
Kz2OMwFjudThl5HbtHYJWt+XyjG7RYMhC10jrjaCjipgiZxdAu+s82bRKPvN5m3sBUWeWY9fqSwA
MpguCL6qmCcMuU/tO1CcSKkjat49au0d6PhrUucf4dC9kkJgosrcqcj/JPWLy8SOV0M0Af9Dg3MA
7vix8S7A+Zfg2xa+a2CosY/YALdNzlQcv+2mg6sNvuTCF7OZJEy3KipStiYA+tU/b3v7MAYjtgYX
RbEx9klbvNaSmncRazeHQyi9ZQwtUCMe4mx4kH2A66CryNZgk3Ml+yd3YolZ0jLTJy51EI5cTH/m
a8UWIaKGzddj/9AWTTPntnQegEyPvqLA+vaoA/Md7TSjqWqEtpAaLYxd2KrEoH7KCMVo6rWbTU81
T0WL/ckf9kZh8ywjeGLx7eoBID9JafZ1l/wpJbv6JUA2Wmo9ZChkvGrpj0UCZ9L90vP+4nZg9vxw
Wk6m8WQ4PVWENtOpZIp/Ohvx0mGEtugd3iangnzn6CeDYTS+zJCRulN8NtbIxT4nHss2P4/ZGmwW
2XDPm+C/yTuT3Fia9MquyH+Yt2Y+ZfQdyWBPThx8bLzve1+BtqGh1iHUvupYIrNKVVIVoKk0yR9I
4JHBCA+zr7n33N9acmf3/etAivDaNbMTjAitSsY142Jfd8+Tytdmg5EiUbG9dgnuBE0COa7O+CIy
HrvwSD5VyXwthvHBUQgtLRsVhe9AbhgMp7nBtjXemLj1LRXyeC3BelbNOjHbTdaI37gsNkM4XYkR
oNqo4z9N6qTg//q7Hlb0PkFpv9ETaySkj4Wls5tqqnm3UeAGDnAp9oR/njU5bHAarD7TZ9ml1UWY
i7c2jBK27YT8OYN0y+RzF7IPthHlTfV4ZzN73hpDcU5jBJz2mByDhPmPTCyyqZps2zg17gTA0YSv
xtBcmg2/9OLG6Vdft+uliM+2qhEIOB9mHrZHBHkvxMuQItqqTYQ3k1ynUjCPyHoBxsB1iJgI7uXk
HiIZ7/2yIDUy+xlIaK3yV5uSbxU54gIIKl8FSUcMAqyhZPwamupd1Weck9ssc082BxJzoeNsaWfh
QHW5eG24diPGvATw0cAb7DwWj1p2mOZ1N9qvJZVh+oe+rbkh3uCuQkq7TN7raMv7tMtrmOryhlCK
7jhXDGVcYSfrbLJ/hc/iO0vZC6Vh/2ZicXkKqpG/3e42Xug9jwIhX5xlEEAddHdVesJRclgY1ses
JNyg33VKHVud5Eg64Cd4mHrdDvFOqfzTI3OvCyLOvm70VyCPznqNk0dByhMDZaeO75Ww7JXSc4Uw
dE8k0G7mgn2V05EtMwXrCbRVrlwWO+letNW2kd1tOWBY4PbYuY2OKrczbLUWqS3Tq9FQf6VRupe5
76yc1NyWhGNRSxrvtNNbU0zbxeF+NqphJECsPXaSHLPG6Pp9PkZyQ39yje3+XOYmNPxmE1mEBNao
GlYGhvE8iN6dyv4j3ek4ohRuHBSOrMd59TtvkRAD3eHWHhn5Gr5/P/oGRkEJA9ueue7xITaO+NO7
OOFx5NEGl7tyokfhO3+ZYuM6hrBo2SfuBLcAtBxjYxX1xshb1LUuBQmqaX9VF3g54EDStOH+ElFl
kkmDWMNDzl63/WluvBc7AeLB4zdl9X1P/xErjAZxf4c+aufV/UMZhSd4EjepnF6GNNi5drMxqmpX
U58yEYuf4ICvmhIhtivuUHohD0BzQ2RfWWNFHIZ3hTaeHTVL9DFoiQEJHyl+Dh3t2sysWQFRrHK0
mEOKdDq9H5fo3mntZ3pzSBFB/xb7ASN997PN0qMYSme1IDqL0ngXOt1nOBfFmh0UyqjK7oHLD2zP
U2Plmo/yi+AY1TPuyky9XzXYgvQVU9JyPhGSwfdvIDiY5WiNaqBrHMSW0ZH837UbZJ/I+datcNEK
sWsPxx+ri8i3abZ42Nj5J9QfBUNnIIVpiffF6fLbcqG+zaUAgwlHtsvuEbduq5SbSiUmjxQmW4gB
+GB9ushoQJ2Dfyst1EVSzpnOW427i9EJacjYvYwoeQxxu0HeilZSW8KEMA5m0/1SXIFdpEFz2Qg3
uMhcbScb++7BbGrwnTjN7M644ji4C+MKSAHuE3LvFc40s0aHjlONnd3NjHMtqacT/JiSyNP6DOXs
CLBxlytcJdr0xvbv2OCCS3DD8SkKPOKY0/HJpVBOJL45mC+3tjbS+d7rhK8OTN8qwmeHsxsHG847
n+lr6HZQwYjZgyTNeLHCpdfGYE+w7cUUHcgonftRO/rGGnhFODAtgdJeDFuhrX8BiK8eM2AWYQq0
/X2BSdArSI3CNFjrZDsdYGKjTtdgz3J2NhXivjTKjp62HWI/LOJLAg4owZRolOp1xqQoKvNrRBmG
soGntjr7mBlZn+EAwt4IM2QdYHdk0vApUVa4lB4FSMt6Qg4n1BnH552NnBhs6X7GPsm8/NVCq3ZD
rNkq4CumP+GQeizFeJmZ0WeOEdOixVRwldDtkTtLvEcXsSG0kMMh0dx0jndOMHUmmDt9TMQeZs8R
tAS5AlsDnrzFpEjqWUMz84Cx2zwxiIedyK0fFV/kGsBfm2458pGO8NZ19fusHafCS+8GLKhOik/Z
j5MbuAGXCZOqbRiIx4y3YQyPwBeJOsfOSgQg+7zqEhTlWy4p8Q2Mr2IsTiideADn9JN1+WWUM7IO
zLKTVexdzLO5dtFykt8p7FKdrytCfLaddtx6M8kR9UJ5ZA+aKB15BAYgisuD4ZizyjAnjyU7Ft6B
gQMmuLF030hx+bXYR5Gy8zjgAJ764LvXjvgKL0Y2bQBislvBM0xGz0PPSy+mZtN5FaZT4z7THuPS
uCfNFqQf7uO5AzXtUVnI5UdmpFma+JRtbVgeWb0VyXBwcTJHA1ZinM0lr0fhdMasulE4n0sc0Fbj
vBY4oqGZ8M1aMgNfNlp7iusD1rqD32O4AYqzD/FXC1k8BPit537+raS67/BhT/ixrTB5GhjmDfi0
uyK5C10WSPi3p7nYQQ96ZDh/V0BmbWWP0dshAwF4ABdiXtD7YgefWKxwMWk3Be8NLl7tHI8IeEy0
l3xp0udOu8tVJqDINtdoxDeC/RwvDptl88VaZvbB8caJGcJpzQtlBPwcgm8BomJnF94h7f0X05v3
HXb3Ftu777kfA9cPPJ6XHOcnK4RHG5t81f1ibsODWb2ZER8KZnozQHuLub7DReVjtjdGzHwBYlpM
+G4Xn3JM+WpEa9/O7zNm/Ux8+vykAAv/QHFA5XUKJzzzqfOV5e5dsjRbUjrfqwSRkWnAvGrn/YKT
Z3DHTWcKtKNQA8Llva6dzVIH755mCsiWr1ydXty5ekqgDtRjuK3ATjottriov5qVfEb1exvgMkVl
3G3coni0ecVGE3wOzBUM+Aa2HV7pEEBIqcME/yACIZDZaDfgIsQDw0w4CZmz7AQKCl8DFPq83BoQ
FdKWVQooM/ap6PdF3TwzaycGKvF3BhE+DEQsyAzeW7TgnyVKtYTcoJbu4KBWRU98j3bryzH7/ULU
RwXxIYD8kCuPHDw80dOvZGwKeJL6KyUmI7CJOWVzblH7tvQmYyWQ3AwP4TSdACWf8rr9kwd0H7jU
QaKvOg2lQHpB9dR8DEAuFNSKJoSZbMdfJY7eRGMtCJc6GBp0gagEmXe8ii2T6xQUBt71g9RwjFpj
Mibm8avSd197CBoSkkaJVjyx6i1MDNg6TImNMb0nBR35ToYaFhhHNr6hmt4VuKq7BmcVzI4g56wt
GnXqkHkEvFEE6ZhguJh+aeCHGqNbUyNAeOMOEiaIWbGwn6GE9NBCcL3eWxofgkqX3txiJUmsEF2G
pjAsA/M1PCwS1b/n/+mgkSDB5d9aVJrg8Zh+9H/DlsAvURMgkwR8oAXZxBkbAnJLRGXZDuMMgAtn
NS39TwERZYSMAmMIRAqslLYsHpYkJ+OjhNwdfviTtXFhqzgwVnxG/YogQ9slYBgGS2Rou65lPwUj
eJZeg1pkiuALcotKIrGBPsTTNXLO25tO/DaINwKILz3kl1hy3eQoD9wF5UM+s+LQooTYajasPteh
4/9QE/+gENwLVAzBjJnBnyIG3j0KL/PLrhEU4xpb58haVIqYGEVEWfXMJ+0HvzBRM2rRxKw4oict
pMB78xCjrKCmZOHcPao+O7ooL2rWG5ktrirBR48yI0x8zFzOMUax4VXmpUHBYWkph5WNT5FC9sqC
D9XSDtnYU4b2o0cDEqXpp4smBDk5Lv/yjoSBg4VmZDTSg0BDUqMlsbSoRBPiokL8UOHyDc+ALSGu
0zKUFD1KokKqWDf7zDgjuWdQPoGhzMt8hQga/vco77uWuKky7Pd9BmSAUIiQsEzbzY5qqg+eYe76
oTiZrQOcJE03sYlUVxCYJN2GLWYxbNqquToYeHRCoqJvqgvvChcaQMcSfZIneooI3oH89wdd8Gud
G+xq1Csqx52PjIwpK+jevr2mQabFB6N2RrHeXTZOHsAqIEu7VXel1T4mmtdIX97Y+MOTfmcg9K3D
+b7ioWVc0ELCY0lUBBYEGha38cIqX/gE+6JOjttLFE6QSfxjrAggRJOFGB8/p2GvLQeDqe3eDml8
LvA3ytHeJWl/VzDqsFT+nvscxF65b9zywsKOgjvftfzXY7lCHhqhBBQftUcStrvTZLCRsXYgx01u
xphrh33rc/OMvoXuLHymYnmyoghWur+piqfeRdFSSbKxoYmGcgEL1L7Z2MPk6J+ziDBSfznhcbyJ
JvCExDCScE0gALW5UQhGUhSrrn3OiMhJ+/bOTyViWKIHHASPdbNOJad61XsrTOLngdPYE3j7k6j6
ru3k3HiIQcAFpJa7X7QnJvWOqlCfBERhQ6AnzOrswYxtXG4AgJCgJ86y0EsOzPgVcUZEZ6zFPGHE
6SgQQdh1w66wGz4n5xx41Zc3TCtMGhuGJZvZrj8Mj3GGTf4kiVOioe6cioPXxVcj5A0zDKJVzcfQ
xyoOknBZm6HEOypfixp/Vqx8bDwxWvfs4Cf52awYZtvWtg5J1R7JhWh9FPqWffSWmKfXeMxk5aBg
yA9jWO9m1X8NdfdqFNFD2vQ4A1EjeKW9l92Iare6EWW/ly2qOLaNGPb3FUsSyTCXLMwNsUC7ZPFZ
rDb13k+5p12LMAOIDuMIip+hBLxeMrD4V1VGJMOCSD7h65gcusrFYZ2tasZ+FU7excg2WYsjd2FF
i1oNuSVAAisIN/HwOBqfxrgDAn4HTv7Q4Hq0OGSyjtIQk43PlL8PBCHrDeYf4sKtEEd+OReXIkgQ
pgKVwyA5bfKYVWmXvzhW9Uid8ZtBWIwoYyhLI4xdqOYkah4JRi0rNOvO5UEqM5w1qfjgnN52XnKH
N1eP38Nbhi3YjXLaJi/Otw4rQnLkkPcaANhL98r7/97WGGVG0CNH+uffLlECDmDx7VYu46HUvqoY
LsbiNOs8I6RJRIKqdwGIOEf4mjON/eBCokKPLOB/ZnYoXYYqONRhire7Jeg/XJNkwYSlYj5gC2BT
1eL1lVMZ7JquXEmHabsRurR7BQ0N3IQ3qipdOe2shYl0MdJEGeTy+ZY+UzzWDrVprqOS221UbgAz
CPGJwWWdOkzTg3r+BCjzAWRml7cjGBJNqWw9/6af8k/Y0fdeSqHLeHlfKetQ19UGrfHLELEFTupr
b6MzDh2aVPt9DuuTl9p7w8M37zt/Oo/J0hSpP/DLd53VPat6/PTMYFf7yRcwG52ZSnRdjfjKBuYy
G/ZBZv2tHQyoKacx0obX7qarslNlROZtPIJpjLI3GfBcYmnGxcxDLGArliEQS20rnefuFpGMsypM
eeuyxtxWGAqcsDVuOmv4yCDSVoy36sScPtW8fGY9k86oTc7homB35OR9IoC4adXwOeVmvhEmzGWl
e/XYn1/LKnT5KHsSodGKJx8hevglQQQ4sXDXaH1bXnsuOypsPJonK1471oG0r/t2QG6NHseon7z8
Eqn5M+F+UjE1gOgxEnISBBxUXPAQrSQfn4u8uQK4Eo5oNA/ZyLHklMifS55f91S/TGMWsXGw722N
lnHWomz+jC4nbodgOcnJeS+6rfCfy1bt0YBWG/AGDcuP5Ey9QYaMAyfX2C/U8w3O6N4/N7W61oV1
DZ0a8yasyDyydMgtALbWuhv95ndiaXcjTKJmJUtjguWonvJVyED+QL9Llo0xkQzaTJr9MA27bhmY
Dn8XoX8Rw4QqSJ0cFM61EXyN7VxsE7oVpGHqZnDab8EvVRlDwhCN1U37C0dH8kYotAI/MC0Z6jk4
L4r2T1c9F2zkg/q4tMg7O+926eNNlM1/GJofsmzkSkkOqr6E6bKFQfy6dA3K2mHbTB72Ua4cF+lG
OTm3gnVxEfG14LdmVbmiHn9HHP7GsGAbOtN9yd6xiU/Cia720H+gFtNEhXZnO7BjwmHHIulYK2YS
k02f0LnjioQVdTPTVBLngxnXncS9LQtKNNT0SGIvdR8RN/iDMCXGX7LgnCb5R3asQfOBuhP+EKsM
4VbnKajHVeu2pyroL15tvxHrsJqN+oT/4mMuJ4Y+5IfOKZtBTJotMsdltr9HvyRuqPYRiplfMvkq
WbIIC8VgcssvWRPycWl7UvTc5rFvwSmlOiC7eAPies0qqNxd8DIjEfOavLoJhTWsFcodDlnw+Hjy
auN1gmU34wBs2asMwcXsar6aGAKxy0IPQnnQWSDWXXET+hhhUoaQ/a1b/9rsTxgjEXT3kkuiU7H7
x05NvHofHzLKUG++A7Xc+D9mHZDnEFIrJ/GTmEwa/GYvS/OFt/yu8gOixVPlUwiVWwfrm1FBEhXB
q5+Ratp4zDqcbe4M+6KdLg3REizRrr3orh0pJTfIdvmfmQ1dT3DDLlus+1rSj1s4btZdPu3jbOHw
Nr19lsv65r++4sz0TECWwkR69f/WnN1ny8//+Kf/EKj5b/7930Vn9l8K+iVITdcS4EYQif1DdGb9
5cCwdH3U7kz5hUBZ9r+Rmqbguy5MU5pKokb7B1BTESzHlIzZh6eEB5z5PyM5M2333wM1+VmukDYq
NtCa8v8CamalUj0jcPKwvGUvq3ptZOqBw2NPCfiRZJo2YMb7wDKO88IkTtFBTgN7MQGcAdGA/9hD
684kAxB+zbORq30chnuf+84NhueG+2/mHuz1hbhM8o9Uw6aeoPJwYzKRece/QE4V1+nItSqs7qXh
zMZyfgAwXOy93mcN0t8PXMhFHcCeMWMykwRaAVbhI5c3xtPPRN/mC1zKlHtm5UDeWHfIVgCUWWv4
JLj7dD0QeoD9dYVAxYT0lqKhpnjAAItQmWoijKgr+CCZ1WfkHoRjwIzLovclSydZTilFiaerE6Rd
HyLodpKypSSM/SagkCHVs0TFRGfPULql1KkoedBl7ExdA+Ul0UKzroskBZIPFQxoLxp3SqdW11Ak
s/06qPCZM1Lo+rn7TvDjVVB4FZXGi1CKEemyzXVtVg4txzblmkFpcYMvFsexsY0o6EoQIVL2DFg4
bxF6i72Ncy0ZkNeFBiliui50F7btFIql5Cy0WbhRQEbpzIrbZs+ia0u3HDfeRDW96LoTSR/CmQOp
9reKmhTAwDalRrWpVW0ijWxq14kadkZNAOe0d+5tyts0GNaUj9S7uvJ1KyIDKYVNK9k1lMawKyF8
uCyNUmYmCYX3ssuigmCJbO+F0zrSe7/IOlQ9cUJIALFKNyuWIHvKQaofyvOaMt0gfz4LgK1SvrOk
wLvnQi0Y9g7lvUeZ71LuF72/SnT9n9TJw0hDsNAYOGWzy+hEgGQ75D8Zj5IWIkutYzDZrPppLhqa
jJpmI8hQKCzGQdCEdEZySWhKmpmz36JNmTq1B92zIHoZV1EUH2pjuPXLx4C+Rkqm69S619IoD21K
7IOVsIaALSnHh7goPzo6pKyLNiRUMaesvmI6KCm7x5mOqoab5dFhCTnvJjouqVsvPOvokVJ3WaMp
WJeqZnBgb6a2eEgmA+EbDZzygs+Kjk7Q2Sk8KjGdHpAjaCzJGZXEtzcmtIJ5CBgpO8/R4jH/wSqP
trKnexwhg0IU2qC5uKuWeVvGwIzoNpPOelwcnqlQY97pR2P60pwnf6FPnfx0rehbF6auBn1sRD/b
2Map1v2tbnTL4smy1Mam/x1AnMJFBRziXEm4pUGmUy7omANQGSXtTEknDRh6J+msycHVRf1a0nGL
EfszHbgfw98DmFTizR2oLYIai13+XtK0GyQKK5r4xaZdpakPF3lr0+R7NPuE2rTY8LCkMwZQuXHs
rPlMJMYlnhwIG8YxNua9M/K85wwSQN/emHB6SENgxtAwbFhY4s4MH1qGEAEvN2YoUTGc6BlSINm4
cRlaeOEMQI3SVU8zRAzhj/GGk3No6nlHwFnReMFrwyBkZiDSq/IPHO7NyKAkiQ2cHURQNYxQFFxu
TeoYLYwIdXdlBEdQCEsrMRNSq6cwTIg2lp7LWHF1kgxq0rA9OAxuIgY4OIQectb4FYOdVk94gsG/
Z//SrAJijKm6tzXDIJDDVKeMh/A0ofWL/UeBmQmv/B5QJyxG66EZitcskqCNtP/Jjif6Iu2JmlkL
dtoltTjDb4QLoPHFGzEHK8J15mODsaqfjctoYPqnhb2MQwQAkwp847sVfu8aYpqNRQt35WOBZcvB
uiXpJCY538dYukysXYya2AhCbwjkvGrpkraD9oGZZo3NOvGOpvaIgXpGzYhtrNGgJmxkMXYyG1uZ
NYElm9v7MGC/RwGJzyJJNgorWltrT9oyPnXS+xqS4Wxq1xpkkuChx8jmt9gHtbOtxuJmYnUz6+ba
oAha2TV7pS7ZudoVF5baIOexWUI4gGuuxz5HqMc7Bm54obIDWCqx9RiHuXO2bsaXJKvSj1KMuBDz
AWMeDj0VVE+2tuwtfzPvQVsetJ2vsustN+2N5fDmiQ5DPsY/BfRpnRjtXgKWxBAlD6l2CU7YBVts
g3FexozecRIaFt5lrIVLOSdoktD7tJAIKuyHjvYh2qU4Ku1MLLVHccasiABkY2JeNIsQfph2v8+f
MebGCpOjHzXfbNDGo60C3NjaCZm32ZXjZQWC8LvEKjmjT4D6dHBLceoFVkosla3AfOo4l1kv7Mcu
ekgy/m5T+zBn7cgMQ+u9URWqY7yaqM/u5iL8HrWLk/hHZnwpoxocRZYWRRSaB4b1c27jvaFFOdbk
nkbMoaU5b4kFWythQ1zFPlpjI3WnjJ2rdpZWdZttgBTiNhXPQd3dN5hQ465ZExX1U2NOzfCNlNqs
imnVm73HCRNrr92sscc2G3trpm2u2u+qtPPVo6NEf7cttCcWgc5DV26KGZeMFltkjwYGWrISCCOI
tx3G2rr1n+q4YB0IWdPT3luK/NsMPxXreB6qXq4D7dMtk4NPvdJo/65QaheF2Y3Qzl6ZszXSXt86
5kqW2v+bglFEL8oANFJ31uJdqLHA6ElSlPAOS+0ijr16P2tbsd/ube0zpuKhDzeADuFAjsCfJFiS
uSeaPQ7DG1rXD88taUd7PY4GbZcl40uunc0eFufAkp+e9jx3obFl48+yAzt00zcY0jFIB9opHWOZ
DgpzS7cb7dMRST2m6gJzdaRN1uwNG0zXjmxvQ6IOxgrgHCv4BHO2U1en1EDFHWHbbrBvjwo1Xjyk
V6Wd3a1TINvVbm9nIda8UQcHG7hj5scOWzjUJawK6nPUfnHePLLTsZDXXgJfXdGdMnZv0cc7VX+2
/HkiBJdPwdGRDtxShBtPzLsCwo6L1j/wpK5CL7/NHE+uOw7OCAkhIuaVTbJA44mTKL4ZXXLtxeYr
zD3QC2JfBeyrTHALJBRgJ3p0SSwIrWLXk2Dgk2QQhnyD6ba3WhthDSB7msxj0wK5wkLXkRVXn1SE
HNBK2TuXaqLU88hNsEX5Us6SSZpkgCIK4M3+ttYb0qAwNpQBK+FNj4WQUAm8+6COvpam2kUR1XeH
zxyMzt+C5del0Z3HEn6OPZXbZLQ55NSqHcp16mZfi0AULWnNg+ZrQlYnMULEtHvGQuhm9t2mZLPF
7YtaIMSlHlt4gz+n/elzcxXbTLDUfIEff6xStknDGK9txz01JVFajfaVOAI5WtaAsOFkA0WmME9+
mR1yG459LZc/D+X0rCSSrEz1t15GJVlkmzju3uaqfJ1y9GFFgKA4BVygJLJM+UuIBlVGC6TLcMV9
FqOMaMKPBMIfqx1cJ6T5BoPJRy2eAq3iVjYCVMWP5fUxW/Kf6aKADnZpc6RXX4N9nXeyymdWDfZX
o8Ynoco9zOtjF9qvOTOj1slCja8mg5YCFHWFktV+HGnxo5F5PCq/hakVXte9O8RrxZ3q0NAvNWT9
kvH7MsOPTNdmbBabmHWs9JFqjlBtEwu1R/eQtD+SdMKVYg8ul/4d6i16EStkKBnYd5aLzHEK4tsC
x7Ikgqce6u3cLI/LjBKN78/KQmTL5EA1LL+HE8ZPooRF8Oa5nNTV9DMz1Q0g98Wz8+CRy7FB5SlX
OZyIm9QLHj1cfgbKyTH3XhURkTdSyNOQyye3clZwBX8p9Hkn5GEAYA7UgiYo5Zqd4kXckJK0GRzn
MU2Xuw7aVk9KU2sk68laLj18bhGgYvAZfOaWStZ1M+xm0qOrpXrm2DAIIQtIC9OIJuDLsOg2C1vt
CYtR6PfvCxHU6Bu/+7ECJen8NFn9yyJvlTbRrUFKU9YQce8FBzvsnyJ2QXHtE9E5Ps6m+W7340dH
kgDiFgRefbcTyI1APz62nfnO3/fYmQ5F0E9C5CVOeKQdY3BlkAUjqFsEuyKoiF5lQVuYiRYqqDjG
/Cc2QOQwHcb64k5r0yFbJfAe0qn4Ef7E817Dms9CwLJz+pZIVtWM5wg2ucgJDdeS/8AofmoEJadT
1cjeOnT/qrw3knLVc3QEaXBnuiSpYPSIV3M2XxvPf3Xlb+Zkr30+3hMN9GgMLqVnXzFgZZAFI2ZD
hu8X+4or0zHsWrkfbpSxELLC6x6mERHKhBhkQkm6zATwuJN9qFrCcMto4YegiOno3fjol4fIlvcY
gX5tric6YIrN3La+mtp7zav4TFpoAm1dDUCJQraJcopOXu7eBKW/QXqxmzrWARDUmfHOUJKQNP0R
efJhJyQKsbHHvExvOXraxdCvU19+YcPr1vMkEBGG/tlEe7NKcCGDWSrvwCAPO2ueLnE0R1CcymsJ
SSYoF9yhYvpJpHkqBmSIvS+e/RH/SVMxRsbDUE2usSPiB6OJza6/8QYA21b8i5KAHSt6tTZVb31N
EGbVAvqicwiHj47eXznnomIW7ZGRZRTpQ4QWWg7NR9FMZyenAsFWNgc3fmg81cwjPPfF7+I1ksZf
s4LLEmT1LuQ5XReWDsc2tGMWwscwX40meQak8tD2xH8Xk2+tQQU/LEEboREaj1PMvLGAjRSZn+OY
okb3jLXoAXahN4tnBLIT6x2mqVvpvMfeIUqGxxLnHc5GSlguLTSE5KTw4VkswsDwDm+EmKBd4AuK
doDvwxeNp60F9ppCyiWZnAS7BCs/j8GgQ3xM8F1A/AyXoKuZ0EDcMFDOtj1C+axfF57YVALeizVD
mSMBDi8/Rpq7vr0IIubIEXPXLvqw5SDFG3EZVN2Fuuuj946wosSqjuHS7Ot6eDDY0TD65MoRIDOQ
FgZPFM6wCfSnMbMir/3xWKfFk5IPY4iZv3oStcVrqzGFeH2Ak785mZ14XCqOafcHhWxLyyGfEIVh
+O0ZrHJ+Gbu+xvo790u7N+wA4novL2kePdgNc94QwF0XTq+hl30EVXNHFqlchZH/Q9wxVFQ3AMzK
d6Rz/YPEOIMg3L32Vr81aDOtEI2wF3+jaQb6B4a4JM73Zhkoygu3F0fiX6+EpeLFYv6sxOY58lfm
XeLWM1X1/JYXd2F6BUQXPZEdETwkiQdM0EX24bTiaAHm+pHJYG1QAgMIzlx3T2AKYsfSVZAyiUYB
rPmbRUPxmAZW9xYOOvIiUjuzcYGw5sx68+BM5Lh3m8/cQG3R5fAZUd1KFxC1qpGY0QWToRD5V7jN
9aU0R2c1JsN3HJNAEZP5Hc4wCk18O7k7vTDqYnUOTocMrMLeTen0HHY+SLa5e60icfAgnh2NyXhR
Jk1Y3mRnDoF5bSx9cppBung2ArncGh8JUNhjKDN0VPIYXzosQrT6t0hpT7Yv9i3Flj8PO1vaPALm
qmGnVIcvYyUfIlGibHfkCUHMxYrMsxOQAGepnTL+LKO5aShVgL1tqyq3N7I/iHjwNpGRv3d1jzoQ
62dcfbiWtnQ/mf450uftMPpqZfrtXRhBDO3UBOuZQIfE8jYAj1e9Sxb5RG1YussxDnVBMPyMXvgZ
YGps3OTTYlQJyi7HzNaV7C+4SFRn+fx5wbwaY/yJeUamWtdBWYknfOeT0V6knYuD2Q4vbfE3RvoU
/5kT/9QI6NaW/ZwpAfqPxD5yYV+qxd80hfNjG8VLnLV7sn7YqXla4CO8/kbiSxmaGs15tZl66Np9
hKYmRstZ3puL+YSDYpOr9nEMGej0ffrdwFeUBcsDvv/SupBNDTzOW5v1cBrR+8qyfizb6NXIEqB6
w0cq+ZuF9wL/Bh6FZ6Y7OeYHntVTVaKpSOL4vWh7oEPhfSIUl5jpgyoKDR5hJ7jEAHVHqkPbGXal
4/34xPzmbfFWeNyOvb98CfeuYmGaltR06BJXaehcZBtiQWMCCwq5H6ADiXJ49VCTAVDpQDP1D/99
1g7e/2/tcGr+9Z8BbP7rv0TN5/fP13+U5/WP9QM/5+/rB+8vV+FS9wl79UjvMlky/N3z7v7FjsGy
fN+SwrN8pf7t+kEqnPLK9nXUF275/7WAcMVfwub/V1i1POlK9Z9bQJjy3y8gpIXv3SR/w3JMToH/
0/MuiTjA4e4OK1bT2z4ly8JAaXfjT/5Ta/r3BtP4joYpLIPDPBQfwsYY7NFELgbCB1PdTUOySUio
dBrjiJLjN6HimSKDcbAW7QqL1sJ8zkWXbDnD5pXdlVuihcaVxTXXm8OZQcK7kTlPRpAFax/lrhmQ
Tez5NChQPiM/5+KszobW5dd5d+6cqjsOEhu2JXMm74M8Rz6nMO3/qu2Ku9wobzG8MF5XcEgALJqJ
3KVG8iKW9NuroHRQc4QYGG9KvP2GScFpL1yXxqgdsT05QsxlLaXuOjN5sLW+1e1chlT9dDtW5Cen
qIB3YRtQg7bW0WzwpoVRdEsB8u2aEIWqluKCXrhOX/oRegvDaTRWA34ct9sqB8d+0sGKHYgexp+x
jkYXgIl1g3Ng1Xejsxmi4CXyBhiEszgihL5H/4TXVPjXIGWvUAfZem7UPUclq2XGJuy+A6Laj33P
ILeZD93UXKB8n9LKcfdNwx07ygY6PjaulM597MZjzkoSCOyPrwLrV2XdfcCumfzHX4VviEUwFMoB
BhE0APJ7JXL1sMv9S+IGBzdaqDyCgxW010KVb6ou2brn6ra3i33nquc4iulu2+KT+hAR3WEq2JJk
VrJxS+cJRNS+7Qmq8sptNcEiRiK2zMgvlUwZURYEomkLQYk8w8wZCYNUBONfCWeHQ/RJxDSjIzoK
VYyksMjtYvR3E2876EQoLoO5bZbusrjh/yTvPJYkZ7Ls/Co0rgka4NCL2YTWqeUGlpVZCS0dcIin
5+dtw54haRyzWc+mF21V9VdFRiDuPfec71x6mZ3KNrpZo9wYZhjeZgjn04z6EnSYe3M5bizJcNq3
FIXkyDXJBD02l0C2YS+sY02VNr2UdcOM/87LPziK+EpwMuBl6b2jnEgOQLN7hI5yV1oZNStp8EaC
m0sWq1vsetcmq7hBWBzG3QaWph2IVUZPBWpb9BpNwwIibejWYcf3sXCq7VRC9fPImEMXKwDL0mzd
t9TQT5miIWhYXpogeKToDV91IM9V1oa8utZrK8w1KO/XPpbbLje3fc1y2/Rq24gQxRLzfAZDxx24
oXnhdzn3YhtzhKbK/piIOcPXiUZAg9HfNvM/pqm7jDNqxhSDvgfthds1b77jqbrYQJv6PvOpnvCg
pQBMt2f7NNEeZxrGUxYMu8KgNCZVzp8x1Eessf3wmvDAX/jDlxP4Qe7fXV0OOwAgxdrAIrfgbeGT
QBRwSZZ3Z5gZcSL7m9AjiCGbaaQgFBVBig2SEwlTPIZUjclYQFjkV7SAxdcitd4dx9+ZbYqmMYMQ
RIY3VXPnG/ldBGDHcSj7KyxnOmZduMYG/zTozgCRL9c50E2g4TWOTHsdmTgAWyfPj00k3e1oZ8nW
qfOXqDAvETGvlUpBiZUzPILJF/dRj7NTTTVprozXpIAYYxLK3wKTD2hJacqDQAplrsruXKt6z7ry
t3P9R6pq7hSVJsAxCUtZXEJpt2NmMwFrbiEfwemKGA06w9i5In7pTMPfQS9A+5qec5c3ojaCRI13
xINGgLD17hEQmI/LiW6ELKOqMB235OxY4ELns0+GtwK65rZsOU020TadQFRGsQOywybJ3RODK/zw
6mrlLwfb3uUh2Vqn5PTDObE2iHOEtrEvQndPopE6gbYZz0bsoZElZIfzCTG5y+8zNzzPQTnha3M2
BiE06Fi86jFQz7WswU94afyQKcTwoG6e+j4+GzxcV9hlj+0S3oSHTjflbA3YuLD+E0k8O4k8ZLUN
x2Qe6VIqCR40zYuq07uqjl/y2i72jD3e2bTMV7qJgCgnR77AVqbxLSL/nvrWu0lYAKYmrBZOeYOu
91q3lnOISw5bg4Mtr9XnAXYyGkKAHBJEbeHNKfnDp7bA/tRe5jb/K1puVmrkCCDT57a2r0aSf8d5
zGqbEjkw3auInPq+iwBi0Jhh7RqbPb+ImyulAd/CcviXNVQvzo5MOVLJSyimQNv8YIB3ab5uASqv
XbxYq8RDN4PFdJxyWrmDMuE0UPBc90MALMCpsuGTj+GHzIfvHsPVXvVctf0ReNbsqIL2KMxqnn58
wIs39lC6qeCuYcsL5lXqqkE/5O4T8W8Ci7YmqpJmOqnIj6Hlypdugoc/4RZd442AGICr/NnL23xj
600/a4xi3bhFssVv5+xkvtCXCJKDFnIvgb2qVV6b3AtxL/OuMK3XoXSAdjttuOXUNW+SKiUTUi4d
/v6qpu/Ow7ITcgwj/eoJbGh9NaObqOiAFMODNK7UlcJw89y1MX622Tk3uMz8bulQjQksNQbPviQB
RG8nV7/6RQB6Y6NkT+Er46ianga2aiI84fIh9qJhOOtICeP9DBAjiraqF1SK8pqhyPZav09E/jxG
6cHki3wSNIENyGJyXpX5wg9+OhYUJSY1xURLu6zmicSS0+6iUdQfoHTBgqcWShyyUhTrLJp8JQh0
Yj1D+1T2M+fvXWjMdISQNQ58MgwzPCGTmOdkoZuDccfnlKQkn1iDHZ7DZbW1C+dPF/+pxm4/hKBZ
G7Zwu28efdd6n2O+lYzK2LTCp4LXRU23SrjWILHaljcoj/2KwIY9cDWhm42u5g1Ej91itexqimtY
bZIrn7Y2Dw5b5igByy6Cb1FH6Utud8/5AHInHs++MG9j7LxUgiVnlo1W3ZfVWMzvamq/KIc9FGlI
gqWGRiKSFX/F9Th6RNHKredaW8cP18swbjmaXoAXjZus4wnSm+mPn013lde+2zkZdNu9A+yyt8uE
f4PDlXKBb6s9soPfkeMUWF9Kf18K6xot2PSM4CcQ0NJGnkoFkDm35/7bUGu3hHQy23NyC61kH07e
mXwqDRFq1+orEt/Isxm92onxnUqLu7vsToVeRQtjPFWq3Pk4IrwFFaEwGXUEXy9RUSElTxwNc9lT
8Kjf5CDkKRhruAT1hzSY8ClYCYte2XDiz+GrVGeZFTuXGz3tV0+A4tfl3HELTw4WdXKBAcqkHPJX
W5bPeY+Ohyzbcd3aDMm0LloHydDehMlyqMY/fcSrNZAKrQZrN8XkYhbeDEGOjmymzL7No5ECQ6CH
SfSMV7HMT6IyOc1n951UG7+x9nCpqXmkAMbt9qwfI40MwW/FPp2B9QDr/uyZ2SfG3qvhRt9V7yDk
4fVHv1Le5xiZE02XNfNzp1+u4Jn0zZeR+DCYhjW5AQJtroU+jJdlmC5GjKWWxgsLgASX530d/HSB
dap0MQZ3lXNIU4ZX8T8CvpqfWZ9x4AE2CAYaO4YHkg1QfmJ+kvRuOFiDQ13E4f5DCuMggkeHq733
N9alHYgzf0dd4xGJaedzyAwAyqb0fPhkWnJ6P7Ix3qjwt1/qfU8rCHM1iYE/VjruIzpDpHKPpTRf
7bi92IiXIOrdj1pYR9bsz4nWEY/2EUfXkIAIY5BgYXHNk8k/I+YFCUKM8fS830ZdZUI8H5MD7SYD
LSdpyMRF64kyli/TN759FzE3pxmVdhRJS0oScmvXtSmS/hSXLjiTPhUe38QB8NTTs+L7BiRRZjEv
Hjem7lNQM1mcGgF9pKVlxpEgaW1Z8ulh1jUuHX0ujtXfxKC95gbqZeW7D6otPw08OAFdMJYuhelp
hxnjVyOiLCYxyxfXaD9ESzbRpk+mCuh/mCiYqSqAkrpyprH7C3bxnUcXTVkMHSoFfDBUSsqgaKwp
o4UwJWNKUqgN+viwLRwYF313bDl9mrTelLN7DGnBUVb9CsZ+XZnq5JUQaWz6cuwE5i4LjFMnB48+
HWwM/LV1xQ4RR2/nD+VB0b4zWmIvaeMJGTKdgNfNLvf4eajrcUAXtRm+Cpp86h6ebEVjB/zCHd7M
7xJTEIPueJwSaoBcXQgUtZlae3QE4cjATqVrg/AMb2Z6hBqAvUWPM6lrk0NL4LZOxqc+NPYhDUSV
riKysvjiJ92pWl4cXVVkLfIP9p4V27Akok15YGB/OogxDS1HltMdfVqP0p5H/0CT/AyuIaSGRemC
JLDUTz350lDx/ebNHB4E929L1yoNoBz4yEzrvsEgV+IIH8BY8ZZ6NTjGT3QzeW65SX3zSdHZZHP9
YIqu7wSEDhkta5d2p6DCrM/jwp6CpyVyrc3odG8+fVBeoF6ycdxOyieDWBREfr1dV1kPBayuAesu
57MrxGRw4N1DhlkAL/Pd4qAn6d8dF5CUqKfqJYZXdoUddzSqcYlZL3huKbSaKLZqZf80qfxj0oVX
Jt4bCrAqirAIA1AmXAznoIjFpVJhsfb4uOGXCo/SITDo6E4tuwoPHMg2tm7bWqyZL0AOa5F1vwj6
uHqKuTjGQfQYNmopnkfd3JXjDWLNzA4tSpZ2NMaU1rS67auMkyeyO5iZ45tHI4yRMBL9Y9oP+BAO
KBsWdZUP6ZJhAuGg2RvWt2Nk+4YIdxCkF/pKrkOr3kq4kysZZ7+1mV16BqlDp6JVO0ASG2H5w8Vk
khms4hH3NJW/dAe39ttMdTcB27TdkDu5+EwONGDIR2n1tJ2OZ25iD/iE9wNTMhfvP3Gmq4/xt3PV
/sGyDMAS4KrVVnuLo6WbDSc1QtPBPdywmsiTB18iz8Jt3fPxEU6wRss7lzOlJ7p1ByXkldbVv5FZ
nLM+h4dDwwkiKFGJXx2pMvpI/x+AdUU2bx2R/0mndOMW3mvu40zMNKFiCTbctctBwK0zirfSJSg+
yce5sjctOGvuZvE+CqtynaTGOprHa0+2Pks9fah5HR0J1DSmDzS0NkM3Hgo+5utEDFdmLKyGxRrR
cp1olL+T5t0GHu6dM07kdTRVIeaVHcDUFCbaxJC5m9DwbyZ+c23E2dpYcGTbnrqigAlGX09n0zMo
LFJhxL7Wees8GTGRzEB1dypwfxd3irZ5l3750Fm484i1b/Lr+G7lEGiGF4P7aZMu7yG/tpnTTRh1
r21ZlujJFUF5Rjizne6StPNZoRdQcf1svltKOFuH+BXQrkaemZc4dlkvdm7691md6FQb2D/LPqge
8rFB17GkLdkiEOiH0JIqr8SCiA1515Vp/+oPWAEBT2dEaQ1KP9NvHWghcYUfUTnRphnjx5iXOKGf
N+6ZXQkAPVggpFe01Ki1Y+C8K0ZdjiPaDCr0Z53018L2tvDMN1Hmv7R9Ifds4MeygP3WRuzrtI52
Hm0e9YPphE9GRVBmmKlyMvmbNLTYTHN3C/KQiaFkPYXr919HD/b/Iz34/qv7Gf6k/6EQzB/wTyE4
YAcLQs8Hb4rjG7n3n0Kw7YnADK3AEpYNPPnfC8HC9CHP+0A6PFfY/yYEw0V1fWGJQIScHwPHDv5T
TnSU3v8Hfhrajun4aIm+iyTM36/5/sIRG8t/+e/W/3BbMBNwl0j2LxXFjo2xNk2CFUVcHMFkkPUI
xkNX2cwZyXcQxLvIQ+VomvQI7/psUQ7ic9KFtmNv4vqzUzgqLLdg/Sp/ODmdADph2zDHfYGQh6nE
OBQ9hE6+5iPzVfCbptazL3XFZaV0MdeK6YcR8kgc+7mkMo3engNOP9S1HsIO929sWeqHXM0nPJhX
uwV6HHBrxjyTuN43hBRXGU9gWM7zNGKMYQpvUBZRKRszfazo5uXSestjTDOqhHcpPjSFp/ZxzSZF
fZtqNkq7N19mJ9xTsoFo2Dnb1BnLlRvwVRYq74NSnENR90zw1vBVcHc3SbbDbN4IvAMx7TlVFd/j
DwHkWTnIIzDWQL+Q8UEcCNoe2zSghq5gQgglbCabw27mcIkSy7BXkXg3+b5WZKjXnjTuLApQ4VoM
CMwlf1oi/P5UTlXzWsB+7tUcbe3cGS4eHSxOzJ9IqKdOaKeO+lvvL0eQ0ncTMq1dDuQh48MU5dTj
4B90K+OaeNh3lHxqe7lrvPEDBtY6H0zSZQTOODCf+VsQA7KXz2yRmjWCYVaWiEl0LgkHqFHZAB4g
q7weWwvsGyJ86A/3ujbHDpobNbXvUkGCDTpoUpmrXsekvqXCPbsQ0XgzfnEsZSia6VfT4mHnxtne
8nk0JbKhQJPDXARnZmNx6iayBUWRI3tvyEtTtGeTrhVF9mM1BOMfYxgvmaSNWY54TZInlv6dYy9S
I+hpdbAwL2EyuwOcd1GInUFkM9twaDgIT+36Ev7fKDrup0QZ+ZkheRkWLivjMtRkHCJ9KK8oqKh/
OiBaq4ppbD2F3HDdhNg9aCXIS7SC+eMAYwf1GyUNXBEFp3X/kdjNQx0TB3I7hXufd1mfyA3J/7tK
57HGynERcsnOYb4T9HZavbVRufdjcKNYCZbyFE4D2IWDxEdqJOGOM9S3yMstACYsE/30jCLaHQKu
2GVk0rfFLVIu6DtUWW1dVEAB4pIfmvm3nr1Pa2i4ttfWpxiwDmE+Jd5+t2COBN4focOO3N9pcAzR
fRwqdxjCZXSfunBWBd+uIxO3O50X2z7lAi0kn+RPOuEOxKBzKvgHT5aYNww/f3MR52QFv41K2SRb
5Xhfexwf5KeLLgIchJr4cNnn5AtsfuYraeXobSatkZQ3rTxBxxxWuppVPI3iFxsI6HqQ2d8oce+5
qt+Z7fIdujkw2pRZj0TyrfWav7iS1NZy9HwyuwVkQPM3aBbaqfz2wrEVN20NGC/r3eQwm+h/0vPP
vhofu9m5OR2dFaa5JV7BZpG33/XovyYTEe1A0UA49Id54XRSF9VpSupLuDinfCgv8QRRcvLyrYu9
ZN2FAP3pqGMrbDEb2Xe5yH4i9IDVktGHVZlhT0TSezMxIyaxgbs2LXFP9mdX+J9jMzxCwdlOQOWq
VtpbDKsP1bSY+1n4KBIZkY8F7cqi6r2orhQcbRvfB3fvCz4SI+8kRRP8ROaENy+PsDkqweKwZ5+N
yPmKBo8YcYo1eShPriGI4jTBY4dLqXHtVzNP32ybUQ1I4ckpeq7anj44WWyhcSL/9qO7noe0vykw
zGlUqm0YYNqx2Q0rtmMKG/2cRggv6jbcPD6yZoLQaOWnqBPnrixvjcv6gkdb8wSdNxIe77B2MNXb
1q/B/SmvunsOWeIXqNvfAVVz4lIV6JNVxe2q7tuj1McsEqQYN7ziTGsqxW4gyLh7la0oT/QX7lou
YqQadhMXMo92t1CfzNLFfyBDRVDPHu/hEXFCaDmvCf9V6YNbnngcYgQ6vn0BJLjJkD5zfaLD68tT
Ixp2Ede7YsYqq/RBL4jTV4sL3yQ1zpkQUhr/GHFyE/oUyH3kBB8i3EgHFcZpquwccDksCsH3Z5dV
q2ZJHi2ui5ibTyXoXmgv/Bj0AXIx3GQbJ+oS52QEBHThuUEI5mppgtY3uWL2gwvomoCq4r4Z5VRO
8KhNpwC2IgfQmEuopU+igz6ODvpM2o4oUCGHU3xWMAZR67moulxWAZK0vGVhPxocXSOur46IP3qu
sQPFS5E+z0I/hZoAJ0NAOd3RYo18gEfYhKc8ct3NufK2XHtrNzzlXH8LlW5trsGGlb+OYFM2C3di
zG+fCXfjxhJXnwB5zz15av3nTOUUh+pTswJYFzFw8tyhn6COtjOjKF4zDsd8AcSKKTUmSkRk8GmI
ygfJGNs1QDGoSKgYb6lEPXZ63sW1/OIyYCSmy9u7v+bJ56jn41JPylQ3tmxPET0Ceo4m2EUHDpM1
941zwqgNiYfYBbM3ESOCIYzjQ2j8MRnPmy49BP8Y2KWe3Ss9xfslmdVAT/aznvHFDBSVoT8raFJi
CehH+wgnD/6k3g88FoWQhaGpY3l29Q6RtLznCr1XFGrUcRdiPwtLxxzi84AFdeCzwtuCxaRn+UHs
+G1ZWJZZbHMWmCL0sNhgylrPertRXHGIAn+Zeu8hYv8bsgiBcGEjygUipMOhTW9LdjO++3p/QgjY
9ixUnF031iy3QUeKI2DlGqPQ2TRk1XrNDE097HUeL7DNopawsPGNB2hWEpHJeEJEaCmC5Y7Siatb
txhkWPumyNwo1kAHuRiubvuasyAyKxwNXmIrpIlLb5C0AO07vVMuLJeCJbNi2aQy6K2sCZc0yfe4
+JtEb6UZ66nHmpqis7qsrRF8n0bvsVlHEbUOHll6xWXV9RAAclbfKMnPPqsw15TXUu/GFUuyp2yw
dQELY5dwiIi2Pus0pdoU0DQNqjWbNi/EydSrN0/iTO/iY1TeWyznWKGIFKZAxDLnj5jRnFJ3L1jn
Xdb6QEpOLfJRmcQawjq7jFPYbDwa4kmX2G/wuA8SkYDh9ZHSKc7w+krhARVZtUgKg9YWyAVeOsSG
weUYqpAfitK+mlVyCZNh5yJPuA2OHm++n0c/P9ZYkO6EPn+GYU32CIA+1egWFekZ32Ibj9L0WHJ9
n3vkB4M2VLGDQ/xdzCN3FZXPe0khX2v5Ggu7UbqRPWGokfAMZMIj1tSt7SP17V2OrzNE16Eb99BS
8B4t5kefiIckRPuhAD7jMjOylu58FxKrpYJV26fgAixMhw1geY8i+Y5CeZNSD6XDNoQFZJ1ezBpZ
e+af2lE/D1bgXGBatzN66WfdUC+pqk+L8Tb2xLepsE+c4FNSaZ/56hpTce83fGMZlN7nuUsIxH00
cS27c3LC3ULCZWqeJgsb+Jw7z9bER8BJ6GGT7bvlGsZqhobqA84K4/SofAOtscZLEQsQPWDsFedD
bCorW4fBdFi1Mca/qVs8SCl13OXLS6A/W9Z9mhjXIQh/FhsCvJUgq1nD8JJw0awt+klyX70budpw
74U76ctdUJR7I8vuVeNeHGI/C2T61pHnlIpaK3E/M9f5qZsJGrx3QxVbKRKuU7bw76cj0oCSbvW4
FYkP4aKjbr4JjnCPHscOcHjq73A+c6ls72OeSatcJbhrFIkSh34hSzaSLr2lPNA+cKl8gi80zm1K
f74jDPCQWMFXNmY34ZJFt0vzvi0ZyfyJg22e+H+cabqoqNhbMK1kpHrczXyJWOp9kO4xz33jPPrN
ven5e3fiCjGCS7fcAKIecScl7vo6B8/pfijPhOESH7BcbqMF5bMl5gpTcqN6Lsi5RTGYexnC5k9m
m+9dhjY3eN66SrMTMS+uWMU1U/PXnHXnKJBHRffAPEbnvsrvVev+hEH7NvcZp3oiO4v3RDyrWOVu
/RTStGbETGoY/n84chztToVkf2k96ktIUyD+WhXc6N0ldGJ9DSp69IeJpyRWR0P401bY3qUPh9/E
a+C0dAAISDZW9ZNI1cMQeu8jn/glo0Mz5w0899NnrtTTkLT7BixC5ZjvGW9fo+E/U2CVSOJb4BfX
JgmvNbJ+1EyfQR0w74JLq/sMsxEMdSt+oFCttAKi0alDjsAL+HHQU1RWt7HiXTMa82lp6mwTTOrM
Wek5b6onr/WvDu0HLfe82vS+HJKsJPpuvoFBk1sovZGOCfOu9Dbw7lzqgGxgGPVZwH2Qqr+FHvsW
VdKV0e7kSPlyM1BzNvFxg9Lld9AAqZ0dSHNHt8gxL5irEWTDrYurpHaybWkwXWJdxv1xEFR6Gk58
HRnFbNu4j7PpaZy4ivFmQBylayKc75OQYnhu71+tmIn/4kNJW+NLxeJP6HYfaoiuomZb9aw3W/83
Ys5skQE6Q82vHHSQwXDOJFwI0ra6ULb9uyzFsbPqjb2MIFi66D0popsZSS44fKMU/j6Bsa0mKvWM
dlXnWEoSn5r1pOMdPQl/LS2QGNxQp72PDcKVzqr1mKRnMmrsc31vPuQqP3dTgvFy4A2TnZyQFqSg
Zra1oVGUbnckbQcfQ9lHToRUDNktigAP6JUTRiX1w9VVSmprR0z5eOfFrQmzZeNIOGm9bO7UzPEm
A49nl8DcMMZ+pw5t9CrHtA8oaz23xXNc8GSCYjCvw5B/u1oq3YE6byNjOudOcA5LwEGpUs9yMl6o
YNl7dnm1ZXgdPMpHh+JX4GBPbLbGQLTPwLrQcTvewKNqDqEBASiPkeINm+91m8v5GGP8G3Ka35Ll
KxgiILvO8xJVf9s43ttN9VHOBn7nht5Mzzp1S7hxaBUQ0PLsSbbb0aVYN+bsoik7tcXVsXrlqHrx
neXdKuSxKpYLBoJqXUThLWj6V9XG9+DvuVWmlonaqT6E0T9T2QT4DnGGSWbaT5FIdrVgYAx4vK4l
xXjrHtzQdU5wyfT1+DbqRj4kZfDSSvhgkVyAV+oIxHvT2B1rcT1icPCneAdd50TfOcOaBjgvgXV1
LPB9QURBQRhbEAfyR3IQB9p0cb3HbnmMAHpTJIfxhozmLClXV3g7/utopAiF/39Ux7n7yv7b6yzp
iEqrL8TQqk/7Wdct/W+rLL/9nwophlGMsMiatmU7Pgrlvyqkzv8MggDvqo+LlkVYy6D/SupABuV9
hotPOLblORhp/2mVdWB12L4boALyHe3zi/5TCim4kP9bIRX4VR1tlPV9iAz8ef+HQloIJ4t8z+dt
Y8SE8hh8SkNsowH9yyBEUaKXgb4D2ezbK1A3O6ejz6BEaVBqH1AVO3HdinslYN3gbEwwvvXcMIHd
nVzQzBuJh2cnkX5c+lGYU0F8xz5GBbtZboBlHkqCcCATdmUaX+ypvXVjcpIVzsFW1m8uWKWg8uBS
dLfK0OlHx+UOJoN37MTr0G9QmKbm2mV1d1jycWGy858j2zwWZf7Yev0eQw/OfPD9npzASvZHm9Ue
3JfYSAGOKHX+gMeSfGz9TWvm4HA6BWdibCl3s+pt0CSkbJoXiMZ0Lgfua8iJT2ZoUhxKp+BVKe/J
jPxbW0R/LXQ/20XF4zms8aaUYpi6yqN7aEdg+di/PJD0OOEIhEbcOpueic6uD+3MowtmzjGXvNJ1
hWcwHFzAhcFdFua7eORLdfESWlrSXQV5DlaXce8T7WBvMP4Qu3umWgONxSt5iLZipYyiXVkDoa4O
bcOHcquS5MEQgoS54f4M07RPRrEJwKdK2Z7ZUrYQ9ndikJ8thpoAB19FaUmmsAgsLqrsHF88orI5
GUQzwK9IkkUvYtU+ARMxBoVYd1KvVzlH1WmWHIoxM+D/u4bO+Bj7w66tjAtR5McIsHJEARXG8gQG
ACBwa/pTJQn1MMtThsPH9aZ3PkNAp6IbHaK9Ds/trZGv4Ai4QziKJ4/WpXWdD5QrGIepgjE80BcQ
4AcxA4k9So/hrXMrYqhLNj/JrDU/UowuI/Ns7cTOLmTSHqzyO0itA+z6bxW1X24K1oXxD7gTiLHE
O3u+djHyurhQjGbX+lWiRiPHh7USYgTKa+afOoQRjTHmUvHCbLvz0+5eJtBNatnzlAYavIUa+0YB
zn4ax6vvtg9h2n0vFlTJoO8Prb3cO9Aj1w5vzLix4bgaxymmrstT+DqzeNxWJnURhgmSMTNfo8r7
m8zMtVbuQq2gshVoCsCxwePITVaqodezS3gr49V+Davxvgl9DrSUE3qqeKlMMaO+QM2smU9xtXqm
eGXlJ17afeAY/ClN49YahJKGGrl1McafGEYBeGrOvjw/aHQM0LxQmVwPG3s0P1rWItZ1v2xdem/Q
I/ZYzfhrc1Q04PgotyeWOxJpBzv06NMJ5kOfl37/UE/x24L73hmS9NR2w5PNRDk6ETB0amb6Ceeq
CtSRy9E5ziR1YPDYoVEC8/lpFiao3NhQUbmSKvtjKcXbNLsW2O/ajJfUwTWQaFO69PEKEYWGA52s
oj44V/GE+S3Img05qxeL8d6closN0jcNYM+mM8NqTJXQFCHedTbmtLYXUBZjfki5Bqr3zpYI/64S
85MBg8Iv/GuHWt0vNG04PJeSHEpAZUGomHeRs3gr3ZM76Q+zdqPZHVLWHFGu2ibei6E62ti95owg
ABCz4XGRdZyNLcsjHobCve4pAIWGaa3SSpMNabg0FvLstrvtE3tT0hYU2qO3KQYBtNSeSvAZxl4Q
+WH8IkMYuOQ7cZWsDa5K0pcb3+jWHe7PFXMzFWTzl+ExAcUL0akhfoPAfeW8DEm73XPB10sNaIX2
M1Ryg92xxOhvHL3Mxb+JT8TwOJdkNiIO9vygeird9K5Q08/swNxG2m5G/tHIr9vOnH4JU1KWR0Lf
C8XWktPJIfebz/23MST+2vRZBSo+O3NNUn3h/mAX8xuSkXOz6A6gFwUwouP+jmb617LNC11Uz3Vs
7yqn/GiK6n4h6s8BOVp5ieWyeagdZNNdnHK97gf2l8U+1R3cmLILrgawthnf38JRrS64MdTtvO79
8ccUy8kc6akFfnoy2G7nzOcGj6qwFNMaB8pRFjy3eateIojAYmx+eD6+t3V8HodqHUkDrmRw7Qm3
+Twum2qhjiW+BBfQ3AknoApj/oRpnwep/W3WjIaqPvU+duU+9z+MCYOrmuHJjCFQismmIwxPHITZ
YviqKxOVOuPjnoYdc2eePUbsOn4XpHtIB0gRy3tlVo+FJvIlmOoL9iqIl+sQTvI6qjqtzAbfUwdr
eizzjddGXwnvecQizMpheSfdutx08/gSxAGFWsmAJ3W4RinB3qnC/exX0E8Cti47yVG4NZxrIHBI
NI4kF5qicTIx+rYOV9GZfmzq8V5S3iId1QzxRNs5v6iga3Wco03OEYXGByiB/gI6EGhwmbxLR65z
zhIKUZCA+jmzi525tPuySKDjcn2hipkd9ddiTjWYV109uJZ6hAU9ciBM/ti2gQmUgjHXZd519eBb
6RHY0LpoTmOfHo6F041s6QzM44idhQnaDCie0yP1oIfr0cI9OgWwnPTgPegRvNfDeKjH8kYP6LMe
1UNm9lwP70KP8WxJz2rsP3w94Fd61B+Z+QOjfS3ZASBeVdBEFqqY+2PAlpCwLTj9a8Pu0NTOCsmz
An47nR29XiSYMl32DRvPSt6YJ2nZ50ovJGjtH3OV7E02lYqNJdcxZTaY/h+rDDuNoZcbeC44tFl3
oNdicNMrUMou5MxJuQ7ZjlK9JtnsS0Vd/yr2J4c9ylM18adsn9fhC/7J50TyLpeZfw7ZwFDmQEKz
k0HiFvw2jMZGzsJGmPvZYoMjcSyQsljqCra7jlMfGY75MOrFD7H9ztWroDVFNEWwHU56Tez1wpgH
/Edtr1wrvUxyMqT62ONjVutVs46zc9S2YAhbwlQso06dJmShuKfW482os2uelueB/bWQMODZZ1tO
cB77bRWxY+XDtO/16jvrJdjU67DUi/GIpickCKTJZWLka5UN2meTNgkXpmzWLb0fOJrilSKhb7J7
G2nxm7GLW52uQm9w17OlF575OhQUU2qTrOnCia+cN8GkmdXQ7dnzO7n8ydj7M3c6dloIQFT8IiSP
YTji2xitoNeiAf6nc4KK4Gg1oSxOsRtfyxl6yRwedC6rQH2grHuLoY19n4fQFKBAmJcBtYI794h2
4ZT9gfItdHJ1LSZ5lU24q7XWgeaBPLLq0UAiaPEjVW9dKc5SiyQRaompm8fbHgEFeP6Aj3W+uWgr
DRpLh9bitGAi0F6CvHiqe/ogo/5ctVmGL3I6TVquoVP8FqDfcBEPqN9wdoMHarlOPqHQ3tsoPnGY
nGifQzlmajXQhGoXgyQaEQmZa1ZHV+glXOAomENLykr7vUVbEg021rZ/WtCcgoC6Yi1COSi5ClVK
ZNPDhEo1olb5dfOWol4NqFgidi+xjay1eMuOaxSRo46zH8qXmy/USAY3YlErN7O2gZbInA6xjL/6
MUU9izW+0mei6Xq8+owdY9jfimnSZ8fnmNcoqQ0YUlzqWue8FASNJM7PlR9XO7soXrmB/tjCo1qU
LBMSbieSaj2aOCgi2nma3Nr0TRxd64QmHvG/yDuT5diV7Mr+ikxzpDngaGVSDRh9BIMRwZ6cwEje
e9HD0XdfX8tfVWWlqUoy01jDzPdu+yIA93PWXpu1TlSj26qTcNVTx2kr1BumifPMvZRluOY78FOp
7is2wq0fkZsWpr9nyEs7NR3UYeDdRyVWP4N26YoZS0aOeBS/W/x3eiDIAoOSJPVCqccl7youY8mU
bm2XMhFV/KY5kLH9EJ7wdaXOoZmoizGyfUlRbQUKSijHZPZBZ4iVfqep3CnRPZWIIgq7OzS8cGaZ
PYJ+/QoH1e7b2r6ZEY85Zar3Mg3frcDa84oB6GZ4FFYlJmZkIDIGoBbBIVDNtrVpwFUxyTsGvizB
yHW1ARPsaZvX3K5INEDCRAD15gE89GER6qkhW1C27KTt/F70ioovZqDtMn4uSbpBrv44cRznBPLY
AiWqoDkWLbEhLtA6xc+u2nuYSnPPmnBl0YqChHLTOGj88/Dm2DB27FWGRg6wCZxy64S2kJ6vmCwS
LHZ2te47O+NBVu0BLXGOQykH6RfCpR1TW0oxBNtwGT0ACLBRhzwmIx2bKU24LI5qb5tyfUJX9+4V
4iHxcXjFIYQgm3eWGfR5sCKJsyd0+loJbSHzUL/bgXFSl4Zya7GJSCCVdCeP5OZYn8sk/xwC7w23
HIZWovp3bpeRiEj45ofORFvf+IejCgeS4FFw0Db9/JiSYE397urazpr01n4m+KOl8ZIeexLl1yUA
P/CzWzADTCbOa1ni2Cn4RtqStXO3xrzx6FoSHb2PP2uQmOzKCgNuDJvvbt2ODge/h5seD2jAIVzG
kyDrxFKL82zvn/D3URY33KxMnEN0/wbhrFTK7aSap4YWitHNiXXWh6kBo6Z2hmr5DTpC/F78pE62
qwQ3E2McrnaX/jHQThtLeayc+NlWf5C7HELcgKGw92SjdlXR7NnbrpyyYH6erTrf/U2AaIujFlqB
FbcafgV5g3KFUAFBKBQkj8M4smoazwkh3ZBLqjFAbI8uSp2BM4qPdCblw5h+c/R/jozgAZx+zetl
w0eJx71MV/GsNktVXso8OWUlfl3XJdgXo50Y1XdEZTCQ9I1CTvoGMubW2i4uOD0kfgkyevOYVDgN
5z7B+rEJ7kyJrzejtXSY8z0HjnOaEjthwn4ai5TRONYe9KQnBep4V7GiqMr+pexiZM9ms+M+z4ti
lKu+sLZdSden7xXk+Wj1LdGmAppwVJ+yz6IXbyV1VduBlu2N0fivhTG8THZAIAQjNn0UFGUUwdfS
5MSOTMYMFjc3nBFdTUzWJEDVLeYlbowHPkirQX07JphBEm0CAmScz6Z7S9cuLbpii4e+CfIbnn3a
t+ohvVKGw250wYuJnsGhp0u4KadTjoc1DV7VZCAviOxTVhM+Ko0nn64vJzG4OTjnpAnXNl1gBd4r
/jsDx1MS5tmKjcCyiU0mJYykUtrEOlrFTPLId5kuGms05kv/UHxrzSfIPfZGcX9UMGp3SheVjUNS
rpkKMxqNdkbfrVu2oKtOt5vRL5qgZIDpfY+1/cdp5ctoGhccDldJP5qiJ611rT3CEd4rDeN/9wDp
+mSn/bbTQW7SzhV1zd1HqbvXOi5VdLHlvAEqutlqOto6lkU9nW1zp8dpc7hSfLAm19v0NLuRm3r1
2LDj5jklqn00ZmdHl8YlEdjA2mA70hDHEfDgTdkXEZbXigY5W1fJdX5wXHS5XKVr5lIDnWBFa7Lo
/dUw46F3VgtGPJOLlxeHGxIDmPGSeDcuzJLMKLiBAJ2RbbHGNcudcoD6iYava5v+O12EN9KI10xU
4w105IV05aV+YREzcoaHJIQPhAGX0XwaOIMO7DsHpd1R8junf6+J/XOlC/mYJWSbCR0oTQCnuhvv
Qye55brEb7Co36FSvN7LpD8uoTluWWpCyYFQMLTcLrQBlniR7uxw2bq6KDD7qzIQGrGkQ7AVclvL
fJ9zg6Bb2diVg+kfa3oH/RJhGT2Euow1sJZ7xZaHyhDOErB9STxuxkZS8MxKPhBa5UG7YZqSo9ZH
g3Rm6MFCXXbgYqgEG44wBi+T6gvR1s7vYzRJtCc2ukaxpU8xt7pdjL+w9NztTN8ie9qTpQsYEcnx
LjcIREbuS1fDNfRwkrMCmWEnW9+LbnzPdJvjonsdMwoeTYHuKghj+pN1+VUKB5PqPshBetcyhzDi
KGdRGBlMnPRl9j0aT47vvI3USsIMmUCBOh1WWQgHZqCKWfdQcmWZqYWlS4W6Tt4XbOEdlyULIBk9
lqM9/1RZ/pNbtFNFtjg3AcT3TP9lG29C+6WlEHNS+S2iIHPg8xeE/lXo4kwe1DQVUCwOzbg2i5eM
is00mIt159avQrdv5tRw2n59J6jlDOnNhpT/6Wb37FLbSYUjLo+WPZ50GlRgdHuWnbinmIORSMyr
LEHYyEvk3tKNoGZHpwW5EgB50CRvFxKR4/HGVXNsSTEVjotcn4ZRlX71unF0Yu+TUEGaXn3yKAdz
DrbgGXhLkJcQDA6eYjJGiW4xLZjW7HOURnXGBZOPwbeFt/COUfFTCq9WUIYqrW5DnwEF3caaxwau
XmpTU92f2usm1Wmo8TUvjX8nfVb2DEMfFcWrIQWsglvQDIbZ6FbWeJj1VomgWaI7W4Vubw3oa0qp
c1XYEAzqXVNJVkAB21uI1FXSvjUo4lhg/6k7mmFdwAQnQwiItBfhqpy4eFIka3i+xS4bR8GiS2YH
DyqDWUIwp7zDdRMtXPMvdkf0JnIHmLwfCmieVePPK776ICs4hg37m8MxCLBDW6QnMo8wb46mr5gf
XN2FO83OxqEcl1c+Yyq+6SkjAM4uPiW6lb7+jwGzStkFN1N4PDrH+Veiu3cjFzdSSx1vTi3vlIRE
PuITjtQfx/AvDWno1MAx1eil8ZJHqxiKsW66XV3NxKKtt7r3Edb5+IrLZwLaBd/iecVyfw/XtGpn
dQl8VFDQMpdUkzNcHIl60DLs5vEjD0OehhQQd7qJ2KGSuPPHDY/8C3I+vjuIuvgpwe4GvJv09RXw
NrXtf/iRfn2X+Smauu9K1be85LEN68h9EK9AyjzLLy9+FVFIMTyHTsGxo/xuGyRJI00tDD3oiyT2
mUS4oWI0z/8NVmog9eSPcLD8xxu1YxJjaGu+hv+///7vP8P/Xqp5f+NmGdg8mk1poXhhP/b32IFj
82YIbCkdvSj7x52aK6XlsHIjWyD+iiq0isDmv/0zOzXXdB3EUcK0XRJ49n9pp+b+v/oZiURfuMKW
ruMzt9U7t39IHfR2LWNzzln1DCCaymfYk2fmR9NEqLTwzjPWHwSZ1kytwg6sfbK5qeFovliuj8Fx
GKa18DOXGyGuyyBG+2dUxbcsewGBkR9zgy3S5DILxJ8YEB5ceJS46pMG1Hbl19ZjPrnpiTQVjuwk
pyFCPzQq2wcRA5cTLh9TI6ebpoWKvjPHWNLDnBPdLfl1027h98IOJ7zLAep29LAN9KU1ER21yzXw
OQVCgcmVV/vGfRQynCxsi676Mf9oxv6pEBPfMmkwi0yISxsfTaWHuxYgGuPFQvivniE25dLwUG94
6TlN9aeWCqwycH+6PnisQzxpjLGZAFgXktob6qf7tVVJFBvhNN7lNZV2JscdpzF5mynH4S/Z2o0W
Z03TgIafquXqtSTRFlOV28xgv+Ko5tb7yaWWSYMHy81WTlbv/LJ/E6V1VK37GLGjygfxHBHI3jXU
qiMUjMM7iyl9mXm6d3tcmSkR33ZAuV13JuPYypvJtubB1iqwEZQECVdUF9xka5mruJd0HnBZX+Lp
ZSGERfdg31NSdJ3IxiP/RzZct6RVl4o3aD8uDs0m0c0VS7ivezNFiNlnu9BQj4G3HGPTpD4037qG
c2B68t4X/mPm/SZY82qMOb8+IWdmEElgoGe3vsLRENuoVOeg6r0DKxJCUe5zZwg9ZXf9VRI7xNsj
0zn6fnqdMy/ZIn/rtpzQDt5SMKPVc6K0ZRUzZSeIiT9RgY2mNdxKE4D9bmmEwXuvoV41AMSZptvC
PvbkD5O7anr3McisPVkcbM64D7MhECd7HhhBcnnnCSrLlUh43w8jpVxjf0oZZkxTiyyQLV3hGwxG
7ZrqCDBdQY1y7FGcMjruUZYVNESbrVJbfZoESRjMI9js5d7Nml1Fy9HcuzunqF+imVo/GxmOjc7Q
Yzu15i+BRtOlvdN7HzEJzNsRn45pXk5mBRkoEraRC2MARYhUgHRmQcjwCzkxl/ZVwMIgb/gnbTB/
0i+ED7aWlLtQvALDYrg0+vq/i+o9lj2NFZTG8yro3WOa8/Uq5uhn0HF3vuJwTh73rmo4l6q8Fg5N
6IAFNCgUBk19FNhGxVsWjfuSEEgXmDsupV95Pr3XcyV3MzUgDFGIv00etuc4bW9+TO0WpkgifUmx
kjxm8KUgEpxykhJ8IbORu2mXM600B85Jdtt+WGZ9g1R4aob8yU6qxwV5D7ciHxM3/sfQHz7jhLN0
kLA3L4yAg11LfMfJkATZWJ4qFxKp/EgN4zokxo1mnoPTWV9t0F9owz20Y/QnDiNCTeqDcdSboYwz
n3LmUirZhZK2LtxPfWkQ6kw3daCecdHzJQq6V5BlTH9O+Gw09KvOhoXIkMrUNBp+6iDaw0jjwS7Y
XWN9oXeMWsWQyX+fFselWK5hhpWvKaK161DBPSJALOu19Aq0Q4G7zf3mj54DZHgefdt8pGi+2njg
CNznkosk0tNy39hoJXk+s42bGTTd4elhKQxQKfvoq4z6Tw7L1G854gOUgw9M2W48W3zIpn2rbMU3
39MHJ2oBOO1wE2G5m64dA7kpgncWfOV0n2R0L1ZkqWLGN1M0PvB/VHdJtRyjLEWx6igctWH92avy
w679o6k4pTsUJPvl2UZwuxJ2x7KdfkXh8qFsLA6RvY0khHDPpvbkrbO858rnpNN47gvfanoIxjXv
GCD2JGXKIo0NJx5og1A8eXZJc0Zzn3SkxopYQD4QYScJOimPUlauJHT6bhckZU7Ho7dVxY4I7C61
8x+Qxgvv0g/X04Wz3j0dzQdLVvdZHq0r/gyxU93MzthIWN+Gp0lf2XTyjXdzwEcpT/N115sHLjss
orHgRB2LBOZGJgOyFDu8y6Jq6SQh6QGlb4Rpf1nKT29IHsasYVim2XkivZ4xvLVt6OOAyCgZT8oH
d6Kxshh3bkhovQ5uNDfwD5lEBh5zyoReonITEABj+4v/pP+doZuQCS9HNJDTNG/1lSLv6YYqhXuh
BoReEzaSkQIf5yO2dcrpzbTaW4jni+3Or6ANn0MW5assVpyz+f6VzHndIr/F1nD0JUH8zuATTD/I
EzUs0ZOPDYRUcPBIOc7nErVnc7aWnT8Lrr6E+qVVMaw6ltn4qyOQgXbtymDyfnGnSziMENG+WlFf
8h5WZOrywmbI3lProeLi2qt6D8m/j7mb+JO59avgLjIGEmbOd02aBNHn1lYobyyRrfusP9Vxd2/m
FY2g+Q+QJmHx+E8oh4/cV88xSAmvifaOC+KnIpZnt4gMfO4SeUihQMS8u9D2COwkVt7SA4jxABxo
1bB3ugv7hj924/O35f4ytMaknz2esOIrNL3HICAXnXQjgcL5o7JiiL/2uWfgeBecx+/l053LR5cS
zTHr4G8CHPBRdXNn6a24a87HnIsQ5hDVPsRBvEsHcSwsd1cz5GpEcUFCc87H6b2PqyvWIzL9XCvj
+IvVwCfLX3bWHnc/2w6/M8M6d51NOEE+UGpwMfPFwNTh3FtgPJac9jlfhZYSYyZ7W+RZmH8KokhR
5pNUq99Giw6EdqQHr3b3bHwwi08PlEh+EMq8WsJ6oHSN/xzOLytHbUb29CMt+31aGG9zUX5IfXns
zXLrYrNkiR5c2qnds40+RF10DcMS5VMuEGR1wdtiWw/ziII1cdzDmEzMiufqq2J5G1YzwGBJDaND
OWPrYMtvDkOGBbOuFyTflUkEoSNpX8GWtrh4w7w5B8rkrTgLYKSSnL52ZpgT1+6xfJuNKKKDMbv1
Xrb1YyoZ6uWZKOJrhOM4qKFSeC/v4VEYKdH2guGjgR+CbbO4GfGgC3t8SDVB1slxzlYxfKfm0+wh
EDBqcSBcV7Ey4rZuFTRbItDAfmKVq4j6E7cFzuZi8Gob8TV2l0uaD7sIHVzNpP3O5PjQzH1/3+sw
KFK6danjoYlFUDTUkdFJh0ctHSN16/j616pGHwyWUby7FpFT4K6VrUOoPmnUVsdS0y6GVaK3YKzG
H17irMx0iJUqJMaL5FoV+VY+JNAUigeNuRbheMrIwRZp+1URs1v3JGTDwf1wdWTWFR3RQh2jleRp
F3K1aT6/mA0tigmJ20pHb/UkqoVDinQmV1a7jIzuIiiwJLOr2mIvyPCSJNktZHoXsr15HTwt8TFP
7R+uAKueBDDkNZ6imkQwn2USwrMt15xas3Wqw8O4PPYlaeKedySLosNMynjSceOK3HEnRnkvSSIX
yZtJODE22cC6Bl1GbPEDkstD6VO1SJZZOeqX08I265Czsj5zftCQ8VSOPVLQgToBCR/6kRN2QE56
JC9t5OZtJj8d6yD1NNNgOS1w03nG6Z+0daiB0lqjpQtSe1v+lmzzG73WDwNju7DnlzNqB/b+DcGd
jHqFBh6AM8BbCB+QzvMuiPnrcwRoIqOTDJLAhSiImHbUeoTMT1Rq4oCv4l8zCJ/HzQCTMPIv+fzp
cCOztmCUp+EFn8Ml7AFAw6DRhgDGYVjaM/q5dSbMdNtCQQiZFnBA+UUOKTVNlXUiw/5lUGKznmEo
algKQ0MVocYrZgiDuM0fag1eOGW/pb71cYHIGNIOFBJEox8cJvn5I6UqksANNyXbkAB1kB2i5O4y
athj0NjHUjLZ8RJe6D1MiOPRReBhvxRh/crc7mfW+IiCI2GBBUOxDsyYTPmyZld318OdWCxWDTiU
sVCrBi6lQRIu4VT6ND+yULvnm0nyKPEOglV7FlvBZoJx8axmm8K8+C2bDRMKZsr6Xw0EzqrkuGuw
BpjgZVLRbq0sPJcapAHiOLaQNTh9iWHA2vhqBBsBvokoW5w1jhMU+VXB55RwOohjnwXcDqbh38iU
/lR8dy0N9lS9Ix9szfroVyybZQZZcEACZKuxfKoi/PqHExz72OHoQA7NsmS5RNq6himiLWWjNGQ0
QxvNXbHnQv0Lfz2ujPKpb6EwqSxbFEdhjSs5cEu4WABCATdQQqwNo/q0HJP4Sck0qN7RZkxkqT3X
afiKbnSGToWNyr6kRqWMiR5btmSrBopqYT7csEPwM99Ytxq0MjVyxeBtH2kIK9M4lq/BrL5oOVJK
QjY2y4ziVkNwzQ3c5KShrspz7yuNedHnE+0Nj0RaoiGwRONgihtn+BcgBilWhw4hdA2P+bG5HTVO
trjdY6ABM5uADc0iVHPqfhpAox4WTWbLjwubph+LClbNCeft7JQ2LGIDmDddgS26dS1ZDo0adeNX
pF9T1OtYY3AkSE8L9yMLPs6cu5fCDtVa/YXOMTCmbATdW0ZZbw1f1y8q31YQd65sEDO70AjxWUDk
ZX703UPoWZB6ebm80Wr7yxvVJobMoNDroVTOqYfwQ/QmV5GG/njfQHmUK295qBqAQE0GDuzOVBG+
diCDDIi3LgjhOIvHTDOFTVMzemZqUS6SRyfc4QCA6AIiRs28cSJYZA9EcUImsurd6cjs52hC6VQN
pn5D+/Gk6n9ZhLCJRGnm0Q4ePCDIEhjS6lreoeKVFRAi/+VsAk02CaScB0bJQapGOA9YCWAZAloO
Zk0HNegl6xW40nqbaiZTAGeKvzDNSBObxSB/T7jRG7tmTsmYtgypiteUZ9dBVLG/OdiJtZUMKqQm
QivQ0DaheCeIaR3v1A9D3tsIRBoBvOZO9QZiQB28qRAKaeK0zCqy48vWrsSLAZLqEy4XIKpSs6p5
Ro4csR9fF2P+Y6QjEA9oa21SJwXqmpFDTEFfO8ERlP6zLx6OPyBN3L6AZIFlleGwwOVinvqSpM30
YYHVTk7CG12DtiMxPOYj9HE1u0WzuKZBwCoL9xWQrqdpXacRT6Hmd6vJXXcAvbkme0cQ34nkHeja
ewL6S2L4SYECK5BgGzQ4s80YuSLuHUJgZeFCdhj3MTBxaI+P/pKeaViq7vK2fu40d2y0zMkiGv7g
kfAtazo50qMtzStn9EJ7AMwRILPRO8wjOL4qEGcP1DnB/yVBn8uEoAQotG80uN3Kz4D5Te/OuxRk
OpKw00uc3nxgag5+DHc6GFlJ08USFIzeK9jrAAh76uJnVRnfhs0iOU+DK0PhnkFwsuW19DseYWKG
uNhWXnltYvoR9Pc519Q3EqVD3UJrCYBwBRjO3geujiFfog+tlUUbEy5WE5g8bLm3GXIfacp8gfTk
3ZceKw2gA6JnXfqYkg7Pevezg1OfuEzVcOueAGB3jeIlgGiPRAkpAeI+JDWpPo29F/Dv3kyfehlz
OrPc+U9OqmXU0HzvuXcZFD2fzF0BVU+K5FDFHgpOEDyjiyiV1XttXg2rBSbfCx2wPiB9z+eZFDXN
A2DfgymDfQXPL2oJ2A/h30j1UHS0TQ3htggwFpAEALV6gJ/gAatDAq6OC3TkBjJj8bYBn2D4JYWj
YGF9B2ShwwYYOa3VSP6AlBzzqGGX+5gXyScULMURHoPZKRBT6r9CkgzWgJskJ9sQRwg32B8/p3pG
z6nobvDqjd1wT+/0HL9noB9OaBcY8AcM+lk/XBB9riYNNbEIQA1GVpfVgArq755Vgd+yRJiV+4H6
i5eXSXEVVpC6LrZ5G547wwKLUGzpHfSYsdrVrB6rQKwVlZt3NS/NScwfLC4LDqbZjn6cbWpDXTVV
uRqG7E9F26MHyqDgyXPaSWdJdjaS+3ZSTwnHUy/vkInac3Oo5rJ7mF07vG9492oAa+8RIsQkhcMj
F94qN4G/0mL6UUaKYgIGJ2u/vSoqDnHF6X/Ar4YozN6mVE4b3nAveKNlOpZESx7kb/oeRwhFHEOc
Gb2TgbUgklu6Oru+bLdkffU5R8lTl3OBWoxl3VRDfUvmOd2ogVWqG37jfPnJMt7OnnEjI7qmQvaC
EWOjAvaWnocOrbmwSSQjduvruUb4Yf5Ohy4kNd0qMBt62arF2jWRQPbq7nyqw9hY1z2wJL7tlzAc
MR2GXKDNxfotBgINBArdmdpEToxLs6tnA8akj3cRM+rMtH66RpxFY9J7VtzXHSZR0/2qRzSdHZpV
8FZWPfLBiaiRkeh0S2Ml8+hQWDPsD53jpv0nTcODmIyLMSwDB6vkLcK5UDt4ueJv29zFzaGvwkeM
VASXzykEXa+6DVdZsqtyS1MuCNZLwE5rth6JZ0O5iYLnod1hfWRbPk/VrVHta2M5WHm9hBqJUn57
Xm1vqlyEOznW9FmUc8dJnjYJLp5YTvuaUPFcenycxQeZ7HUcNO79BCYsiwXzSNOeAmQFNWVeKsSO
WxjuXmFL3HuxY20WDgzHKuTS43Dw2mJB9zYji8rZ40qGBZXEJc4RQnLpmScf8nOcDCGmQg5o7bY3
1a02ecMGah+bEPUtFa7G0G3a9N0FbwjRWDIuuHNHfh3KRaqFOTk3vcl+L1R8hf59tJrwNkV/OKP6
dKVND4Ke935wGQb9WWggYhD7vQhHrPOEoQ6J0hETJRLFK6anXZDEpwSUrCY6npZHWuQZbe69wsWh
AyRaRL/pc2Ns6D1w9Kpn8H+6XaeKyb0g8W+U4ann2eAZCQQzTlMU7VtpQ8WxLgTgzj4iw1lN9rTm
x6HgsH/wY9w6uhmJ3RB0p3RvFvIeQe/KT/t8mzYms+N0bc8eMW6e5N1AykOVwXREUBluRzv71Y3D
x2Arj5zCvE71EmT2zyGXRK7FDlq8dKrWOBlmxg2BD5Sy+CuR2h9mXzsYo4KdVyQATV4K6p5sA3uS
m5YW0sYzqrvY9rQjsofHd8udGEfG2zVTP2LTVfowOG8O9QKhZvQadd9A1G3i1t1LwdE/hji/s0zj
m1NKODbfKbMQ3jTUktf6N8Wcm71R/itZaOb0+oTigzF5sALzIs2cZKM/3PTxro1jbIj+s9Ulj9DE
myDgvWyIVQkzs1JzeQwrk/O1639Dq7yycd46QQ1UOryzAUO+CrcvfUX3XbTqZtYmZYo5RdFdW8f2
RqGXKaJ+K1LCSSgXef4eeqUH2UmDRdUZoe+SGM/xyOwxcxd7n8HnU5P35BFfcNuazrUTjTbztIM1
7bj+3nEDE2tczM5qcMQzMwo4VKe4TUF+b+txsUsrAI/i6twl6kUm7aFx0oNbu28L3Dhx4N+dLIhq
Znwflp85b9hvGBWwAjLSJXJoO5T+eUwDnpv+0Zt9XMzQEbLpnzkanBwHVX+A7qV1sGwZxJjVNkaZ
IIcSp9AIP5EC3vw32Ca75l9d6uQU/+N18iVnaNT/pw47fvzfl8laUifYXWKp833r/zrs3L95puVK
33f0L8nG+e/bZEf8DeMNJn5XUmjCppkf9H+2ycHfWNN6PgFNW7BxZvH9P/71Z/qX6Le6qnxmr9T+
u//9T2VfXFVCLfi//bPp6F+/+l//ok6UeuAY/+iwAwH6d9tklLRD4FcjujInh1gJN3XHp0mmbbRv
bIbn2UIz1Cxg7sLH1kyuAcqITS85pGm5EFJil2AY8G7C+gtyzTCHV86ydLUWYbkv3GKDSeHGZ20d
JCNtkrbamYa69+rBXBdd+gFAfVmQHdmtzVtqoOHRDV7yMv2somrjKpvrV/NWcB7LcwiyAI157/i7
yJmXVWahOO9xGUinp3HJwUiUeOtGhlcvd7YxmcmkGhsu4zxUguY2+TzMSCdm3vBgxv0tAs4zIPQ4
+zhHK3bxMVdb7gyAPN4eY/c92nAqs00KStEVu63Y9lN79UlDjYHkfRtdzDo5jr27N1P/EJnLBtnq
i5UxSViaE07YXzkdfXbW72ZqbOPBWReWww2l3NBfkQf5h4/HfPYRisTTBQXMUaOi/sRYq5YPmVw2
kRNujbYHqLf2hCIOUsirkQxb0+YFAs3Nb+eQcoFYVQqMGy4SaQgCkjQGrJzn71IkVIB20I+gQSmH
HzPYkj7k3Z5Br6u8Uns6O57oVmUT4TffYxROa14kJKUoaLf9+SuKl18Y3OjfXZwLGuszxsCjYXu8
UnEY9EN7IM51V8/WCVD06mbszQcPTkzAxCqoFchWl5VaWtPSmyx/ejF+jvN8rALrRGP2swKqAbJK
3kmpIq/KXxKfrl+7hpVnCWQ3EwOW4SQd1lBWnv7EIXoon6JHg4xHIt0LUGa4X0yx0cazQYi9O0f9
HY0cR8vhb7vS8zCrfgq0YwMBB0MEBoPNfVXUZ0UWi00vp/xwuoapeAJSLrrlkEOqI5A+lHECOSsu
SoTRGsPFzjGGA16lZ2OadRs8LjpsyTx5aZDwcjooyHmEDeWRZmnRBwFDbOU1V4XYXc1c2oPBgUWz
uk/D00MdNV66rOAEqfboFeCOPXqkR5z+XDqgjQcmnrQWImyyuodSxuskMU5u3F2pBj4IBhCBG+wS
PC+8G9liIh6eoujqOd3Ep0yYdyXBpJVPhHjpaa7KNBQW9N/ALmzFXZJEC1yxxZk26729GuTKAn9u
/ejTZ6tKIUKV0IDMXsJDGd9S+NwskgxkLs4DtzPT6D/DkkKvWh5Sjl3DPN3LIngtZmJW018jZZpV
FsY1SbYJLTCTyQh2XYbvBKZjb7mM42LloAxO/ZMMWBHM87zOI3UdE0u3Bs9kRxZzP8jkIZhAWfsk
B13DZII0Mf2IC0k8xbg5ZfPsR/bOT6OthNFsiWPPNbh/LnZWllywP50rfF/+TIg0Q50ccC1NJjpW
rQOY1tadrGGFkfo4gSAy6WA44GVvLRfNtSjLbGsJe+1m+akV/cZ0vOQgW2ZTTtPsm8bkY90XBw9/
dzsN93PonqwMvTZ7ky/d2BJn0WkivcXoZ/rlLSb/wc38w04zut2KTT0W342t7ANxsZo7R/gxjXWw
MqLmnf19QSqT/a3vsMZijaDUmzKpVrCkc28EFRxld7UxeTqTMxOf7PbGaHF6YKRrJ+kpNxeu3bj6
i/iNtBThkGRj8rxol5C1Q87QcjE/XYRTjBeegpp2zWS5RZV35JP/YGX9Qzmxi5DvJBf1Ny6qHxxb
p1U94yNJMlTnsr2vh47l1GScrRaJWwfVYJeS+ijj2eVrT9g23aVKYlGp2heX7WS9xPXGb610Lftp
YY+DTNyDVJGqejVAAJSKdq43fjtuQTaLgxuZ4IDrvg8nUI3mTc3cSurBOQaRtJnS0ehiYrTpE3cd
WOb9IpYdpR9rmzMqr2EiY4zlssV7E3Nv4ORm4VoZt9qBEggSgpTUlmeTsynQgfUWg74+UWDz47H2
6L3yO/OYtj6GJGPBc6WilRWnJxKIKYZHVjDemDzOPQuMiP5aZVno5bof7B2/OdX9lIEFeeX0kAEW
kHJFPbG3k221i4A3y868RTgH7vqu+BMwS+kb7iW9x8ymcW9t0YMeK+c5H6qfjDoaKxjWcThfKBeg
dKGOtk3tHeIeTSCTKwj0KeMiPWzDEOB5bn+JeDk6lOylDKBQpO05jm4xmp1LnIBgSD3XOUtApDPx
C2J3syRQ7wEnXj8tmFBX4LDiK078exT9NSI/SZak+qgSj1ldeOu44ucdIGXq2tsiZVWWzebr1Lkf
NVWWPcwCXwsUWXY98/IiHuLxephNCotU6XBeRazIuPcoaZEWOGV4vhBhUvGp8zKWHY5eulZcDesX
uYgTmcHfvf0dV/xOrfpgZ0DnNsJ7c5rvLV3tQ09IweRtOc1IeLHUwoox5j9bY83eeWnXYm5YthOk
ZLUH98kwzWHFxO8hpAllJFBAgNPQWOq5GeQ2MIXWtJ8CfzzOXB65mznvtUhR1Kmjh//TnfJNNVbn
frI2ZVOc/NFYTxAgFbAHW5tHPy75tpVrmqxw70EkZ6CiePvXixlf7br5dthkhWmNsb89oOBfBwWb
c4wddwu1AVJPtgW83ILNkQ8sgj5kuhHrmjppgPx5tAWWxQeV61ryXYPRMeHpyzulmp+gdd9zo7pJ
BhP/k7zzWJLjSrP0q7TN3jEurqvFzCJ0RmRGpFYbt1Rwrf26eqd5hFn1i813E0QRZBVpxWEvYNaw
ti4jAQKZDo8r/nPOd1ZxxD2LCe3VIMdhNZe8KDH/S68INV10MCeHUGLVDtnGJMSxvK5wWLsnUj3l
MouA0DmU2flx2DO+qaETcFbSAtVzUDK7b3e20YNTJWvnjZtcVas5VL4PE7O7tkzuePMStshw44bJ
DcmzNSbJB2kWd426uqYxhCjmAguD3WQahtuWSdTgjWpxQhxn4DQDJbLMOxH4TAOa8wIrQagV17py
PFiwoxQtljItjaoDk07qtKCxi3swNL9rSjpztngJrMbr3zKDYJto5S4D6MQ4OTsQ4n0GFMttLr+L
me23mKnxCZWRB87LyOg07faTTU6CEMjBlpRn9Uw3WLtg4hQt3rGuJHvQnQe1f3TIUnMkvScoly3s
uj4Rjn3Iugws10ByRJTDneNyqeoQCgmZXYxCX44uo+nQ6T40Pb8utIBjEyN130qMRekET5nLX5SJ
G8uDYeeG151WPzhufdc21SkJ890IiN9nGj8Ych157rOIu8vBfpnoFXFHY2XReiQ6PgFUoMFXMZaD
0e8cmW54DmepjMkbmHTX9NOyiiLgR4X+Elf+hRFxlp9CcKjwPcn3LUa4glViPToDpusuCgAzUoZQ
Dciw4thiCcKPod+QqFh6VfAuvPHQDs1KjgkHmBawBnrXyLUBXmq5JjHFsuvD7TccizEficZQEXjj
pkj2TCW+pj4jEhY9OMryIJ32HtpfsBsKmFVzwKCCvxf6vWdro8X0jkcjkKTaI883xClEakt/MEBO
LGfXIkXbvjRqLSurdljzpTAkwmd+DFvqIWTVMtkYMQl4sXlbOultVAMaNYR2lkXSB+KB90B6BCAM
nJVwePmObSaDfVe8ZFrMCZ14DbgEKiMaH6s9ZMvWgSCVmY4andnnuEoPWoEbSzjleVgzJJUhVHnY
c1sqlGmxVhZ3vbH3M1JeF40rh1u7Edh7bJYvss7Pqji/a13/VUTdG2Vy53VUW6u4ZnJmODFYOmd8
rnEqLjRkw21atU82CtomRkLjNI6eltqVfhg6cZ3m3nsrWFKs2LqOaWZcDGFKAbDaxC3b5a1Kt37H
QwtM/CSy8ji+1DkuQx2MRtpgKSKBqynM8tATSRk8LVxN2LIWpj2ct655TnFJvdcM3+dULGAGVKW2
djTN3nmEFMFPZCQURwsrMSTAUitTWA9YIOHRxMc+eE3sVgLXn6l6lgnNLMi/DuJGkodbjiDzgdTO
JsWb0wxWvstM9MomBl4DJnhZ+Lo8H33izpyWQWMH+oPpWzdzDzxwBFnDEhlc1LmGfhZ6w4UB1pqd
vX1CtKgWs878CS3hvrJHjEFuIVe6QYMgFyfnoGUM2QluPE25O97LIkkeWcKbRW6ENHtRVrgUMS0s
ASg2Fq42XBS04mRxJNkK2eZSpBoMgxjX+rvWD+W6L8Q2zMTOGvJxVzJjOocK/1wl4mpIWGfqWRzN
oThmSo93oN5NYRhuZjrUF55TrrrUemWHw7rnzfuWYcwiFu4uz7jQxGppMaZnbwhB5xjgdVvKrce+
wOg2jTexjXl7wBcRe3y3GaSPI4cKXiH+YgApXnWlscEp/mQk1FBMXUmrRN+et5r34eIIUk+6XvUF
HS9FXtIKzgaqWfkjh/DpulGpYCOiRiqUjbuzKo/jKxEp3PjzKjB6Tv3TFe7bhzrgfBQQ/9o6A+Jl
grva8PGMt2NyGUi+trnSX9MUH2fsX9AAz9IwwTuX3PmYI06HpKXGqJEcgbXunRixy4qi49golr5H
LZ5Tv4Gj4I4E5Fnk7bUA+mwynUPc3WYhosls6luasalwwYduxWw1pmrQ4TV+rzzjBDXgxBJvrmow
0x1kOZKi6XoorRLLYwp2Q0A3zs+Bl+xHxarGmrxLKHNbgwl+ofT6PgdrbdrMSLWZuC3A6xrwNdfy
6wYQNlXxzEq8MdoFRkifo+LTlICz3Yo8TwdK2xqoJNc/6dpIGOs6Lj4avzhSakM1oWJxp8bwRmnl
ScYWBq8QAMYIQx58dwgEKFUuBGI7huJ7u7qH8RYPYeJidWOYvez0aRviu/FNpMACTHjl7EtFDXcJ
oC2q6i1RPPEGsPhgQBgfkTs5ou0jxR5PxvY9zaaa1Lm5T8CTexUAPXDlEdhyB3x5Bsa8tMU2Ulzz
IExoJlGs80lRzzFrnZD/XyiHWpvW9KxL+OhhJLhCjh+GIqcDl8AKBksdqYa5LnT1wJvodEoR2Jx6
F3TjbRIQAzBAskfZ/BZAkaBiflmCbI9hgRog3BugsQsJ1F1HqcPnAh3Z5p2h0QBLO4wPOPBR2p5a
LuMmUfdFx2ZRhDDjQ6vizF9jmuOiKVtMJ0y8C7M9TiNaVRnqG6EI9INi0eeKSl8rPr1pv1mKV9/D
eukA2NeA7NNGP0CRha0tA3vBKOpijMCSsQltQsXBdxURf3ar8ygLAYu2p6bBvRJFAfeihrlYrI+b
HrB+w4WQv6HHJpvOMeS/NuDZFqmWbUrc2KMhz9WESwrkgbFo9r6i94+K428UxY3uAnbWbDveTor2
b4D9h48TL22KADr02SkShz4qj9xr7/Ue+YNTWbG0ZvvRpEzAYMge+e1lBfm61EdTkZq4JgFgg3TA
VtDg6KWaADRVCFgM7WyktkCq/oKYIgOBvJlIjK1hbC8x9T01VB7A7rnp/GwlqELQ5ungJ9hdiOPu
ODCtBkoTcss9SUoUWsoUCkoVPFIoFmavSfp0PoDU8fVwwcnyAIx/y6Z9sjHosQTd28qxpzEHGJmP
g4KSPaecmZu9bBeZcvqFjX42f3r/yhsr718nLIEt0wO2yZG5Cm5BX/kGa1T2osDVgqHQowsV6XZH
ThmZkQsaj/x+SMZbFytibtHpijhJQuWrmypuR7bxHHOgZFAZyzFhr8fGXBP2Bsmkr3PmCctcmR9H
XJCVskNKZYycVeld4Owpr9joIYqyslB2Cg2Xti+9MldOlX0WT1QP6PguDfyXacTBI8jIgmiUjeOy
JQjb7nKO5XGRoCzh4nSHntMZvs7e9h5ifJ4R81JDGT+D2nyPcIIC3zuyXV1WOEQdnKJEulcWztFh
btXbylDQKx7C0d8VymRaKrtpgu8U0ssGjhDnqXFnoO77tXWuK6Nqg2O1js0jrIJTmhsXNo7WPkSd
cQsMUjLkzcD1ao01JVntmnzOZYordsAda9FsWOGWBXe77f1pD6yDGH0UnAde9QqQw0PpwWaL6Ic5
LGyuhCQbM7HUAf091gYFfW/0UR2D0UHm9dpbv0u4retPCY5eeEB8APD4Vp750uH5bSw+6QIXcEX2
Ev8tGOJY7xcdd1rNnKCz4R0uUS5bZSaOcn2T4y623DxB4nI2gwcljQGzPyOaKEMyPfS3eTE9pWb6
1cWxnLflm4mDuW6a85yKLQtnM5ZGEPGkOho8zxx+XgW1Lz5eaB9PdDcxsDObnVaoKOaAYTlXHmrt
003tJo/ExZCXgxFA4HwqOkAdGLCZgi6arnvnxMtiXDB2nvTd6NLvoInuQnTac4efu829iopsLN46
0xRbOaTcT/t3QXNanlwlIYpizZ6gjOK+soyPmXfLgfZdSTyjJa9oFsEcPG9CbgHQO1noqqZd5PjQ
q8pLl1D3F501b5isrZsQmD/O9TEZP8hykjVGWsXZzuF95eF0NwvvjFYTOBLulY0TvvY52uGMZ9R+
7JRVvq2YWjqolWHMbVoqPz2PxsFfzzXveVCGe6PX1PGyW00110ayFrVgNkiYBtJDs9H87JTh3m9x
8dv4S0Zl69e41+XQ2Z36IaeUNqoDRuPUgxAHSIgFBDRLNBomF+ICcQL0jviAlicnTnVvKbECPcy2
QuUM+r45n1TyAFPCYiCKUHP5wpzMwAe4BFVgtMhU5x7hBeTcm1ClGXgdtbVJwKFUSQei3RiaMJCl
/h1ioIui6ENqsa5SlZKYVV6ityAYqASFRUnHrDIVWHODJY0PF57hrHViF4Nw9h0xDL0rn4XKZYC7
VjyUcR+pzEbnqvYDTkkVDuFJZ9kg3jF6MEK6BkigxRrXRP4l5RVnYWov4y64SiMlvJSgxUR7+G8j
4pkEI/9YxHvO/vP/EC/8z//7Hym81X9BWVX/+S8anvdFGMTWfUtnwAY39ddAqPsFac9RKFXfRDtR
DVW/UlbJqbiOZxqe7wtDGL9qeN4XND/D9F3owza/xvkrGp77Gfj8jYRnObRZ2cK2hEM5n69qqn4I
hLZuPDSd1fPRj+g2BJzONjK9oQXqjIrakgC87W/GlpBSVsXtRW8x4zBdfd3gDCeFyHRlSOf8CUDC
TSWYv3rU7SYeBxKBd+ixYJMzxrzlQDifFfSFnDLBMYKFqV3W0Cd2yZSoKoWh3DaCEa/oskt0hk1u
hhQx60awZEI8M2JpoOY7W72dSXmV70FI6pEgAgOcjAS5IDMvVL9eo2zeyTwZF5LZA5Zd5yau22Fh
9HZ6geH4iGOLAnLM3OCIS2yFFr9DQjm2FbKR6drL4FWr1MrrPVvUClTqLW4+xgMkonCn65q4qaqh
PfM6F/s3DcDOQJx7dk4df4OPwNQxYGXnVIBrRxqe6Rgo8HAKekVXEJ6LVV2aF2bDNFBq4a3F97Ho
E32XSkwBMsYuLwHPEQsGrtCH9llmuBWbrH2spihH/xlXJXzGZY7Vk9tyfKFb+HgVaAhIDcwrk/mL
EQd3WpQ9OQga/QRYc+7maRl7zjPtNuHO92s6n0ZJrwIVkjDPQTxqDNSo9MJWEN8nUMyWpXSvi2a4
HWrGTxM2cgcVC2QYKTJuRrvSx9in66zrY9xi3+edabSQDuTK2o2ZE+57P34MEq0/Nm0Hq8XkD0it
OqP+3QvBVrU0/WbE1ucef6eAvUNHtZpZ9t1dJDip1+gyo+XuWkJHoSAWkTb+tkl1UCiCL6ig7qOI
dbVPFKgPs7VKxuCV3KPYe2H36prGWvY9xSlUCHF3TM/Vm5UzYSAIWZNdCfyvRmfRcZlTLc0s82uu
5sy4Hb00BkNiZt6yS5NjhWUCMEV2lHqE1OOOwz62/Q8/5hxvw25ZJ26HdW7QOMcULZWC41f6c7gg
S3ZIu5fFxh47D8BXfKoc2rWThuT+IEE4CUyVoz0QLTH7ijMB7tppnqkiDvOFkCP1bFA/tiAt9EVa
aac6VGdMQaWnr7swhbLZwQtkAZOKMOJpvezWlUHMoJ2t5ygDDzFHmFhqpugyD2+bZJjwDPrzge0u
4+Zf3g9UsOZmceXnYtFOMzOJIBxPSUsVGsWJG40UDZcPlKqCF7Jixz9rULFQwQ5ApPE5hummU0JX
OMQPHOcuJiWBDdLeu0oUC3sUY1QyB7UMkM8artzKR0XL6uxoNeLCQF0bvYkzuca8v92aqG9pqK1b
y9wKVDkSJlek3lD6wqfCBMJDSBxTfov9XqLp1YW+63XiEm2Too2I4mpE/zOVENigCIZKGswxii4q
juxVQYHogH5oqvwoR5e1VicXgdOsB5RGTnpM6tEeJRpkoYWPGZpknjHzRKOcFSkPzVJzJmep0+gt
aCFajeiauhI4fSV1EvF7stA+RSWWGVpopkTRsud+Nxv2MvGwKqKb0rGFTINRykdRLZW06tsYnT0l
tzLHudSwn5qeAgahyHoosy31MRFKbZw0l9R/HhpazHOUXNNRiUIl7lJBDy8auVdTwq8Vmnyi0IJH
urqSVp7IieOmyptnT8nGcWafyZyBmhKUdYjyxMpn+pcQm8loPGo2s+6QaiklR+cJKBHYO8BWIuNW
oFknnbMVph2uMLifSlTtkDoPEuLb3NPPbOsiCMabCg28dzIKW3E8ZbK8sPzqfEAtZ4R4HqCeo8ze
GNwoLCWrl3G8r3Mf4zeKuxpS6CjwHmSmXYIm7wozXw4JfifA+zCM39i3MOSh43clieQSYR99P1FC
/4DiPzIFqnEAUCesL6TyBChvAB4BM5HPUTV8TfEOBIPaYLjBkApU1gJHmQzqWF/3uA4a3AcaLoQe
N0IF4zC0+eSA5thn+BUcwzo1ysAQ1sO7haNhxhhnKosDGzatur18dZX9QTfDm0oZIvyEf4rNmZIr
L9jYuCY03BMGEwE3oH90etUGhRCQWD+dCOKuMl7Q3wi8Ci9GGCRc77zN7NN8h1ejx7Mx58Yu7CQZ
Fn+T4emIe+PIf7qs8Xp0yvOB96O2iDriBRll8oRkW4H0znCKwMxfjbwkNg6SFCdJP4h3YFcHC4dJ
XMZ3EY6TCHNBjwNlZNkmiHMacaboNBB0OFVsHCuFS+m0srC4jr/DTnTOjG4XobPqeF0MtuNysvaB
MsEwEVvquGLojjnWqAsDbpkK14yLeybG2rA0rGTv4avpLe8yxWfjTwbHCJw3oPT8RYIXR+QEAjvc
OVS/6lQjZXxuadepK1grFmOXah1ZIR3qNK5KmJnQdncTzh+4BCczCJ/oiqcKEm8Q4IhtoMxCXdKt
PNxDEmdSNJvFzlfGItzZ93oZNrCKMB3ZTFkA6mwD3Ej5YN/C+57WxLsvYbtcp/iW2t67rpWRKdEp
VuF2izeWOzB6X0Yfd3tAAOfcrDGS5iQtAnspOVkLj9m+Q+Q61BEyiWAnYf3QV9PTTDTbIEq2yOrp
SYYpHeN982wS404+89zMWSl4Zs9TWe+gSTibV8O6YTrbBuFJ+c4xYJAQr+z0SCHdIsLyDL+PJDUR
cqLkIqEiUmXLTULm2AxJbrerUUa4UIih98V42RFLjxrUpVQl1Y2WYXzVjduGgJ5TxDtUvDfbyfAb
YqhyNRmsOoLv9OOatD419zPj1kVFOJ582LojLG9Zw6WPKJZFYHFFiCZLrB5Q1UPd50/GrG07YvcF
hAPqXU6ZO78MxPJn0F4pMX2vhwNAbJ85MxYEgvyVRROiOdk+ECtnF6q0f952z60lNqPiAFiDzf8D
DVA0yY1jGjeS1LMFOqDSWB3smgqTRHEFUq14GgANyJESOVJbBaJ+DtUikMSVVPB8kO1VTWjqrEZr
mjhpr6sJjkEK0KAHbNACOMgZreHf2E2AD0IACIbt7xizxXyHXK/cKrv0qx54KGydOEzQb+AoBHny
RnkACK1OMs5RtIWspsC7qB4nN/gQisdgKzLD7E1EKxShgqvqc9qM4OeRNnxFdJiZiiYgHloNn5Ji
PuSK/kA0jpJNmBChOlzMChOh8lCDAkdY4A2cAZREacHWr+b0TkCacGhtKhV5Am5pA4kClRJqBRFU
q8if1SSbENpItMDb02aIGCtx78K1EAHrv9RS4lVEawYFv+jhL0aKhsH3Mys8hq9AGaZCZlgKnqEz
MgejESwCzZ/OPAgb2uhdRyECtQ0T7Tya5yuVcRt6sByTAnSEPVnaRkE7IJG4C6MYvs5BfHAwkC9J
fjNKTBjIptXZqOAfHLKTjQsPpAwBg0QKEZJKFpZWYUNm3bnVCGl6Ciii5ZBFFGJkTvSXSed0UkGb
jpn/wyKhC/He48BXB9daFz3aEEsyUp6ZN0MFhB8P0aRTaBOTL2mVSd6M/z6XYa6ff3wZvvgGR6J1
/WP+0zsxv8s/7sQe6Ujho8f6imJHv8gvkCTuxALekW7YhuW4hvfrnRhfK0UgPnwk7tM6RCTn1zux
/wUzg805juEvM1ousb/zsf6pr9VQzSe/9bVa+AwsB/Ms92wOGb+jJKWDkc5jyElpjImg9ckItRZD
BUuuF8H1AoKZdGSTBhRNlVICl+hfmY3LLjQ9D75P9CTiWBdemQRq6J+Y92koywUeE3zXqXvNhHkA
Q9RTt2qojETKMZ0bKKmgPnL5R5xUrd9dN5ZL+FNcSTlcedKhknAer9p5JCtkC+aZ/dNUg8bWYXO7
ftdc5G18DeXoUi+5b00jNxwzHN5VjZxRjGfAHeSm4dSydfJwWMxq2J8arKiAzlYeqFzOklw0tZKR
XON9FBpo/jD2v46uh5pq+Vh2meebpbhFM7iJdcFNeyxvxzBhONa5GfdAJAGzcF6swHitehpWqMzw
z3gO7Yr0K2cQ3R5WTNYfNLMcrunEAAUbjYtgiJd9yFnF8wuaXXtNLFHHdnS4HxJPXjkG4qRFpHAy
LYplVW6xMIyPutfPsOMgJxnyqnDqc+nGjGhF+GI20/WQgXJ2qmRLxeuDK8ataOnf5SwNxU/jWWsX
QVEei1aSsmrLvRdl1yN62cLISaQ2zWXn4uIqtfHdlsM9Rp1oleX1fanMQBk+jGXL+WjhSUrdx6Fc
1n2BoTixAZIbDpamGtHYj6bLdPKys9kIHE6dwbGfKKonyES0zko/QkThXpinUlaEeJKn3HCepZc+
z5R4aZSGbmu9nNdD0lJhgx/KRcIBnKdDtquJAldGxGhv4mBEUdqiAB0qk+7UzWrJdhdVHpyShHLC
umif8tB5xLV6CA0fKkqmvflWir+1Fve6EDf2TAS9bD3gmaTt4BzcUxnNNtUimqGLwitgXNFjSrNI
vqem90oi2eGWOXx0XX1XT8nD5IKCaoJbf4aVGYjcXZomWS5IPwvXFTt7EHemVT14ZEURZjkEZSTc
bchlC3rqyqWFVhF7RH3wRnOhnRhv8z5EUFqqpLmbB3KtIhouvTiDRm9gwJyi8zTFyRfI7Djo7t4W
cotYuOGkfuwyZ5/j6GOtDzdhid3BFJq20Hv91tRjxhhJceHSC1OlKt0bUt+tu3iVxkpjFxQbs/Kv
J+O5RK6yADXbfbMNqM7ihLR2c6otIlD6gi8s7M5Nsl306epYzWCnaCRLJijkU3pmJg1nvoDgE+gb
HzFQ8/awBaEqJhe18UA4eG2XM6xHcAUOovBM4ZsfafXRN/p3J9TSs5Bw9TLSx1MWjzYfBU2BNeMJ
qTJ0OUT3O2Dn7WKW3l3uyn1lai++RCCK6CldOPwVLUK/4zaH3yeKLW7J3RFQwTEByZKLwVrMk7Nl
EsBdNuwewy74askA6LOZrzuSvMXQXkZRgQvPot917PwzPnDc2Vs+7OaArxdAR+IyLLDt6ypSmV09
pf6VS0wU55uGcxgL+LoKSFPGdI9WGi6lVnW9Ct7CHm95aGOGbGfnMtYSOkSLlv4/ykiXBOWOghTm
Msq6QzZTqZb48TJr3GIT0HQMWRLYcDqiVnT9hAyX3ycyPsmIOY9vpi8zj2jXdbm2zk2jWgWNfuUJ
IAMTVILY6K/GntVmZpXqpOlsEttzl0aKniNYZo5TGm9k3V40XYlbrvCu7ISTI5dCrhStfI1bSg+8
nO5N5UMzbWRGN89vixmzBWcSbxvJoWYkZGCN9iH31uDDhUfCy5V8NELzppfEC4ThrstZYa0Z6RSy
v1fEk1Xa1oB9y42e9xhgiOvKbN7NICszozkbfbEXkgFUazDMisqFHojrMeGtJrE1tACuS0ceGCak
l5hfQLbFDEr6nvTa2LpHSC8jlhm8IaK3mXPO5XuaY4j1WgcWnN60q4lPwMpuMAHo3riamPadMx88
oQMvI6EqILgwE8Ts7kZ+38AfKbKhQJwSFojLx7Kv3zpdg0BXBguNSUg66gfD4izm2tLc6TazoHry
xnOno/mVS/3O6SbMkPXGbqZdSueCTtpikXN2X9KehA0kSDeVhkFDtLfZAFS3ffEwddFQex/FzgGk
2B5vxSZwsBuM9MCn3rqCUBLIEn9UcVHl3kXsZntapkhWMwG25ToNnKehzc9TC3Rb1R9p8ObKFmxt
7uGgrNXCdMpQz8B5bFyeq6vo9SJgNl20O/hXZGlJWH+OVArVf8BOjFLmmcTyWhSZlZ4M9VknLW9X
xiPYi6q+i2OM5WBtNVeCjCI41jbdpkxH6A1qpU6H+jLlqXe1/UYf684m1d+MVbWfdarz5gIneMfI
Et7oBY1n09rLcAzWuTDAyFcv0qkoysbxdVHXRU9Gs77RMbAt+PeXus4WO5l4VRyPu5a8HEbnwh8T
pPrpYJXhSYA6NhXh15futvaouKkp3VtjZntvkZgoDyF8EOJam/BYVAnxOTyGi7klLGa4jBYSr78L
S4LurZw/5kajszN21vCoNkSXNYUXXdVGfdIThKXZbC1CvyxxonuPw/zQ+5JwRn9ItGZbOOmH0b5r
WfSQx+UecMljIo3TUJnGIWuRRjvbDG6mDOs9LAnaQkJ7qbX5jRthhp1VA9ucgghKyyu6emL+4mzm
az0z0iky30UBIDgeqdDoHUK1vv/cl9OabMU22NQ67in21YU5xsqMJC7izO1ACiv9F1xV2pJEJuCe
XgyiP691/XamHPzcsuMeXn5E6UZCSVfFLcsrNVqXR3OF4AKVScCTm7ZOZN8x/Rp3MkmDpc1kjPeI
I1Wl3HmE584x9755uftaYt8zubXhGH7RsfW52PtGDbKmOs7Y1l6zQmOJBw8OlvIE9pgDB6cQK5bX
8rysm8ss1W8QicKVJ6hDMZTDkM6eW/4q8Z7HMx8AbIizm77EYYl4rhyK1sCdr8O0yOEbqmFPrQF7
45k/jNCssDgCebl1etbYjnHranD7kTgzZ6RW5zMIr2SAMoNfUrOqF+K2X3XlpAShQlbAYzASwdGg
LUEuZuZQOyqqNl0wEL/CDYq+4HCt012C9gSXVrFFJAofJ4LY19gJ4j3GkRkzQ3avf7o+PW5eQjlB
A+UJRT9bGwQzZ+UWZRT5kfLd4Zk6tJP7nmIrjbCXphHB0RHDaZ32mxQD6th6h8km9E3tyiPNJKuq
M0roeWSPTW1pu9MmwswqjfEFtAOBtLgBcIfhNZ2ilYkB1sYIKyq5szDGdsoga5EZNbHMFrO+moS4
G+2XMG0uQ2WsnSkFx2g7YbjlTSfjUZ0IPNy1GHJnjLktBt0uqQ7AKFZlHT17ysHLJaem6IM7M+Ze
zcZjpdy+cOLVxOOic7Ao2BiCy3G6a00+qanyCgtMwwD1T6VyEWd1cw/qdWXm2lFiMyZ4Uh7wdQFe
7TazgP7gSwdTBuZk9Aa2C73ZG45NpgEDc6YfrYk1qAECjc5nlHeN6wAmS5/drjikygLNJ2DnNzX2
yCZ5DJVNOlCG6RnntNXY54TsdoErP+gliw9dQ+6gKchFzMp4PUT19VzgeIDwbOHMRs26i7v6q45j
G+flSQQM2TgG19Z0a7KjuoUJ2hyvd+Hg3e9wf3eVBlDcXWsUvgS4w40A+HiDX7yfMI7bykJuKrgS
nvIazonAY25gccnxnBusBmstq9AR6k1FW9diboyeokjar3Q0vyx2TsxHqjN6XEFtultIESsdl7vB
HkGl3tpPecuzdtUrO7yFL3602ZqNkSxtWzt8sqordtBHmlneXGWodyh5pzr3VWKmQOjlIDRGmwYP
vl9TnsUcCXYCsG1c+o0pMcYq337PeWOIqJkFJ1fg7J85MWgsbrDC3oage7Xm5LLRyNWSCKBu4rmZ
epwmZAXaEach2QEDQ/PAgA9r5zonW5DrFuih6mKa8rWHg04m9b4ii6B13uOowgmex+4prEOgUgsg
VnRSDKWKM4zkGjTyDb4ZggaTRB5aFX5wVAyiLScoZCoakaftgR60iyxg4XRSJSSQo+AYiV1URSsq
dzi3yFpYKnQhH92yY/tEvhGvNAl8zNpEBK2+6wymsKQ2WhXfsA1KushzzJ/BDuQ+naQHB0P8smhy
TofSZbuM49O5ubTIh/h2766oRX6rc2TCVMeS6jwlxEkylSuxcH1zWUf5I3LiqOhJK958u3hKBVxh
lU0JCamQIH+ZCa2kXrptNabmfTisuNKv3Rb1lJgL3/86lw/gThchIZjaUSmUYWdx0ReEZDAs7dnV
3rngHLxs2IwqTSNUrqbjOFV/Bm0gG/clXT+Skf50Ml3+gLJapqRz2t69bVRcBx7alWwpFVRBHqwg
Ry7LXwX/Gad660qrvYVJ9scjA0QIj4muuWdlX7mhw5U7Ct97UkN2MrwB7doOkf4xSmJFDvmiTAWN
KhU5CmR0oPojXAoVRyqgKLjkk6YORgmVY3tS4hf4kejT4DObSkEFQrWBFsMNhSEuoscVn7wlGqxG
P6/7oNjrugpIDU28Z1yKs2TeVqF+3pGkwteA6MKFzFMhq9q39lx9eC1G68pVOaxGLAt8ARbZWOHk
Z04/vw49lIswWM1Tc0+ryOWsgl2mini5KuxVqdiXjWOpIQemzeQ8wzHe2ioiBq7m1iIzFqjwWBAn
70MTHZk12IvCas8j1t3zisSZUNEzzG71sVVO9sx6zJmpQHs4ZqTVMLuQCBuvvHq+JgJzY5NqM+P5
2VIxN/BXVxUaDAvVepio3iQPN4+8MuTjwiE6oOERyxjNc9Npdl2uc7qGeZeSrQvI2KHXn4ukojiO
9F2oUnik8TJmt16AHb+R3WNG39MSffN5cKAL1SrM5yTVK8mWtUXKD931yVGxv478n5F0HXTH8BBS
u4At8EUatDFCezs0ZAdJvm2hgmJ1Qrd1vQE8UzOeGiXq2gjeGSpvaHApsuv7Qsm/nRKCrZERfoc2
jOEoBEbLN6VkYz11nkslJDfU1NDl6CerxI68YxYQ3/SU9NwEUIAqJUenRXSpOQjUsvTMLck8foWS
r91AzCtTWptBmyv813O+4N9IulIRvpV/kuuNfnDRxNnIvLXP1XoTKsF8UNK5REP30dJHJaojTrB/
iSLkNYgcdA7/o1cifKfk+FgkR87lFPii1DtKsud+WK91voSMlaMLu69Mb+FIKqE/xaq4GJX2nykX
AGvjdsIWkFI0BPMCpwA6who/+6umEeiMMRNQ4GfBx0Uir+rtYMi3WRNnrTIfoI+OMCFs6+7nmQz/
z2/x/tVL97L+rIK+kh/Mvz5aSc/L9yGp+tnPlP8tXB3VF/1Xf9Gf/0a/lFDfTtXH//ofb6UsOvUV
hHFZ/OiccgHi/2bI/PkVfX4lf/YbZC98wfKd35lqahd7HuNhQ//8AdY/g4r5y08b9hfL8gzdYQT3
+ePbUPuHB/RHj+DPv7tvz/LPf81vvoGX95x5XNx2TfzW/fgEvjd0Mw3/dx7E736fXx8Ek3LHge9g
gCj6Vw9CfNF5EJZtf+s9+PmewD+Z7/7gVfjDJ8CrYGKpo4mBaZP6genux1eBkgbHwU0AAuPzx0/7
KvB1/61X4fMzwZjVwGb47cdvH4T1xaJbnYCD+Y+f5s/7id4IQCa4IJF6/tZj4BOhe65QgtK37xNZ
6cf3QXwRJm7K76+D/tO+D//mGvmHHwwehOvqgGOc7y/Ebx+E/UW3PYuH/rMuDca3L+zXXe2vLg08
AdPS2dUtoL6fP377BMwvnqsbwvK+UXx+ro+C0L3/gs1BB0DBZ+F3nwH+6unC4dX46V5+H3MyLuW/
uQZQpYOW61p8i98W/d8dD1gD2BE8dOfPP+gn+ov/fi74L1gFTd3n/4T49gR+tyvaXzwUdmoSf10b
fq7N4PuDQK7/29sBlWee4bGe/rgP2KyOPiej7w/gp1sDvj8BPrt/6wlwLrB8R3eghP3Bq2D7TG8d
Rfz6yd4BDnOQ1f/uNsADMBjG4e1wv+0CvFM/vgkOvVtsESpe8bM9gD+gzP3VjZAnYNNTBmHhlyfw
u/3A/WLa+HPMb0eOn285NL/tU///JwEegGfhQbJ/uBD++Ap4X0yP+wExm28fkb+wL/4bT+sfl2+E
8ez989odf+BG/efb+R/9gu9Xzn/++V+um5+MPvsfVqjPX6cu4d/+6I/Pm7765//9m+Pi5+n/h5/8
fhv48T//5fv75z/5X35N3//lLv5oXpo3BJXPP/qXr/L4knN5X/InNi/Zf1Be9pHHL/+PtTPIQRAG
ouhVGvceQdcmsiAhYT9CVRIEU9SknsCNF3Dn0oWnqN7LDwJKxFk47iGvLcn/v5MOzdRngQC29cw/
r8GNBp2hv4kiy6J1sgEL7W1W5XPlG1ps9ftOvN11SFEB+nWW/KTqbPMfUnUWr3/5UBSphVOK8tO9
vh96vlDjTsgVUsaUTJrvrArJWIYEG5CS3KnYuKvKKFYezfSKoSF7S2leMtNGRwwEeiuFTAzFYEyN
O2MR3YWhwd6kNJ9MjEMwkWYwcFcpJrRFfjsmGTEYWJgUU/+flYEgFEohVf/od0TVPdrK828i1yjB
MMA1yMUXSXhGidJJ+Rn16X1bJvp0gaYk2vda1+HKJ6JUkxk/AAAA//8=</cx:binary>
              </cx:geoCache>
            </cx:geography>
          </cx:layoutPr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List1!$A$2:$A$78</cx:f>
        <cx:lvl ptCount="77">
          <cx:pt idx="0">Hlavní město Praha</cx:pt>
          <cx:pt idx="1">Středočeský kraj</cx:pt>
          <cx:pt idx="2">Jihočeský kraj</cx:pt>
          <cx:pt idx="3">Plzeňský kraj</cx:pt>
          <cx:pt idx="4">Karlovarský kraj</cx:pt>
          <cx:pt idx="5">Ústecký kraj</cx:pt>
          <cx:pt idx="6">Liberecký kraj</cx:pt>
          <cx:pt idx="7">Královéhradecký kraj</cx:pt>
          <cx:pt idx="8">Pardubický kraj</cx:pt>
          <cx:pt idx="9">Kraj Vysočina</cx:pt>
          <cx:pt idx="10">Jihomoravský kraj</cx:pt>
          <cx:pt idx="11">Olomoucký kraj</cx:pt>
          <cx:pt idx="12">Zlínský kraj</cx:pt>
          <cx:pt idx="13">Moravskoslezský kraj</cx:pt>
        </cx:lvl>
      </cx:strDim>
      <cx:numDim type="colorVal">
        <cx:f>List1!$B$2:$B$78</cx:f>
        <cx:nf>List1!$B$1</cx:nf>
        <cx:lvl ptCount="77" formatCode="0,0%" name=" Podíl rodiček ">
          <cx:pt idx="0">0.22831460674157303</cx:pt>
          <cx:pt idx="1">0.25849757212225077</cx:pt>
          <cx:pt idx="2">0.23807677394338891</cx:pt>
          <cx:pt idx="3">0.2534637326813366</cx:pt>
          <cx:pt idx="4">0.27049180327868855</cx:pt>
          <cx:pt idx="5">0.26757369614512472</cx:pt>
          <cx:pt idx="6">0.23649538866930173</cx:pt>
          <cx:pt idx="7">0.23909442297073441</cx:pt>
          <cx:pt idx="8">0.25777777777777777</cx:pt>
          <cx:pt idx="9">0.18248175182481752</cx:pt>
          <cx:pt idx="10">0.25254483761512359</cx:pt>
          <cx:pt idx="11">0.23072060682680151</cx:pt>
          <cx:pt idx="12">0.23291139240506328</cx:pt>
          <cx:pt idx="13">0.23181818181818181</cx:pt>
        </cx:lvl>
      </cx:numDim>
    </cx:data>
  </cx:chartData>
  <cx:chart>
    <cx:plotArea>
      <cx:plotAreaRegion>
        <cx:series layoutId="regionMap" uniqueId="{6702D11E-A685-4074-BBE6-4447637976E2}">
          <cx:tx>
            <cx:txData>
              <cx:f>List1!$B$1</cx:f>
              <cx:v> Podíl rodiček 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cs-CZ" sz="1200" b="1" i="0" u="none" strike="noStrike" baseline="0">
                  <a:solidFill>
                    <a:schemeClr val="tx1"/>
                  </a:solidFill>
                  <a:latin typeface="+mn-lt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200" b="1" i="0" u="none" strike="noStrike" baseline="0">
                      <a:solidFill>
                        <a:schemeClr val="tx1"/>
                      </a:solidFill>
                      <a:latin typeface="+mn-lt"/>
                    </a:rPr>
                    <a:t>22,8%</a:t>
                  </a:r>
                </a:p>
              </cx:txPr>
            </cx:dataLabel>
          </cx:dataLabels>
          <cx:dataId val="0"/>
          <cx:layoutPr>
            <cx:regionLabelLayout val="none"/>
            <cx:geography cultureLanguage="cs-CZ" cultureRegion="CZ" attribution="Používá technologii Bing.">
              <cx:geoCache provider="{E9337A44-BEBE-4D9F-B70C-5C5E7DAFC167}">
                <cx:binary>1HvLkt04tt2vKDQ2VQAJEGBHV0cYJM/75EP5UuaEkZlKESRIgiT4Ar7AA/sDbI889OB+gkfV97+8
s1SqlrJU7VbEVYSVoZB0Ds8BQSzstddeG/nXx+Uvj9XTff9qqavG/OVx+fm1HIb2Lz/9ZB7lU31v
3tTFY6+N/jC8edT1T/rDh+Lx6af3/f1cNPlPPsLkp0d53w9Py+u//RVGy5/0QT/eD4Vuzsen3r59
MmM1mH9y7auXXt2/r4smKczQF48D/vn1/r6v9HTfG/XL/3ml+vvy9aunZigGe2nbp59ff/Hx169+
ejnoHybwqoI5DuN7+C5Fb/wAhT4Ogujjz+tXlW7y3y5j/w1n8JwBjz7d8+S+hu9905R+ndD9+/f9
kzHwcL/++9UhvngS+MR/fv3qUY/N8LyUOazqz6///l+fjNKvXxVGxx+vxPr5OeK7Xx/8py9R+Ntf
X7wBS/Hinc+Aerlu/69Lf8BpU91PzS//9qr++/80g3511t/L+0/L9h8CFeKMhAzzj0jxL6Eib4iP
fRr46OMP/nTrj4h96+S+DtrXR3mB29nbHwu3Q/Hw1D89fpfoYgz5YRCGX40u+gZRHkSEBF9i9Q0T
+jpMfxjgBUKH7Y+F0MXw7//96b3++3+D6P8eHIh8RCCyXkQUwONzCvC9CKVvnM3XIfrqIC9gurj8
sWDa97/8L8hUv/xv2d+//04B5aMI/hDykeT8LzmQvuGBzyj2/xFvHzPlb1nr2+f3dfD+9EFfALj/
wZhwV8jvFGSEv4kYYQGE00fkgPI+FxqQvRiBaMMvqPBbZvR1rP44wguQdvGPFWW//A8zfKfgCkMU
BJgFfwIRCjgOKH0B0b8+n68D9PL7L+C5uvix4Dmr3NO//5fvkKdI9AYiiBH8idxAk38eQsGbgDH6
rAB/Fxufk983zOvrOP1hgBdAnR1+MKDu+/fjQ/F9dB+ECuWY0y8hom8YiyCEPkPwC4i+YUZ/gtEf
RngJ0g9WU+2h3H11bQ2kpaL5D6ymIJiCKEQhYb/loz8oCRqh58oYNOHnEP3r8/k6QC+//wKe69sf
K4aek2ut+/vp+/AdjnyfUMI+Ehr7MpjCNyEG34KF4ZcQfducvg7T18Z4AdXu+GNBdVoBUuN3YDsI
JRoRRCn+DacXZRR741OMiQ9c+HkkfcN8vo7RHwZ4AdDpD5aP7qpf/q35PnHk+yELSci/WjSxN2EY
gvj+5By9qHb/9Wl9HaaX33+B0t0PhtLxI9tpUz257wMWD0iEKf4tLwEan4s8/sbn4PBF+Deb7wVY
3zy7r2P2J8O8gO54+v83A/6Jd/yRhD4asl985Bu981/1eBAhgvFX6yX6JoB6CYWfIfk5/32ysv98
Ol/H5tP3vpj693bG/9w1/727kNwP9+mvbYnPjPN/fvXXB4SuyYuv/rPuxsfV2r7/+TUOMYk4ejYM
fm95PA/0RZL50z7FixGe7s0AQ0IJhaC8Qhj+9gMaQMqan3694r+BmMN+FCA/YmBTgOZodD/IX1so
JASjMELQKAkJJ+T1K6PH50uwQ+BtghgNfZ9STqPfG0VnurK5bn5fn99ev2rG+kwXzWBgNuBzvX7V
fvzg83zBSgaDP2LMxzAoQTyEW7WP92+hHfX8+f/kyUAXdKmbmJKqEyQsjVhq+aEI2NlSu7dLl40x
mhpBKtIm2uQ8rSTdIksDYb3xmNsiEOMyl6K2YcI81ycdL2Tq906JaWTnzOHHTuapLTWKA+XaJJ9p
bGlxMdTzmSLVTdR/6MLoxlX2nAdhEdMSe6mnstNxHONc6TgIu7MqHBaR46lLO2QEUtNly8onj+tN
Ze2Rk/KiycK0suqdyqOEk36KXbQMolyaJ83IW0TorpiyJcGKNIn0ZGp0+xQ1NjaG0KQMW3/tUHBB
B4c2PFePczmvc1OUosAtib3piXZUcMQu+gHf0sa/wCUVfTCuPT4Kak0jnGfvFoxvXWMviiVbFXUp
+ma+XMJsW/f1Kld9bBbvWNU29jLzYS7J0zC38ADvbe5yIaPxtir0CsksiYxOw7FcF76UorCeMGPv
xQPrr0JPfWj7aV37UiU0CscUZzgdbbMZJnyUxiuTQd5I66eVcqcsCi/mpkux7yPRV74S2bBoUfLs
Qs58a1ixK+ruw6BozIboEp5vzwZXitzxm8mwfelmLnDpsZjmWZB2zKvjfhmfmLOC5H0SFfK2kK5I
G7Ps/ZH3ouf5EIdZvcsmXMX5PD10qF+FTZhanO0xHVqhOD11fRbnkwnjpZxcHLrxFslqg4MyFFIN
RJDSjycXpmFUr4t82aACN2nLVNJbl3RdJdhIV7o0idJ1HPVlAj2+jZcPac78uCpHMc0GxYy1m9l1
6Tx5Jq6aYTXmwQ2yfMebblP75HqKuHfB68YcQI82QmXe1dBmrYCgHeOscXXiq+DSr4NDXfCU56gU
Jc7WStVK9NQ/Q2aQAu4wiNpIF+uM3+cSzeuWDltajWKRwwnM+BQPaDfr5aqf+4PrPIEGVQrVPAZs
5ILQuhKeZUlIUJ/0Pa7jBUdJZKeDM2WCJb4hll2P3B4VzWKJo1iT8clO+VuE6rTOxk3k6rdD9T5H
7o4xb92PnhPZUp2hGUmhPLuy4Zy0/rAp/Hzrt3Udt95wML7eZlLfLKxNK0SdsH27hhC/qjp0PQ19
2pfdaY6zd4MddqimgPnSSIE9K1SRsTjo0PPgXETNqJJQ6/XCaybkLE8s8c4Yrud4ccE1VV3Cmuqm
C8PbgPF1P/CY9u2t67QgfX/szLIew2UW5ZBlcd/xLSpmI2ZbXdYtv2StRGLQzysSDKmceOz1454H
8nwY7IbPHo656k8Xf9g3BKX9ggcRlOyBeSwS/Ryczs20Q5Hp0hBVZ4aaNWuaNkZeLpOayxwCLC9E
ziubhBjWy2/IDVFNlpiaVKu+KyGWB3blcFPFbuw/jN1y5WifZAW91K55CJq5F1mIOpG1XgMRZraj
YVIgOZ5yUm+XoD2guTqflsJbaQg/Ug9DEnF22uDoJiJqb4KqEu1QYjFjsre23eRYV7Gy1UHCQieq
cLshDFbK2Ku5Ynlc+N5VJPXpoEsn6oncF9m4ktzcd/lwLht/E7aTjPsoSMlIUpe7VVjxxA5yEUtW
HpmkHsTZfMd1pURXD7fZUtbbwRvOBy87L1QhlGYnGfE2nRsudSlhb3jsqrHde+31V4tpthGez/hU
HjwH3DWNyw5PuVBBvaSBZqd4zvclKje91z2VfnGkWlphOnWmx16JECiurJDgkXnLJ76iTdHHpILU
owK16ip3YxE/p+W5t5yG1o37IMJr2Q9X9RjeqN4/DWfcrlq/zGDJi3XQ8ZNlbjaQebYd90na+o9h
o45B57JNVCyn3dBcBni+m4LukLlg1cvuqtXe1ivUFhLCBZlNHSOeP/lVuDZqvKwHFMWsV044J1dy
Ap6sJ7SsWedWsMdiEgTvo6AYBR/pppHBlk1Tta6Iv3fZcuXlVrCuT1pnUxVhWExZrrUM3qsAkg+u
gTemsFiZ3tLE8nbHWXHOIKcJ/3mHFC7zE+nPR1ydL6jrdkiu5ZDvTF4Osd/KdU/nDdcKpQHJs0T2
8gY1dQP5A29GbB6Kph9EtbjoPMDdcB15hGxaOsYTatRWsi51kV6VRglkc+GmextUog/fdfrdYh1Q
4Mo1TyjatEstTHUnl1EwV64J04VgpYwVu6vH8eCZ8n6pi4SQcSNxkYtxVqFQc+BWY4dg7Ut4qKjm
RUr0aARpmyOqmvNozJOuLLZz3lZxiRsALZ+vdZvtKjzFI6mE9mNZb+ZGC1eVp1WOgSC1ORBDY+cO
PNSCQmbfcC8gKZ/NmA6FOYamScNgjpveuyp9c5ax+tYbjPC9kQiQUSusGhJPTSZM3m5Y7RmRNxVE
sN7pIG2Uuu6iDN7XFyWMMHK5i+psYwP8aBGOW43GZOz1aeRQov3x3DR8jfJSGJW/lf01yedHVrlb
RpZCaEu0yGa4Vb1I0RRe3CGSAqmtJG5EpQMaNypL5xJXwo94l6isepSFSlVFk6jPBQjDoz+RrY6K
Y6RNOlMVL5IUoi1CMVQSgi18q5roEDw0UwtpNF/etgs9jdgCgeiXa7owEdB3smw74cq+jHHLd5Ot
RWmAvClKovCddBqw1uO6aIMESFZMlKuYZfMiOuSvB/KOMp60Ru6Ir2fhBcO5nZdQcF2f9fOwcVFw
klfktG76tCzynefTt8Hs7TLcrCt628Bqo+FdSYEZfTOrZHB2408LjwNZHHt94pv+UOmQgbI6ZoHd
qqwU3EOXk8/3XjXfgUJ756v8ZFFcrVkJ++yUzng1zUWc5c2RDFUaEXnhhgMNhrMaySQHRRsXLQTY
gNUxcjwZGvdQNtW6Vm4DIYWJE6iZjMAT3hRzDkojvHGht1tciublIcrb1Fb2Q8SzFWuG2+EZL2Uh
Ry3rPKjirumSXPewpuidXYqrXN1NAzEio90RtJQEleY7tg74sZvcXtKT0bvNXLYOFnU3RpDv27x9
GjP5ECB9ZIu/W6YhB7EdAUCEibJRVvhtcfDKuNE8DWm0iewgmtKmuWl3yIYnk8KpLM+jcF4HpFsx
l++isABRR/WWLVlal485lSdtjW8CDONA4j3rsBM5LU5B/Aub0UUUdX2g5rLQIHB1ADfC7m4xZAt1
Aqj4c4zrJMxkgigQ8fPjSQJBzzPQoaqIG19Bzs/UuwGkl2pXXlSsSNmsa1cAXeRFUtWXRY4F0m0F
KqhfN9lwZ9v6tMxAIvPcnIV6jXDmi7LQ54bok1YfMCsr0RC7baJQRB5QYKNTTi9b3D6amZQrb3ns
ND9Oza7QoZhNtzKw1w2BYDHvUOGDzPAI5MENGbu1pDkGhTB1IggBWtONolb1Gug7T6YpeAsHaN5z
0y1JU9NkafN4qIOzqTbbOYTUtNiICSxrDsO3u5oGGza6CmSgWS8etunI5GrJzXFpb9oMrXzL78ap
2WpERmEvQjO8Q6O+hKVah6HeKWNECYKl4nPs0/qkj9qHyHkiLPY2s0Jqe0uML7x5O5G0KNaUXzO3
HgIvzeCLvb/GSN1566zYmCLtsBZ2fuJtwrts0/J49gMxTRcKX8HtY62ANkCc4WOVA+EaHvPa37Ki
TtoA2KGJA5u21Z6zrS38TZmBNOYB7L8LX3lJjptos2R2RSKo5RZvTJWv4oB7l4XT71otz5DtQdIM
lzi4rSDB5NGyd8y/XBBIlyJ4qnNSAtu4uFPubee7uGyKfYG7W6zbRtSjdwDAG+F5WImBeYkX6beu
4RdjS9ay6XgsTX8MowTpYEignNrZYIx72H9+q1asb0XVwA1M3a46Fe5pGa2jto9LXZ11Yb4Khkig
5SHk9qoLuhtar8fg3nP1oeOXdaTOyijJIhIPQZBGc5hKPq0GjuJhzTzYSIF+KEv/GMENysyeLZit
GiMPPexYNLeXjPBTYmdR8z5p/DGGqh6KiVYM6hryzsqjWOCuSUbqkpCtOf4QQFVWmjsC/M/olDj6
WBRQGdXLrs8/gExOFPGPZromFKcmWmfa3mUOJ7I6oSMT3sg6kKT8EiMqWqM206z3mkgfWEmvbUvX
vMZP1Hkpa+3pPFWLoBMxqw438TT6B4LKI1XLacXD9dhWu8CZXbiYG8nRKc3s3qvtKkMh8JgpHuYh
5uTDOLAt9hbQ/+bSDZXgc75pgndQ/MdFWR/1onaDDFael62Bbvc+mRM6zDe+ZYNQBmq4dcTd+4IW
qV96ScvMKV/qlPGwjufpmhsZB9VJUU9C9ksa1WhLyiHFdRVT+iALlDxnrnyGhZKboj7U/ZFMiwij
yRdNeBE27lqB3dDl3Sqj4Rxn3UXRBLOQkO2ThrSAWkWSgRnYPDjF3XwJddi67qeknSKoDkFRFKM5
AanvpToakwbpFZH10dC2iQc3rcMl2nqo2pKxFzXI+JJx0VUmzr0picbFgRAPV0MDUndaz/ZCO+CC
GV/PI9S9HdpTGsZhWx5KRddz5ZJIkQiKQius7PYZqDrQMqVtsPAGpIWerypFV2Ph3uZVdtbzKR7G
xRdjO29U32607/a8Vp1gBRlTgDrOeygPVSD6YWV5Cf91aYSbzRgdldvrMW7ZTVmeFGMR8+kOS0C3
eccDnAQZO6qpOLYWx/7cr/FS26Qq/Qsvyza8Y2tbYGGXJR2Rd5BQqPtRH4fRfQGLHVbFXWXrOPfr
jQ8iPvbZ3MdK5cIv1TWuaNwW/EhZBtWeims173U+HmStz+ZBpopyneRefhhReyDBu4rFBa/WM2Wx
bqd9V5YpgmIns2zL5jouaw6pWdJ1noOj5Pi2JofeyXc0i0ThLytNvZVq+r3sijjU0VU/ZIcOLzv3
LC9Q16S+Qcesq0oR5ctto0xi2zaMDZtTOP96qnJ33c0LbHg4pxLPudeL0E7Vrl+8DwDV2oRVrH3v
AYTqoQaN0+j5uCzIB54Ph6SM2KMdgzHJ5Az6xxtWQbCsnc/uuV/dVf7yYGwAyYcCD1ZUD0JztI50
lLKaChWGcl+z3CWy4VOirCo31XOOj4KbKvAfPz+C/IW/96hb2xe5/O0s+O8v/3baPjUXQ//0NBzv
21+PJv/j2pcv/3Fy+dnj/P0Y8wvn9OOJ8z+xVf/pxS881y+s5U9du18dSDBE/9xs/eRM/8OjZc89
v4/WKn8D9qcPnQ1wbSPkB2BdfmatQiMeuvHQ6GVBCIbuJ2sVwwFZEPyMhZxS6F9BZ/GTtcrfQMMR
LC6C4DgFIXAo6dNjf7H04C5/xVr1WQD9/i+t1SCMOPSaaQD3oTDsl9aqzRX34BhvExe95he6KU8N
VGWbMAquysYz285GnbBQJYu+yHTcj+y+U4EGK6i/6RvUxUUXqG3lRWXS8wdE1HnRFWm+AKn2rIgR
iXJBUNGIqdUBkAs5Ok2bE0qiPavLBsp/FfuebdbU6K0zS0ymoBU5OHVVbzatxFS4KC0piK9IH/tc
H70GuFTqY0Tru7BGj3rONmToPxgvOjIT7FDL3kp/WoGnIKtrGT3pZT9F18+eKc12+bxryuKA+ZXq
ghNTIis6UsWosRDpkK4b0QX0ERSQWuZ4yo8oVOCWYJfWRX02REuCfJXyshBFd12BprJqSfm4CrJ8
D6ZNzIiNS3fhqqMP2XRQ2Syo91gqdOVCt50jd8KjVixdvfGiy7mWIvTpadmDHwtkBWZDa4EBIAfl
cpcv+mhJ3IfFmoUPRCZ2vM7rdg3LOI9SQOG1BCf+sOuQiwcO9G3ok5d7lwOYz4n1sgR75rLP7zkl
AkMFVl1kWsaVX25wt6ws9pMmzM5m6VIq/YT36ChJu3EoB56ICD1qU66dWh7LflnXU1+LaQEnYJkP
DM2n0vYiD/iKq+m96leLutctsL9CdWyBYxqvSHwfTNH2HHLKJpq8OPBOyVC24LbWw9aH/H+ew21l
HsQq2AXTWe9fl1EhRmrjdj6rhl1ZtqKZppUdEZSkMpJbOeoDVBd+rLw8plkPuamIGT7LGppKFiRV
35/l4XTRczWKjtq1CRpQJyW88mx9u+hcCxba81zzfTAh8GcLLhruVmhwUbwgsmpn9NZQWF2n1Ltg
seBlUB0Thz9g9ETwwBJfT0dbXiNTr/OpAvoGr3m6aYMQb4dWxSVVCSrVLDrrX5lsEXAaR8y1H9eW
Ceu20TAJOjT7gnRlPBkNztERlNiHki0nJqqSpqcJH/Q6GwtB1W3d9sk0zonh9R7kgSDN3sqLvpuT
zh9AzN3bsbrq82iTg8tUjXVC0XRmyrYFgj+YYYwhxaahgZJIvpfYrQiubgZ/vMiKZutXk5igAvWC
/mQo65QU9NywFgrxaluBqTYH89Fq9BhBqSwthn3wLnIb47VJNjgR1f2W6OtB9/upSbRudrkuRcj9
/eQvSCyRBJVCzmw4bbjKzrOp/iBzCrAMtojJjDHs7zFxPlSgbhrumd8/Rr3eyV/RGFaNRL0oJihr
PVKDFdftuC1vpZfdRBzCw6PBBxOhJ+glTaLgU5RW4FREWZFKV+59r0rHPk/KvD6LnEzRws+X0etW
NXVt7BRqVnheLliZ30ZUuSTvFDv1bAA1DuR1qYmLbW4t2F5evlpkdbqwSCd46q+gPQCtBWAFVG3Q
rEXT3Lo2LSh9p9SZmotNl0FN1AUXxfCIM3Cqhhr0duPE0soHzLsTyaB+nqcxlqMDy61iOi48D/gn
I+60GunyFph0TjCzB/CdtOglf/YzKieYv/cr1l1o6R0KaJNtgdjJurNXY6NiR/zprMvZuwzXnZg0
uVDMB0usAGdrMJPgFVgCKDMXVlaiDq1/XpvmtFzCfMureVyFeQv2Q8/qVGMvXDkJMcnGuUxnVdwp
3+w1j9JRZ6d80h6IuwPXxF7SGt30lT1TZbkvGT3BjYkzsh89kBLtVDwN0nvr5oyIIgqf+swv40WV
PDG2lOAagAU6V7zc9aRekpouZ9NIvVsokqYKAAejx1J/FMaOg5jA41+FHfTuLIQR8bJDNrv+pOi6
BQpqKCRbUh0YzbpNNlhoBrW2GU6GjhTHooYqXkWgUYsgFCjwpq3PtRaoDa5Ym9fbEqqMLR+gBeX1
dExYD/UQ9UCp2QxaCmNjVmG4FNf90M4ramV7DhujTM2QFwdWF8s+JxFNcvAINmFldNzwtkur3OtE
DcyadDbMIBmWKgaH48j6aNW5HkDzIOxGCY6NFwOfPVI0j9DB6i0oNFLtiYK+ZM6zLu3Hnqe5bPUW
uxasOP2+HfIL7HmboPP0yvpvTaGDQ0aGPPH7dkx74KszSLwQM1MUNid9QEALymF6kF40gFtJLN5a
FkBSZhEFtvWbEzZzl8xu6k5N4MbUhpceXdrt8lxhNHbs4yX/EDxnvdy/Iw1CieR+Es1BvVPtsKzB
s4eVbkVNugyUulLbgTUEOoPQmJJW3Q6LRCtZciO8SN5UeSUsCg750o5b6BhdFMqCVcZK9TigxhOt
N5e7TDkudE153JVLm1hcQ1eni7gYiwqv506HK1h8UAOh/1CXJbSEcwy7NuyqlafNGSXelNKmymIC
HaSUtvWwqrvn0YIRiQxy2WnT+PcBrpY1bX0waaTc1FCFz4F/ShHYIIGmHdQFoA/YtQ/Hv9Yut0Hc
l1Bmedo++GU7AkUsxZ7TOYuR4XajQkfA2h672OuOdlkjB4rJfciHAieR16O4Cvsb1zTvpzA/V7RD
UODXwAN+dcS2vAoKszW5PcoanzuPgX6HZikdL/2+BlMQ8knmHhem7nQHUs1r1z0se1FUUOrydQjd
3WJZZeSwLGECTRmQStBJNnQdQTsXbFvoB86JrrN4Bq/Ugd8tdD+uqwwqSNsdNVW7aKlP82iMq/m0
M9AtaLwT3bbrLAhTb4JOSwZSzRAMLW+ID4LbE1h70A8XHimjXVs17FZnZtq7yeV5HEkIAokmfFp5
3hiben5uADFkYlX3EYodItkWfv+Sr1UOlVPfTAv0g7UXiGEmTZEOnUN14uaoSokzYBAHZqKbnLEm
9gpdgGXY42jXtQHbg1IOH5QHulGiTO+nPlSxzAe01q2T5yGYdlD8+bpamakGP8dlaB3mVbTya7KA
LTXQNDA+jo2DrNREndtPknhvsYzK9Tg7uhmlwoep1+WdLVz3VsOvzabSc6CRDLRALkgzg/GMw4xB
270MSNx0y3RKfaa2XUvRpqyW7qYnixNkDkLoZkzFFFsPOgotau1l6Sw+9hEdd4YM9EONJfz65zAP
5xHy7im0F0pRdeVwwgdwWxY4V0FF3SHvpKylWo28KS7ROKP/y92ZLEmOo0n6iVBCgguIKzfb3Xzf
LhSP8HCAALgT3J5+1LKruqqkq2VkrnPLkMz0dKOB/6L6KfLg4aPHk3TYA/gMlqpJBAfjwlZeeNdl
DZn6BHbNiPInvTSclyCZ3bk69iVF62CdB0FtFJ6391pvv5hQHCdevtNhWPwcnnDw5hpaJtvkynRg
Vt3zcMGKzavBsyjU8BBVGxUv4WT5wSf1hi/VNrHoCwwpaz0nbjWQU63nFcobNkpPVcV75Q3QfLx5
rpOq2jAotiv72ibMw6Rzxa04DXY3s8pelpqo956b6LC4ARQYOlcc86Vpp+/NtP5+mQjIBzl+BuHo
oCB6JGXwUy60iR5LHsBnwLYroPn2YZR3PU2hIxw7MYElKZdqhydJYk+QS1E3d1G/vPp6Sed1vqNL
4+MoTctywtQ+pN1UQy5cYVlbXXx6/pwbAFCxp+tz6bhnLtEG18gcbsJqNFcvntlyBY6g9bHT+80z
muvRG6IM4v6YLv1iskCoD2JdNw6Jmy8l7O3OaTZ4LsM9tUYkna0TFgRlzFEvY6WKi6HNpXXlgQ9f
OINNYvTcZjwUr41e4rYqrkNHKMY/Zzg0jZRHFWkeazpV8UiUSKB+vm2zQzM7UTx8BqmERr/4Ek7o
A7KG3lCWR7X67TOlMM3dZfOfN1PaJAjhUYcz1j9fuRREgwvbUPUvm9n4o9Ya+j8EkWQ04bFiPLUl
E3lRmOba9XaNW42DD1qliB1WtNnSkqNgfk5b/ri6nwB7Eq8dk2Dqd4VTJ+goECUG1BA/mX2StWI8
U4aHpDBVctrGliy7ZdVJ5AY/9QrBmUMmJdFRK9gBvbp07lvrdt03d6dvOwRwbDBvQ7YE4GFKHH14
S2TGW1b2+MR4ANgIZn1yNjuly9SI1GEaPhqGUvQNUp1qmJqRS+8EGeyxdux9K2c3LlkQ7Qz3xrgc
5K4lfRoMPrx4FcKELsCZZGaqYHeantU5usVN4wo0BBlR7oPSA9/Ro0QMMgxN7OohzP3KCe7MCAKl
Gkx3lV45Za5ryrQqRHQaLMVLAUOiyqkwKm8c4++jwJNHUpr6ZSGEZ37kyntDjUqggrI3z9h1Fzp9
vxvhPpN42Rb+1kViuw+ncHpR4WqeWGDp3gkmICd9MUKZMzx4o8FoLnLq1MXUhD/Vhsika+Aax0Pk
hlhu5u7gOmX1NkP8eRamrr4WZsZfE+aN47hZcnRC6Q4wWN3xhU/MXq2u1ZHIyHyGQi8mmfQ07fy6
n9Y44BW/g9g9vo8BLZ50r8Sja0s0pmkoMPTSoqyerbd6n1vogyWKEBOv44V2RerxdtlbpYuE0po9
B31H86jWy50OWue0uSUWMoaDGrLKfSpoR9Km7Mml9sUK0ol1d4UuA5r4YYvSr4w3OvD/uvCMJrCd
Nt/HDhcFff02avRNN1hXeNO9/8R5IN8Xzvo+9eQ6vFkejDT3t4W+QkdYDr1QsHwr3WQkUIdtJOVh
ESW8CD729HFxCUa7GpNuSutV49FMaNTRwBMKIO3VKN/PurAW95xO8sf6E3dhWPka7lmzWRwtJovd
FnRTQgvq5ptl2BMZadeT5gI9guvoOCxTES9NDdl38DI112eJU1vy5eAuKvGGLQYMCGNsgTbhj+Fz
Rfp79F2gLBOmhSIoYmX9J6eSWGZ0kZoCa427gKnCyCljr97cb15NYez1RQopqEwmYBl/VluOd5NR
h7KopqzGup5ZeA6iIBHwAv3eFNTsKHypmfuZ8lDDmS4fVDDwWEYzxjD9UTdLgEWdvvdVddcGXY13
3RHP4ORM7ATw9qa6h03G4KS19TadzIwdU/5skEx8FsBxdt6sLA7cmmz2XQtPd5rinm7HyCmKdDTe
cak7HZfzhn/PzOeGmnzSrI85VjGvrVKsprdl8iFioAT4Nk/7sLA8XaeHcHtRN/TIQHuArBT5Om2s
fHZKkFWbB7MEE+vBYc0+ABkFysAVWP3c9kLbPyO9bg0mrwDokFEVVu2WJa4Og0QuTpOQGboG69o4
jFLOT2WXe7QzeIfKMR4c8Qf4Qa4q9qddSvNSV+QyLHOfsW7AmFUV/t6lA6ZuiiVLq/aK9eqAR/lN
vIjGni0IXNkx12L5Cml4jyKHmj9uFT7t9zrVmdO+F2RbkxDiiSomoAkNNoOxu21qN0cwggmwCzcH
v75rUS4JeR3FkA1Vh+2UtyfbA3txdOjmnZS7oQh5BrRuSTddQUeuoBwGBb67XuR+dPZMLpT66EL3
KnT7m0g+p6VFDxVEr4khRZRWdeND8Icq05taZ31TARiSkFS6tfWyqqm6fYdXKKloMzyIzVVxN0Qo
LVXcusOzbpZzYSNMmbp57UWX8jb68n0O76Kuy5tLeZn0nlv2ZEf4SFRvF7d3YgnQTCp+EYXjJbYa
9b5TnUjaYgiywWshvvD1V2Gcs+VFeIeaPWeiHk5+OW2x20NDrzlVMeTfxATy7EAVykL4jF9iUziE
Yde8bc3y485jkG+3bdTpjcpERO+AEB75DQRd1ZcpS+fsi/BsB9BZ2nHdq61Dfllmb7nqoWe7uWlT
KtcTMJTMlpaiKwU/TlijyTB+CXEOYsaeeN82r968scw3EHVnMs54DGaOl0nBhpCAKEazBGcC/ekJ
l6NMiehmmYwDEEC97cJSPFQ1Rnxvoq8rFvCs2/idRwWeV11tDvSZQWMRqPNq0jgt4kU3ntkBrQtP
IS0wwNfyMGxNHhU4pb1c7l1TBc8VxMYy8kguqm0DQyXZrmk6ltNmVTtVM1hHZRM9EKl/d7O4p5t/
xG/yip54IYPAKx99cQPvV6wUpVChNxaiPASln1DXL5OlrZ0sIM19VwAv4gEk5wjeNi2MTcJ67LLV
j04cE1BXL+snmpWLWb/MYLZHZ6tdaKnUUekM8/h+Akl7xWhwccfhhPiIl06z76XRrB40J+w4FOKP
O0mdTeH2OwxKGoeuiJ4Ws+G1180DxDQUSdCnuTB98xDqTmP2aCyQIRcM2aA3emyDNjivhotrQyhM
cxd4QjlbCDRr3SSd74GhdQETFy1QkfDVsxqGXjSmlLXtPRrPDn4e37sbCNUxKIHvoAazQF3dsHqK
gg71yvue2u2vroRvpFi7FEdUJwajTVqr7iVgi94LHxV1HXNAx3GlaDra7tULP0sEmq5icbyrtAdR
NCmjD5M0QC+/CES5p6gJbgtP1B3dfutjbGL+00pXvYtgUj7XxQAkKlrsVdXgA9xGH/picy6BtGtW
qujDRnDRMXu9dhDHoLaj8Nq6nmNvNiI2vE3abpX4pEt7Vs6iU17gb1pgxCfZFjBFrxMNlqMiTRf3
GksXmzI6wWDtu8wJGz/TEi+ECj2OkXc1GFQg0druoHlxcFxymcFQTnAv2mhJaPmCIRgEb0/3XU9U
FgRjpjYsyBBh30ChDyCVZQAQkgUJAA0XLvK061FztXLbuPAjGI7Y/r1q348QSdoQtsW7BsYXB10T
nOpmgB9XWn9f+1xCQcDY1YzDcEG7BKU9reiDqv2RpEuXRndZGTlgWNpN5SG1AzY/SYKjo2FQFAFz
8mGsflPBTrqrz9DtvIO2+r1fhXMCatUftZ4PVQVuTDkVi22xTTquWtBj7rbFsx3cP5Fjxt1M7dnc
Hjup8JZ4Q3ecSgObe12ziXp4lv0v7hYK/k6xFEkdzOc5wiEH33kEP9/nVeRPqddTcazc4bc1bHhW
RfhH1kE6Cf9ooSfPsib5ZCU6kuBzYhUyA3E9Om666Gr41UXBl247nmg+ec9tND/jGNzbKiyBgIg/
mH7oueXj0ZvD4LQE5CQmBe5RQA/m6wwz2wMNM4Ejcox2Ulf5sbRAU0Tr1QndsFA2lXfRarnH1nAN
hXgjFvx85Ve7YBNq1yl6rAT8qL7DLGAqeTa+c+TeMCeEctA/GG1BnWK17QhAsG3Jqkphpmp47HkX
aY+s2jP9DHBzbPsr1tY0oiyHSRyi94cmZ92IulglNcDeuOsbmlbYhiEk5lELZMCR18l3HyyByCl7
nY09QBsn4FfkPZd4m5cl5waRgTiocPAbpyFJs1Q6acph7znj/TIq4P+VOAR2vrp9d+znZk18ut5Z
ME9t53wXYYlKX5bBritHkSj8A1dmxQybd6ySLQCPZDxY7OzT6Z0fjNp7RqIahpHNQUk/8U6dsVZd
x8J+137pnaMBoEDZVG1GRTBfVyJO/YqNrmXb2ygC8LFtg8Z9VxHzwMUYQzpMyo0fibfu69FX6caH
G7xwnPnAgVVCSnDnGpjt+jAB9mjR82bnpWN4MWsJl30GCjdEaWBEVvXDE77WGINSlRQThqSh4Pfr
zX5sOSqzizeu6vXVb7aTXWnK8G0KAYGs3tA1WCG/qRQXt8YWTB0KVdg0BxHwN4a2GY9wIVnvpJG4
D29KvUvebFCG2ULlNYz4moLdhkCqmu1aunilZq8pUm1ZcIDG8s675qGZ8FkWYBm1hTUldt1GWvyu
ZFcF/MPDj7Q407On4Xra70miP3dO2ge5Ce84R9QilDln9NIVXRJ2MjfYGluL9979MNRdkir8Jbfq
ZEHrYHMEhbcako0NnsIKCKkmF3+xRxjFSeSQvZ3YtSyLE6CSDu1YKYyBZVIhu5P10N+ewgYvv9/Q
KJVdB0kuBA9tnO2Jw/F9BtoePLVsVQnxhPvsNbOScVHUBAaRWzYnLMxHv4401rWiSqLQfs5DEyTW
wJhb/WBOPRxphWUEGrY/pLQbSexu5CAaIvadGyHCgjrpwtCNawpOzTQSXXwCraQ6wBwa+Aj1VzjE
KgJ2io2otbU5dJVK+WSvuuwxXjkrMHkD+rpoyIO2/ZEY8dAD9a0j/yqJ0cdeVjuinTH2OegfesNj
fTLnSyTedCuvaw+MGpRK2pqFZdD2WCygMiVqMBMe1HKqIDC+qKb7cRzorSvDEqo2/AfIzJ8YymFa
NiMUsNr4O2C97YkgqaB8kzbT9lhRGkdYWx6mwVcPcpTw1sA0Q/zAdXd3lJNzK4e80uN162gsVwAy
JRC69fdYdFcneKybYm+rKUHIAktdD5fYNDkd6M5f68cIYBkFO8b1N5IcOWb8/RhplBnUsUOpVF7b
aefwKC+hxd0AJOuHOVceRo4+rlsnnYOzArjMmtNYt6n0n0M9XD3UdiG7O1D66QKcinlze/vW/A/u
1UNmBw0UzWr6SsZQIN4ksNjMc4FExWbx6XBdUV6Gz1KsiQZcbAD0BPpO+iIX/UFNqVnOAZM7X/zm
2MntGiQdRgOyDjBzaByYH9reWu+CT8WzQJfvyE7l3vhb+rnjte9G9V/FSpANudEHXiqQFNgk5CFd
Zf14NpomTvlVS5O02D0VanI35iocslGh70GhMeFHhfsPYzmVKaZ7hC/KIwvw7TPHpF1QFs9t11g4
+5D1tO+yJMRxPmwR9m7g+qHzqBBheOrF0N3XFdTCduumw9ATvgPsQRPq9eUvhxf+rr6Rl8SiKCX9
MLsZ3PsGcQXoDHAmSyc6AUsFZ1yv+KirXC9ta4djgTjGbpyCNmuq2n+tS4pNbhlQ9xWF2Mh7X2eL
bK+gVhHkYniVg3Ydoeoa8TP4TBwcjXqtfKd5s+44rRhe5YIkTNQ+LqYIE2/SLx5M+ClWfrQeF6YA
VgM51xgLnhcM98mNLPfcAS5f8P6vWDkbCwzc3HwUa5v9xZQzg2L6F1Du+BGa1its9Gb3PwnyMApF
DM26OP43MU5VeA8n7/VGiiMk9nOjxMehlfHYG8iF2OhBiY9RdOQF9N72H3y4U3hXp8SLMnAusha2
WFu8o9qXCFL9bzC4P8v9/50E7wL2+Q8KXHnjeTP97p/8N7Eb2Qut7v+CvmkpnhZHHStvfPfRZVF2
N3RyXwb71pAcuukc3/DubvH+YrsjJA2XxgO8tcCMtLBvgHgXReNALbS/Av3Tu5YkDob8BNsqwBJI
v55ehhgb6c9fHHcxo7jfKG7mAp/l+Isbwu2ZKYiBmt/5nn2IxhFmzP8GbAcyLEGM0XqHL39fiGCM
Z7nsa+L+TxRbNgi/FPwVA+LdXxy26sv7xeGYO9e7f+OwlYe2eoOwMeYKaAW3cvx3/rqY1zWuBygl
TYcPemOuW+DlkZyOrr/cjMYibusbMPufSOshkk+ODBE+6CL4lcWj9bbEMfTzhln7o72OtcoFNItC
tj/UJ04uKAcT/l909UhY1uOGu9QHTx3VESDotV7zsVq8bFOUJ9IHsT4b/+5f+elQVX2CpfLrL3za
Ccmna1cfcqP7o9yVJ7VC8M7MIu4iey8X91rw5Y464krmIr2R05QM13rqc8LWR8Z/cZuXxrmDjdgi
naizIPRKLDI8NUiQ3hhp7Ux7o8o/AWxSsNEd0GLlTCL5Dxi0gsi2uOZxtU9/B6Cjunr4O/w8juEN
DggE7LOgT7CsYn0r9OHGOHcr05mcaYAsXwA/BlQz2wYDGLu4/kU0Kxfq1bY1sJew4UJZxpDrjMOS
tyAsFQNSeQOWJWllsgwtIJ0q/L6RyWBCngIQpGRzq7ixk4dUa/kwDh6MGrXmcoF+PqGdJa4Y3027
Hg3zv0U/HmvpP8JnT+cuvEDrOGJtXWNvhd+JPTNuwr5BsrJCEKFbkbr7L2LY8iG6ZUHcVI2W7mqX
QmgnU4sjB2cS45iJu2Y628j59hGejHzvpWurX4jRnFY+/bGm+77Bv44tRBqCMUio7X+PEQJagQ9N
yvaPUYCpewoPZTsDvBJnrgbYUyZZrILT9+OQccp89mfQ0Uu/6DvkwZBn1Qu9cxt6Wpz2KufNSf4N
2hV2A/iMNGHcLAY6lDLvGHYPTtd/GSvf56HwdtggTzcWd526nxoGL2DbikAGJ88OXm0XQhTyFz/T
tlmkXVAlBY0SG4Vf/yRsS9ndow0fabTeR5FMMFvsbsgGM24Os39O/Uqu+IjIgt2Y2WClZ1VXV0h3
LJFaNjGf2zOY6hF/Ig3SmetPaeFn9ZhYxzmyqXHg2JoBwWcAsf3QMjDLmPsHOq4ocs2Gek8OUTc5
cQhiBqd4OZaiapLJh3gLUMXN25BfXVwudC60lAmY5urlH8zqNo4gpOSzJWznllOVsEnJzNORPJVy
xZNrYZQJ6jU4iu6phveAfKVokrFvIXlX4DmwB+5asD67Ppz8pKDlD+D6p9W30KcBxYui2nExfY6h
Raz6XLe3KGCPZywRymFT/1n3y9nHqiDz1l8LBL2AaoTBKx/LFL5pAKFjmLJ1ImW81vKL9OolWHx5
qhdOU01N8Msjzk9Y9yin7tc8Y9Wq2vaDlupcrouBISFuxtSvcaAfDZjIAGaqGoOEhNwFXdShuL1v
CNKns8Ho5NHqXCwd2Iby4Ef0Ht/UiXCwaXCV7m+UeOvgIFHYEgYYhEHSd5VXO1y4vAMuNBZaZWMY
HhRtj2Lr9103PUbGtAenxVsVuMVzMIbgJZAAjVcXeCOfj6G3vAeqC++chbIUpu7T1q6IR1Qnd5nu
xpI9dxSP0AO+L/vchygWz1VIdiPBbCO8j6J56Angt5ZvOfEKB+YkLK1KPoLnz6HKxb7kDy4Ix1Es
byI0n90mvd04q6eB6N8TCMSC/fGQORvg+85At2tM+XTcEaSQ9WENWgAMMGK1udzeCNXkBkFloV4s
tTm3jyUkgTnTfrr2WG0d+Bzg6TeIIt4K9nCFbDRWJT3WgXWO0azPkgERi5zsRfLEvQY3072qoTo/
dDKUz2Uni8fewQdt/cE50nUs/zBdb/vKeuSPZkbj+oCpftrAQ/54MkJzoSPCeWhC1VxKZASCeU1p
4PpwX9fxTYPYugNdW+3qyFkBGVh1WskYHdat8/JIIri9Yvo5V4GWv4pa9ujmWF29og+xMC1OXhVO
vye4fiGeYZO+z6H4KoB39oH6Yh3sJDo2A+yWEV4PYTQDH9ieJ7n1F6OkvmMesgoukhpDjcfoFBBC
M4/Ur6zVAfxyar2jayIBT1N/96JPUG4zKUi+uX662BDQt3ttBvm2RhOgtvB1KMGaumXd3Vane1ZT
mpIapc2D3/7cqZA8WA7t0/tqEO8CYc9ibZ2LavV9p4NY2GJPoEEgSNeTHUzmKuv8zduX03jflewR
QFv5OIdtCkoZHBWtkTcBQJ0uBrk/ZuxdE7rvZTmeGvpbWScpJ+wdMGdGGNAjLHqld3pFIg02VeGU
75FzmQHgT/PZRcIGDHsswvuGTXv45HGHTB9z/5AZ9qIke2VJunrdp6d+bZxDRn7Fe5tAEubgh7ZP
TMtrbgkEPzEgeEwHUDXRun15rDiNDlbdIGzCpIDnjnGfHTUTGcSSO6HaA27/BNUkABDS8q3nxXjb
WTpUFZFuasj8BROTqkFokfsmwp6AwkeRFqSHpqruO+ZPeVTazDNO8a7BO+ZeAwmeAH6cjUyXrXmT
9W5qy1NTrg/qpifNOBKZ9Ex/XAeOvXZBIryfnozl52KKeCxGXqdbVC4HuimRGdZ/9BX7Qu0AANzr
X4VDolfIgzL3Nk5Awkmd8NnJp/pmBoBo0y2SvpPvsRTXgmSuvg0sfRkmXYS+apaQxcbMSR/Ii9Bb
Pi3u2zb2p2EErlsHO2TVAS4r/s0piiQ0FvLB3MVNVsTeLirsoM+T7UQQ7pvMutMk3LAP6ygu1TJh
yKJzXG9LETNefEsKG3AE+kr4dOmsPLPxTzk4oHV8BMT8YN0Su5gv9Fu8PDOQuGZ5r7cmwx0kMLTR
z+GX63jmTRtPHaayyv3N1O++HQCjU36ZkRiJLf4QACKNA0zYpu3HpHUGyK7GKJSSOcpKr5V3wOtu
GR4OOwL5p8I2meDieR0FYoCRx/5UfVunDkQ35NTaIxiAS186r7C55S0yPAPCDipErc1Q4beAV/v/
Tazi365P+tdYBa4zBhCMK2X+92zFf754/Z9Ji//+EX+PW/h/g3jHcFM8czzOuI+bZP4et/D/Rilu
HOchrpdhMCj+mbZw/uYy5lPuck7d6Jbd+EfYgv+N+7h2HjdT4WYNRsPw/yVsEXpIdPx71sJlDmBB
P0IaxPN8B5/8X6+xob0E9z4gEbhMLq6RaGPHfEvtPHd8eNVkPpdR9wO5FTH1/swozw0B8jk80ebV
jQhkWu9hLMkp7Of94LGz7CooPjAw27W5EjDM6Ix9Ehh9Ui28HwlDaK5fur589NruABPqTeFCCdAy
RY3TmRbBw4DhGNeadMgpOfdrqQ6jRKyyARtQ6td6cH9N7uPQId3Ywf8ZoPI2Im7llAwiC9xHIEjm
yIfxkzjqZUFuVQJn3HT5VlKTBot7N+PGh7mKKVy42aCvvnXe9jQ5zoe/NJmxqJbNPOPyFHKYivCX
0SSzsGVwC9C343UK6OmAa3ZYVswkHtvlGd7lZew19MKnpfsk4WfETo7bYZrWD9i9b67SwQ+AdvcE
gyhuPJmYuukRWxw429tcqNfO1JnQMt3aZw/pEBHV4CBBF4/HEQljggAHPE12v8HBbQP3e6lu7aTj
1yg41FOBmceNufr2WpbVVQXhCmkCAzDK+bB+7nsXgxikHvCplrTRyGlgiqu9FZNH6i+wGurFg80F
TWlunk0l0pUisTa2JJcM0t3NkoiAPCAAkszdDBdzt7EvJF7zdcuXuR1j2yFH3yr6zYFJ4cqWAGnJ
FQwPjQsK7htCu3fWKHoyzDzU3CH8xFqSCA8osCs/IyCYY8ARXC9xmwaChEfa8V/wbb+aJvhk3KAB
2BlRd2PuXAERt8TtMXP32wnXrHYg3BMXSeDjWDFIaBtgzPfGiFxhxZMeyGSHsVxE4CdIgJuPJBKX
S98i6YkrWqIVCdXoTRqKZkMSC68pbkZctnRzLDx3fRfyynyrMoqbKExXJTaY8LM8mRQEr0rVZ7rG
5lW1qNHfpCT7FWa0o7H0zKtEmwy8fKnfcTqOcqxS/O9DLhN+K9PhopdAYQ/GpTJD9YGkMMw9BNwV
RrQZRh5FmHWg28PKkXrtTOJXzYGqCXaPnxogQL1HEOUAQE9A1aUd3gztlBCwGdAXA19TFfOlmmF/
9FG8fLNlPTvWpDPmM3/5sCvmJf4beACAZnns2UPU3oNHxuiS4Sb5hC3kOtzUAne+35z1GpXuG/p4
4JanYULjYBdSmWdWh9difdZYuEKWeu0Sq6hKNOChaAHU59RtPkoHzXRKwMYLoKHx2gEG7A9SV1hy
atgB8gA+EL5y3hTTWQRqv07Bx+biHggGhJnuehc3UvHtIzTiNbDiNRK/3KECpSCBVjYZsp69mhDE
0euV+O7DsjCYNENQpjZ6qLQHFvlGGHTiHGIVWSr3MMDchP6BPO40x8y94OanFfR9iYKD651GOt2F
9giS7csPAUkbitx4A67Uf13Mvp/X3AV17HffNPy9zrBptJ0fIUOnKxSLqPjsIO0KwEOrYElUF7ku
/Yd+2LPZh1d+tchpro3YKTEnAfcQDvCfmC+ex5ECszP3q6PuQtkmg7EXxKrgNXkK9lvrxBtirEX5
JdgvIKuxHiEvR9urC7kcGQMEPPwLdoW70mefsg5fpuY7rN3U7ZGzbgq9dzUsHNYhNW/eQLYiiWXw
czzY0+IOAElb+VmBF9pgNbFGJm0gPoeZPZGhh3vmJVNUIOVzdof7CNcYDGUeth9u+VpNWJI5bjdR
u8mbYDo4WSMqVCSBUiyig9kaZBvqYTjPnX+c5Zz2fkrde3hBX7hM4A8e8Cno3EO53c1lgXumVOqb
dyVMEg2YcstPBSa46v0fUkMR2r6CcsZmPt01cLaRCe8fyr5P7Hj2GOCGUO1wSHf+6AmgVPK+r94o
O3L5f7g7jyzZkWy7ToUTQC1o0XUBV+HhHh4esoMV6kEaNGAA5sABcDBskZwXN6IyX+YrxV9kh+tX
s6peKAfM7j33nH2dRcxjkZq71h2J/eTRDXih21izfKv3fLW+KerGL73qPkz1aRFZHlAsuVHCftvV
axPygNL4Kf+XGNWpC50nW+W3LJuVaKqDZfJzJFvPdoFPKBe85DMZSLUBb12yuNqW+Zttd9tQzV68
9lJE2tNQR8ek6HCNjot20s99Xt5Is3o2i5Fhkb7rRb1vY5Xn8hVb6D6MHD8LQFeofoLZvKxCzo1H
oBW1B/tA/QqNBzXPd10+3lVpjyaNiVWfJRFjdPwJR9ZSax/tMdxrU0rPqm+SQgG/IyRTqnxT49lM
erGrUUdcz4/Ierc1AJc+3SdpgiN9XBtqyF0yXicDgExtkBEY91ZrHgLHWFtn27ozAViBAkhWnQnD
hOOuNeqzS6+OQIcABNLig4n1yQ2aHdGfQyGiVS2tbBlBAXDOo6lXy5C3yC3a5YxuaXTrPJD4a6bw
PXAJFb6b7p0zTzy51qFd+SXNRSxvczJ8JvePXe6jQZBeClbOYC5wV/ujwwgnfe8tYxOleAHopMSY
3iF3znijH2OBrV2kKyzjYK3u3OQFR8kiSauLoVpYuPS1GobPHp2R4lBHy86ir3IR18xVapyV2F5J
vbylTUMqbcQ515KlwFUowWa15RK30U0lvTNV04qa7lELIn+sFSyVQl1U+muNBUmTDqYx0tI464ru
h8W3D0kulB4eFQYfVts/Ms6DN2WsmYjVlbUeQjQX4gzu/03W+fj7Mq1fg83fqd2P3wPS/78mov9p
6a7ZGNqgUP7LYPTfreP5o27/07//rXK3/mIbOoR4QzMIBRsaxfHPyt0wdSw7nm6oHlaXX4PSTHI9
ivq/RqVBZf9Wu7Phy3So3R3QkdT9mqn9O7U7Nfrf1O6aa+MCMxA9yWtbzndt/ycEJZpvVzMbbMHn
pQx4J1/yCCML37lWCYXLKdaTIQ0iiPa50VAVFGPfjsaqjGxMSLy3wpbHOLV6TDH2qh7aQ5w7j/WM
zEL9wYgu/aihKcS9wzHeThe1DchZhmcazRfMBmiJo9iGMUmyRm0kh1t4m2p2vXR1YmoBxt0icXSf
zMguJae1kBZlSeEpmA409dgYiXYwooLIaR+Oflr0JCm8Hump8Ixw6xLSfse64+NrpbGX6b7ATdEV
ve1XtrgpJ83vCq5g6pBeq6jPFHXXmiPjYvRgicrNjPExouz23GEbZNZb1covQEvgJiUzsh68iFKW
4BeZ3EA+W41zQDbARybS/pboR7ysRxd8FEms2J0cMh5ECmy6CAz24yKus2tux+oytGBtpI3hm9a0
lE66MXr3Lmy71ZDLvdcFS+HIVY4jZNkO+k6UxdbRavoZ95T1drSS8EOlWW60xnktlJEGLN3bM9AD
99oaV/9SdphPFQf/2DAe88lb1Wm6YV6zTat4yxDslIyJL6vhVE74aZX07BQBuYD47FjKmV99Jft+
zchnlwXBgqAaafpNZZH2ltdOW6Mwog5pvhKKfdO4hxDviSblU9+6m0GrNn20N1xjU+kgIzuJh5TG
cJrt7UGXfrhZ5Rc9KeeK2o+UUlmTdbesU41ILThCy0LbWy7mtmyocUK3wYOqcdZhybroChlsvb92
HlEoMxG+N9UvZuyo26pHYoqCnNLFhC1kHGPFdZa1qr4yi/PHRv0oY0OsBj3dJs5D1mf8QfByEgix
p+S+p+1ct9xfQYwXr1B3YZO9BR0W3GTwk2C6TT3iSx7oj6T2HlQ9fMPWc5W1vUwhR636QCWz4vb2
K8oz7AASPzwSwYdSVsc4E69V7F7JCSyS+box3B8ubI+5KNk0FnO1ql3nxIaqpl9J6Dqdpe2jJt2L
rsWkMjiHMAG7Q0DcUuO9lwb3I2QRGc7WgA4+l/BWTQDFLVHe3WjaFo2xSitzF9jDsgqZbAooWalN
39uIq57GXBdEp0vRHJWRnGDR3hA3XQolvjfROVMl8esgP+SKeJCdKFe9RSvsDqCb2g4V1Cs3Fims
tINjpNrdDroNJnbRpCtFQ1QsmVZaUzVPUbmyeuEjBOzTYcKA7JT7pNHspR4pH4MaPBJlWsA9w7TW
+Q2ESnewD4Q+NvA3b0fv29dldrz5LdMJkiOlw5sNyhZ712eACwJT0dFi5JaSPu6Zx1Gl07cRCRBT
ay90EcFgssMtYKGTmcaHKW+f3WQ4WVX22bdYdAetlqvInvscubYcDj3IQMaUrwdpv2UTo6Veh2fQ
VDh2vH2RkoYcqrcCEBn5UuL4bctrTsKL2/YBkeZWhPKQdMVO9dprKLIHRVFv3EjzzSa96g6pLLx3
ZqWtvT59HenztwAxIdIUvLAK0w3hC7KWIU5PLOFHr0Z8EA0fHiE5IKLOAfvSKm4yDhJLewZpepEl
H2mHcih4GIzhLbHt91rk6AvqF9X5naZAE0gbxOV80HryfZS3xXiThkRrpzRaRKp6iOvONwvtSmsE
FcIa96PaPFrBrDDqwckk6mmWJsyYLi1fVA+krCIW2VRNGOj6+4j2Om2GXU7k3EBacLrupeVN07x6
M0DPivWUg6JN4GVIyGbpwonMAzDVYG3aUBFCg38SdN1B60sag3xo18gCFbbVrtxJ3ca3YiZPhvGD
wQCeEE4Xt/Noj9to6WLV3bWatbJH89BUIVNeCiYcT0OPJR5nmjr2QCjbfDzGWstUHRiwl5S+g+Bd
c2yvNDHVy8yA4tQN9M9hNHjrXpjhSqjao6dN6skxSkgdAQ95SgjKTwdSVN8e58YKxy0NEUN5BftA
n7iEWX/zODsNJE0n6Hff/uYyJ2TuKBVusIggdr1RC+8WXsVO96x83xZ9tPn2O4s0fp8En8hsdFYd
gY91TPdKbu1EkT2TRT0QxzHok+CDueUbvjAmCy1uJj25eAnPKM6aVzcSr7MXeoxHexlO+tJzlDfR
mbPpqXrUgxT3SYtFrM5OhCl+KOGPoSi2OZJFqg/vOE4XA97iyLBvejrghYvkDPrwknBnWq3mLHIp
rBe3KcVfzdLSSTa6MR6TNNykQzFi5ydgbOhPQ9juYrMHvJeBts5M7UnkY7FsLNjKbtZvBq8gdI9R
NFF48yVBL0fTfHzL5pLw0HMy1KcIPf7gVt3tT5e12TWfdk9AWB+uCG4xN6r22LrYgQXBE4oMHXJV
YnIgNeSxmhSvcFLCv84104Vc5ay1kMhqrfYv0rRfvz3YGUZ0xM6lqToDFUBw5gSN7mYPNvX33T/w
XxuS6TBalCDFvJJMKNBP7DOj09kUEH9lQ7usOO5m93Wn1lit84M3fXbIHoqWA3nm/S7HEBuMPLSZ
nKuOdtmiG4F91jZxg0UvJq0VuZx2SSx231Zt28l80mbDrqy0e31EHoALkFD21IPtwxpgTPiqdMql
42bKVclMNnv+Nmy3WfvQxeC6psp9ItPpf5u3jbJ8bJomX/XwjGYPd6QSk6RV0W9wQ544TKOdi0d+
obUupA+b+i0bQI1HGvxQyyINy7tnOOE5rEGvFRpfP5QC86dyDVWRIfC5Aocp2iVDgp7s9XBtXPup
MMQmzTJytvX+2/o95skzZr+HWAdaEJYguLB+Z7yhfjWHeX76v3OFFtNmQ9P6r/5v+mq5TAwlulhp
DfgRXvtC12yas58OcCePuKhGZq99fwfCcum+d0H97QPXYVaFHr1ba9xMsAKGvHjRkk8lbV+G9lOY
8t2acb3pSBIOh6Dk6WqH7jrFze0vvvFG688R8b3lt3ecIQjUjHqtjm8YvFehVd8aOY0gWsQttsql
MeDgjB2KyzZvH6fJPZSGPP/ZYx7WUGKaDzdvb+KsB0MD08OkOhPKsP3Ddh5wh+IlQiUSPcHY3jgA
caZ+FTsx9UtvTGFs4N+MtE3VvQw1vqfck4TvGkWbZ4coB1m8h0puMHCy9koF9sIujQQlO9sEVrZ1
3PRBjdxncqExZWWeLCfFsHc6boAMsoySYjyY8XKOd6/rzPan1rkOTvdQm8Mj+KAvrLnbKccMpMCL
X5X1C+EzwI6wAQC9gk5RzmkosYY2m6hXugWXty/06di7+lHU7VuRIwJXAcmEvlU+m4njrmg+GSH7
MvMe9Dh/7Rvpu5q5Jf19H8xmf5x+RzSkM+GnJ5Kwp6Z+cXpOcOctK8K12jmvVQToQJXrge8aJoq9
MtLkJFr71GVQpY2ixSlTMPvSyssI9mLZ2s2LrFuCNN/pwHIn7OCkx1jb56t06vtDGKCJdNml1LFo
OfrbkHjRNrHU56ms2hUhXP4u7sqMUC5I6jZ6/BI2DZM60AC9C40k1HknDDVmFijzF1Mx0ZQT6wOr
jLFqPR2bLO9UXJkoqCRv/LRyaLlRaccxfAPP0C8HRuByMo7IVnuFO7t3+mOjiIueJsuQNHwY2/Uq
awMf18opL4lIgX8lSvseaAE0pya9hZv7WA2ExzOzmiHJ46sZRy+JntyZsFhRi32HfQnYw00/mOJb
q7dfpjTUFhVUQ30Ido1GX6UMz06TP/YJGU6LXjGz3bVEs4wybxk343KotUOX1NtIUTZaaGyYC/s9
c18CeMQ7cOd75blvgNGYsE+b/CWwqrfRmnxd73duX10Gp1krir3oIuXJaI1XO0ZXHXMBDtW49GO5
TFJlG2lJQhxI8zaKFzwmVOIN/g7U3PFogdUodfnidRpWc++twlHfePaaxRCPIdoh7lUi6GrH+Acf
LshPT7qHfI5qgZnpGqCo9ldupM8hyBqb6NQyNqZjW1E1er2H6obnyaoJOARFU64dAaCY474QFLQe
sFzI1RsRlToOcANPvFK9F1hMJEBY/EUkugT1sxeqJ+DRHFAy2GkMWEene4wjeUonUpRZ5eymANka
d9XJbrNHMfAdydWVOHuZLAl/bhNkgTFMh3GTinNm4XdDQC4MdTnX4ZpugoCF5TP1u//8k9nf5Rlo
df98Nvu3Cyz/Xt3hn/+cy9oWG3w8JqC67qgW+3t+U3d0Zqws9fC+d3B6hoWi9AsGj/9eNx1XhV3H
l/tD3QHs4Vmq6hi6ydTW/XfUHSL+fP9fRrPIO47rOkhGNt/NcvlWfx7NeoAyBpJVzEeJETWxcUEL
dlfkb1gSYC5ZRbFTaspgR/Edxn+twVoLXBsR5W7XUUxhYLpJbRwe0AuqGoOzNDtMr+57bPU/ksHz
FcV9VoTjW9oAx41lEq12UgdmDj1bIOr2UMc41YyBMHRJR6aa2kFPNUa7akZ1wc3aMcZTSX4qTveh
dh+t1jIoYrqnZzFN/XAp2EkQGeleQuaYxuEmTJ2rpgsaG4O4ssM80yK6TS6zzm/KLNyrQQnDp3Lp
EM1nvArbOhbHIEofajW+DVT9LDNjE8jIop8azjHQ2YpjlYOW8Ea9LF39VW/eer15teJq2RvVbauo
n4w+VrGW3iYT7FkLm1bFyKGjylnZ6MkDICDuRWrQ2ForgjUfI3VnXUjf6XrALsm2GNsPRmtHmt4N
3INVYQe+mB3GcexsDSvay7BBu284HFxBkScxX1PKbMbmR9tEq2J0V5hA403HwQOLE6M1zEL0k+TB
GWenYAq2D1/LUhXuWWnQ8kO3uk5uwA8ZextN7/bhOBG1F826L0GjxDXhmt7ODmw+CfxcSV913d5X
cXBvZWRjhtJjT0r8Q6rhndYXXBcpyfKis8Wa33VfVkA8xjgKDjJkLllPwJKpY5MSF7mXuJeSyd1g
ctm15dqlpkWCfzNzjkQ4Dw+J1F5qB3q7qyX3ghUV9tDJjySInxSdEJbBoNyr0qWS2Fc5DvyR2Uig
Dey3GgF6EU6MoB9U7k1hde5+0BLcUdHnpNeXLFAJHbsBEK8uPQUaQlsGDg9trWu57nDeOJIdNQnR
JX/qiYGEYqnVRJtHjVmXLF77SLt6ZOlXcggJUs1sr+hWjQn0sECHrzUePF1ZTlrnq9XEJK0q91oO
StJ9Tc3o5Gnluu3001ybM4deE/TZ1eLDHfVjTJvZyKRcWfozH+IaxsyalRP6EssX9RDqQViIDcSY
x95pflRdsDf0EdtQRbYiAJbnRas4Iw/nBIShzX3SzqZKnj+DPMbaqsBIECRn/4B1y8DmrrUHxgIt
k90S4A9SCONmRRiHqhsPvdNSUBryYCRWRV3lHryAQIkVbo30U0TmDXsvtlFSY1iLyAiOvTMcxqJe
B6p6VuwfnR6XNzZjPnCHJrUNspvbaIfeFkSSweah0CQak2CX2KeJn5PhugYYnATZbdkq2zSwjPvU
JSOjg+fvCxjSQvVzIS8Ngd20GC8t3F0jV/0KD+BC80ih2gAQjf5zjkdCBtoNGN0GPOKVqJ+tyf1s
svBk4XJcQ58QizoxnxlurhJduW+xG+vU5pimGZoN7jFxprNHdgDgg05jaCLvek+ze7DP9CdFkGiW
xdrENicccxsALGxER7IWvtEg75H39ya5ey0LfiTpeBxLCKAdvS2uqVUpW4wX+loxPN+O4XxahDFR
M0rVvEQdJwGptXFpmFPgS4KRqNi7aFI/Y+m+jVqx7rRq69QzHd9CK5V2vNAylbhdEh5xDiuL0TV2
+KY/i8rY8bvzAaO59+4HQK6FU/LvdKoXWQgf+8HS0uuri8PLgBM9B2wTE4RNMCJD2gmeDIvIgZjN
uG4HvS0gJKOmz26GjTor5t8MwpODzVtpdylMq2yyXuxYblB/7r1UXrSp/EQq2YO25PkHiOULuxn2
Te26BGtmpQ9G1ErLg1vPlRi9BRUp1u7R1B4KYaIvEuzpZ2CWkp8bJzsaar6JEY7H3nvGVbHSg+m1
Y5PWxuodKKLVTdvgGVEEWrduZAer6FKuicne9Xk/89huFV2gzLRb6RFWpqBT2Y9VU+CpFHqliYpK
4Zf1+gbt69jOFWFMaRgGwWM314ps7SGtpntb+V1GGpdAqwTkTFZRueqrQP0PQ4YGXotQx5CPgnQk
qKFQoOoUqhlA2FpG/kQBKylkXfB2ksLWrODiUOi2ZbSFTLAdKYDtDJBpGCwHCmMQWmvPLaEhUTG7
lM5qqz63lNIGJbVtCYLR1NigbF4Uiu4wsLjZ5pgx5XhRjEhf46UYkheyLK9w6RhFzhV8WI+P8Atu
lbm2DwfzfQavgNhcBOHc5wR+NHcDEW1B4KAV0CYk6nAMS3r+PN6zJIjML2wq1tgsJxoMORFHTMPg
Qx0CpL4kmU7sVyOuTmMi5w6ltuZ2BHeyS/PijCJYFMIbrrUe5WtJixNOOCtqmp4C8xama0ac3sp0
uSUlkCiOo+dx7pdUOJ8VDVQv84vMzU2fgB0U8VJn9Q7s8QD3TLWrHQhtA83YUPYvw9ydTWZ9GWnX
EvyRy37u4HJaOSfMTlJNndVIk6fS7FUGpnyaP/D56yF+N2oyjtYLaMOTsKPn2tB5Cyx6TsJdk9re
e7SUyUhUjxbT7JSHPnF8JW8+G8gWdJaf7G6yl2Zn5suMNhWP8bHzhmNK+9pGGGonvmvqwX2nwS1o
dAl13TVz59t6eJjohMHF4pWiOUaM+MLH9ChpmhXVo5qhiyYJcm+M6BLo2yltdhdmhNhDZ2eSSlpG
cy/u9sEzCs6DQpNetGIztnyWYU3/ToO07+eOntc9BlWUnCswgNuOx4OdbPd9e9S0s9NitRK6gQ8F
GzQlF4yDHmh9ydGiBjc/s+pDPnw5ATaftjVJK0/pvut6wGLVvdFyGGiYnlLdXv8RXh89tODaMt8m
xKc0ZjD2S4hd4d3djebq1xy712rALbEBzkH2fgIeS64wWpRat/9Os+easc/dgC88p9kj+xEZfOvx
exb5eNExZxgTkHzTuas7a60b8kHo6lpnZ9EvCXePiU2WnnKVoLQb3f4MuTfxLX/knyF3L9NWQgeg
EcXMIZT73GOAkIfkHKpWu3FLewtO5eA5Bt7g8OMfZt9dJbmi1MXECNO1rstHvNI3gvl/SK49QWD/
UwLeKd11m30VtvLiRueAWJVIRsb20WZQoQLYR7YNYF/s5iQ9R1Nj6PdBTZEa5dOq1jMqczM6C61i
QZCKEuocZPtadOazpiu3UYgA2g/vPd3hEFxi80tris80mWgEK/vi6OqzYe7r9DEY2YDg2Oepru+J
1zx1cGNLRntBixaG/UZyQROOzG4mAlYDBW5CdCJAsMY+8dCZxR6a6fY7b2/Si2pfRAp2/LQfQYeo
M2MRPZl3Cwjqh99D9x6uY9+DAI2aWNX2VRkeY9ZlIGlfg8HmIuwoxqGSPWmduInYMOUExfuvqfxk
Buh96GPGjrvy4R/k823qVKPOofKwY6ON09UwZ/RJyxZtsJ15fK4AZRem1f2/iOrbMie+2qVcFQ//
OK3PFq87LOIRBwNmnd8S+43OU2Mn44ttzM7Iv43umykqHuyubrqJIJOwlfIm487MTGfNJfvpBYY/
Z/mn9L4bXROfOHAoDxjXz1x/4cbbsP36P0f7mcgB9Mt2qeGJdYu+EbRiETDWnXLP1+S2b94EEfWU
B9NhNRz6fZ+u0sFckSJ/r2s0alCWVh3fQHBFlrLvIRZlTnSqppthmo72YO4AtLnhRVO3gcI6sLG6
7fL6IVBeqQDXetSfutbzh7uJVqfGAmaNJKGhhud8H5kQgPgK8Bp2dQW1IYcwdTXix0pNmXb8gRbQ
CcU5nXofA3cVuR84zrJreP6/KQODBxYOl/A/oQz0po4SSqQ1fvoNNNCjuFDU+aMAmAt/ikEhM74J
RQzWsYCRUyRnF9ihPLXhVye6VVG1f4chSNlK0uY4x3CBGg2xP9vFBtmbKkQKPjkjNQ2wwuqdVRvs
GXHgufaO8IdWsdY2b/hyxH8vzGmts6Ezh7dsju5OFxmhwI/CoWtsShf6jVa9pZVrM5dn1aQa3VWK
/Z7WQUYjWr9GYXlrN+LLya3nrAt0OgGO2yw49S3HiIkJN+u5eu1wurEJJC5Hx1PBKLXz2ps9jroT
6Y+1nqmn/yfygZiISUa6DnPwP4Q+qOrshe2NlxyKH8mcUPdTnen3f4CBAFroLkHs3v0TBkJv1s8s
U739lYEQdmGyJPtdIAH+xkAoICYs2oh1IPGMBxtoF5JvW9vfURGGqj+wrIjdNL+TEeyoqZhvtqeO
R+4nIYFSwO+D7vg7JQFq93UMEohHhEaWgvTZQIl+U9UMsZMGhdmdSO18sxOGFA8L3TLL1OIKNLpm
QwtVS2sVJ+4HXMgXoQTVio8K2BLru1hHI3dD2Iv1CJ2o0/ITsKiStjSBONGC5bai9E7NPZwVv9IP
mGa1mM3aeqE55aVme9tSYbMm+0GPndacZEoCTzMxr+bwbhZVhtgREcxju9ngq0yliqG6nUS7hfqz
LvTkNtKCbp2bwTLhP5g7lXVtE1eifIOcmzy3QOzyNudorTfeaAIVaFkXA5135WCNI1eWvuaBdpu6
8uR65iMR9VOrf4ik26FQcCE3n56MnuKEjXhJaK/7eNZ94SsY3ngJ8v5+himUzE1AUb/PGAUzkVfi
SMyfUqyn4qsZYVU7YjUTE4STXL4xCZ6Hs17m4iUKpjd2mrKwKttUJjaKQoIGylHrQZT5MnJ3nQjB
SifDEnvGSZ0ybQFKhZepnO1Pijw5LTsIRLnzQj2ZlzTkcAZq1Y+VfAs6HR5szGWDtRMVJI7Ojsc6
Onb3HiMVsK/d5W+TJZknlrTIIoPpopdPomMFTaW0tNv2FS3KJ+Q2ILGZN/aQRTdyoD6znCBlR1M5
LSknLlZDSalUJn/YtDcX4RCEu85KJkyH6luapV/KMPyAEvMsXMyZVmCwkwrk3KaNc3s3GaK5DDl/
LcmmSPahjJyRmXVvm6yr0edNZYaW3xSwOrk/xUFvsMeWLubroLMNJLnIBFD6OrjAJoqa2J36OEbG
Mxn7fYcxCAYL5EHWwcTRfWqhEiBYMcKnUhTAWlM1ImbfSb9ksLbo8niXePIh4omt0sGX6rxpMbtj
LHKM5g2MQUd+wFbJarGC7o5UNWsaDSxCKEe+ygpHrZI0ykqlLO0SOTHnUK9w2TtYLSHqUSY29oqd
j6AL7W0aWdY2KMFZVUXUb40+9LGycNXQeC5dr75q895JNcHZxSLKqLLZIgDr2/R2VVQ9ZN54dCmD
WXJQXgO6h6Rygi2BKiYhFniAzn5Gi2caDiRRZxVmxz4mXhaMUrIDFDZM97rtPsEQe0BE3pQGfwc0
p3A5sGOzsuSTnJduOmYht/m8nLNmS6dmeANc7BrORs8Qqoy36rzQs7ZOUmFJUzDv/FTtiCJpPEuW
gTIefRAsBwWv/RAOHlSJqb3CiNl2puJ3arIePPeuUdo7p4kDQMjWmzNvHvXU8dWIPAXicXwcPW6S
ee5p2pvQTbdDZez7IkDxYq2dVzKVSaTfD+0TEu6qmRefumxAtRvvYYAnwvQ8XaRTvR4tylNl8hv2
paqSCGRHRRZ20HAyLXy3p/Sr18xDMS9bBS8J4ze9C1jBSrwDjY0SBJML4OSBCATRuRquLgVLdte2
9Q3T/mBFsmQn+pg3bF74Wg+A2nJ2wIoKTmpvzr6PPVz3H+O8LBZT4kOb6+XGtgh5VrxYbWV8KkS6
F0Ysz52jPbF7m57UmVfPqux1YIbmN4ZzKlxiktq8Z4QdtUoQl8s8sG70UGdczB5b5Ie9MjKO+d5w
25vvyeSeAuwOBftvvbg56P1ExtSa2KjMEN+bnGVTw/aMoahO1ojCli163aNELpSHkVFSK8TOHcU1
bnPfIACdEwJlBglXs9LGjVHXR4P1yGZdvuSjg38fR5RjESfxTC6JCmeOtTdZ8ss48NGsCyhzeXgg
SHwrXfBOFkwTd94QXBRAyyAUOXTTKETzLuFoDuYLUMY2YGKT0iTmvDBGWBNVvVGU+pSOn4kT3E8O
1UvB44xzYt3bnu8aX45DopK11EQMgurRUrxXTweEI3P72EnW8+rqJsjKu6yvgI2h67EOS4w4ImfI
AGNHyLKY9F2DpIcZwmoskJk8wl3ZvXSzY9p1+FHZ59qrW60D7tAZTxJs8KIxP8A1suwaq2DeLf/z
D7TICcIs+ZfjrPv2f/23r8/if/5X+A7/47//l7R+S/4mrPjXr/DTr2wZFrlAS3NNQ4ck/3OiZfyF
lKFjEj60+d89m1nT7xMt9S82nmSc056q4QfRiCf+NtEyvb8wlTIsRmG6a+A0/rf8yrrl8qV+mWhh
5HB1y+BnMyELkHb5daIV1hPR1EyUS+xxOiqFypNa4RyZ9kP6o0gNVlAPC+AH3BPQM51pfDPAe7Qs
5WH7IM9V6VnXdoxUhFP7CtCV+8HcWVa/NoLmYobhoew1cvLhKyLW2tBzHEjlRarBvmR93RJY/AmP
48arhy9LWKhtJWG5fNOIgkXn7VmrG4Cw0cEbOmZudXhPYJk1JVAoWE2zniYdbAFBw7w6E0r6ANG6
NcCxz6HaVufI4/a5QlJu1vmAy1jryfToljy3bkNcur8pC0Amdqe9WYa6UwHosPMZXpqGVcdEzUyl
tvRSC8htzkwmDA6d6nQcQCl0dcikqgr9Nt4M8bNM2J5MnHFjUS+FQ8oPw7rFosn8fCj9EDOxrVf7
VrLPsHSfpF4QiVZRWfEuT+ssdndFWU+bSurLKmbrjRnugpmy1Wr5LkbPmpd7rssm+5iD9E5oXx0+
iY7+JUQZayJWAnYs/+uz9EEgmmdV887GlUOYsXvPHC6mpm0Jn5HAEASUGCbFk3XQDOyyCSw1ib6Q
Dz/Y574KBofCzMaRAIZbZ7QX0dy6LPYJ9XNBo9bE/S7PpmfLYJkHmtWo2c/kqt8nDToIK+1AXqn6
wR3bB80e1tEos0VaznbDMX8l9Oy7DgTsSeB76kfcC8XDaAazCAobT/osRfOlxlpjw91VcJAdI77D
vUB93uwSJXw3cwwzTXlvc4V7krPc8cJbOuGHKuruCpZuaKB7x0bhV9T3mVVflTI9OpIhpNUoV96x
l4olDsr40mraFQeeupqcYa0kylIxJ+4QwaZDFmLIOHuZsrfatp962/5Q8MNprXVw3Mz32PONb3mZ
qm8TgFQqxJd0ZIlLwPcOUxbjxbs+1f1waJaMCgkDwXIFt4MrfqFE0cpShtUwls+4x5FPfph8pbGX
9wJxYJzCRxzJy7JxX2tp3zSqe+UT3KaW8hg+Tjm4KOt9cMK31lRWJoxDhRZhtnlOdbLu2mkZa9rj
VCNTTCHUTli9bn3XsD6yGQDZ9JN4QErFYF8oq8CGQdw5DbNN7JCpRnks+PVHXOnqhIAd6BDTRd4v
a6dDc8Yi0lvZKVGje9T8jW0ySTDT5yHJwA4H5w4TFC33Fa70Fe/PNnOC81hoPxTuNbqhSwTPK4yy
rdtBnAOnsQukvcsqyjxPuWUrwXXskp3tzQTCyFnx1Z7yst9yFe5cnO1O5m5M3b3HOrVrs/EGsNOt
M0gyPv+bvPPYkR5Js+y79HrYoDSSi9641uEeHnpDhKRRa2F8+j7MKUxhFjPArGdRSKAyM9J/D9LE
/e49N30y4yJa6yWtI5j8F2L6pX0HXoaiu0MFOx0fI82HPo1D1FwM2lVmzavbV+t5fpTQzxHSPhLP
R7Q0V7xJWOF5/oF8/nZutk/ZIYPp2Smis4FLL6imv0GYb0CeIAUOJ1mKh7Kx79xzVuDIDmSL34Yy
wLXvaOZKFARglYlhD7nZWBcFGIiRbLQ7EPao24c0BliATLIzZLlrM+vHTq1qaYMAQ4z+7GKCfV5c
HoNgOneCkRjC5JtDKbPWZs+6j1ULqPBiCqPDpL3RgwaIxlRrej3OPKLEmMl9DqVx5L7xMCoCXZmH
9SqlCxoxrYtGPHTZLsq/fao9l0wjOLvkx0rNpW0CJdrSXJ4h+BFJAoIZRVs0T06uL5Pc+kqm8m3s
vROnOKB/+bGT1HszUuPeYA2bhiBfJwUrL0GAWPvApHqRLK455CRNWrzi+NNLgVc5gnPtA3apQN/w
VulhhMMsONXMWScSd0IWW42q1aIoPn2tXAfUspux8Swclt4gddcNUBOC5sue8VajWd+cvlaTEbwm
Q/PSDyRjmrMhUDv1YqePGUq7C9/QWVN2QZqWLmWsGAqM3ALlG7sBjVKWc51wPSUSB1TjH4I5yGZw
WzVnY9xUrc2AS0M14PSj06IsbPAkBMncJP7kKzk0MACXvik/ISe91Z0kn0KiTWr61nBAW4cT1Qha
sxyG6RCIVzMzyQ6UxoXH5FPX431tmofBAGccsZtENPQ1YbL2k/QAUyMhUB+/dwyA/Kg+dGNxCgPa
PHKT/pzIfnehhid2e5XcI902OlWtPJlTtykEJKyBaU/t39qYy3BHmWrftWzGPbLEhMJomfvGqA6J
Z0xLqaq/Sdf2gla89UyC1boK4GaW3jNi0FjCg7cae/eYvXtJetTDgLtN96VH4drQrRWLrs1F0c/k
gzNYD4K51jJr6R2Y2psRE1cHXyYnoqNJ8Zdl/ueEqX3h+/JhsH3emFw9B7X3gkyQrCF5mCAq9ddQ
JR+uiQk/ymMIQux9PhY/oxgeq8i4FZgtAjgbLHow+Ty8/kXePcNm4N5GwLw2GMPrXHZN/z5V1d6E
xwpdvj13Kt01E4PvFrfl7Coxc6bW47CtBGfuUe5UtaVIbt1WJ6Hn0EERC5qExELEmZyr/Y1Wqk2c
1F9NwWRB8G41IFwTV98m9amMjUNDgbVXd090U6CaQ4YTBHECHEBa4F86s32Cw/I1BXSlaf6uGvpV
L9xt0PvbvCTwXw9nuF4PogoenYrngaRWGTcrgMoUVTefijhT09QwSPQaJSiCXlzvIK5tNZ38hCBQ
7mcwa38LRz61Y7WdCib9bfwXq/bKPAqmHNTTSXRLI7DPGRtBwWoGroX7Q7OvCdN7ZbZO2/be+zZI
cmjELEJWop9VPRJ9n6gkCI6aN6egBLGUCfeDE35WsPt6rwO+U62n0uXtiB/RVlZxJY+tRxTeMa1i
RS3dI/kenFDjl9E3FbQccqFexs8VK/jBV3sqrqFm3yYubxOJ38gWq8hrr1bvr0wvBaFDy8zgP3Jm
Pji++gtIezHBoW/EJTbk0LgL+lsVVEa4r0WUfmRtc64L29pVs+pkSfPWxcwDEipDgfYg9+oSDKto
lrVM7vSIIfW6+TkKdBRB1DgvedekeYnc6a03mfuNGDMB4hjgdaGbsrkWz4mDCG1hxDDSNZwGDjoj
D4XxUbfMg13C+6Ff7jJFOZ1V+SWSZMkorPPXdaT+7DzHRi9o05nMkjq37D1Ng5tWMgPqQOiwTzhl
u/Qnc9c2/mXMxLqdbLEIIlZTvz54cxF4X2IfoOo6iR7hcaz1qPvoKePQYhyKgEV3rtXtKjIoSi/u
qJ8clMw9mee1S3tYSZng2pHjJkJVGZW+JEK4JqXI8Nse21VQ1Bs30eBwjhvcZzT1jcWW1l/CS3CZ
s8reTWP4PkT1mx5W0Hsq+xakQ7Pj6vwzWskjWTJCQv2eGNqcxLsnsbWlWe3LLktUCOpG8Ws2CyJ4
m76IKTIn51A4K6mhUZQMKYKw/HVEeR6iMd6MI8do9tkHK6wRt+qNkwH1zXu4GX+pgDSIUhcG8wyZ
eAMOqk+HjpAFysYOyttM7Qa2XLSfsIm/izxY0WP4wGa0cwoU5aQ6eWmOGy6ssCVYpLolInFfBeeR
edJsebMUqo7QUJOHZsIPksDPFk9ian/MNH3pIe+2dYwtL6TSwa3s4+AOB8ORn7znCwNwbEIb9ei3
l2RO+rdIva5/mP8AFCvfU+bsC2F7d4e5YIQTw/OqV1d6P7Q0XlUaniZDHDSv2UdWc0x69Tll+XkO
p1Brxpl45m/U6Z4i7TeCY19h7p4S3zwPLRy4GnuKRTjSFOD+h2DtJeFuEPpO1GD1i2Rj9uZDR+5d
hzRJcjRaCIJwjHS3owt7InE1UuWYQmL1xrRw0VQThWDkE4hAUZI1nnTD//JGFLpq6jquSfrVclij
chPgmeF9TuV0y131YPLLLXjcAAtnp6lId2ZTkuJ30mJn9/iEkjBTS3D2NVGK6upFwy6TXDlrSlbJ
YJE03RemefJJHjq4Xtg/o8Wg6J6JmF/7cfXVE6apBnEJgXH1gwvB2/nguzr0c+BnUtjxgQ/AGd3W
k9ts+l5s3QjCgjBfwlaWqxSYF16mZwe41RKMTLgIEvcnlto5nof7WHjIF396JZXZDrzyrPs1wK7F
OrUnBSavcNAdIJPmqg4I0U5Y0QdX25HG2/camFILCLqjaZQ+cTTsBf5uzgRTYj/5oQNVxKjvhkEJ
sK0oERjKXTg4j14rtkE9YXIheCN53oi1nVuv2hmZ+BBWj11luIDkvpDkOE4TBBg7Bm484u8Z6+rI
SR/mvlkD/+6/xmraN9DCHUZpaR2Bw8yYVSg/Ppi9x6mfCpBx0vKNZrKkTO0ltWi2+2eVtN5LOS/n
3Bj75J3KBf7JMroYkR6tEzGHLWKk3LhHYaa3MO5BneoeZh1v3Vm14vqLglhR0SjZyo0QNVmxkbrh
wjHkTx7MZEAW2i5I92lIPU5WbXO/ec1ctXEdd0VCAbT97KtwiOFWOAwUpuuMwWptTIjsWgD3Wq1q
yHHsfLtU0NIywv1cM/Z8EgYtsWGLNRDoi1k5yygwrmbSHXt9uNlc3ol0ypVNOYgjohRAe4zBtsn9
vcs5KwbySkVvaZ5IXh+tCfQpHUN/xpBs+dcXs8Q+8H1EY3/n++XlxXkH4NPikmJTieG7KLQN/rCR
CU2h6ErNXa7jzG/SSH/IKbmq2vYmtGLrhO05iOtFRrjbKqybqsTG6nkEO+7iSfKTADqqUvU8/4Ai
6V61gTqE2gruOTFUgHv4gat7Y/Of5tqu0U8Zj9RIDB6ZY1enX4MEQOSwUstzH/sv/egDX+d/Jc+u
L51x2ZvMSwO/AxKT0arGCiFFSNrRNRZ1Xd6p+4MaTCpYZPCSpi5jBKcOHpwdmbf7KjJBv7QXyqA+
IlpFw6xk6jhnhSYUh5HRbxy+aEN5cGx5Iv7OjwJh7+RyN3jtXbjOq0ZsIWuR+lOVPk0BZDQd74wx
QpsrKnvhAiwxPVxTgvEiEDhp79IQzcFEd00y93siO5HnbP7kCuE2Ogf4uxyzshz2nm6xIWdbJr8g
dARIUP0n1KztQGW9FuPwmQN3ha+alaXxGBO32RZTtOPAvpgENs4YWhxpXYpPceDFBK206gX57YA3
Zm+4A8UE9U609R6uEgdqClR9VhMxIPh2JE6n0ruYOT06jB5BKXZcRZ2AiSCjiLbtT4yBxMJlGp+M
+FqniY0k7rkO4KLFKvsOD+o51FSL8QQZwPo047ZED+lf3XDcuaL4oFjkFtLuugiGAger0V6asTlN
Okxh6gNv9Sy4a1isOHzAcraRBTh/zzABEbCr2sCMclq6Skg2uP82WltBGyQp4Yl17clfL7GHtRGI
W2vh9OA9LI1g0eosymP0Eyvzs9C750gb1jxSK1NOGydJvcs4ttbSbBpSanBLQ7DXBr66oDI5oCQb
hREbQ0fLr7Q7KMsi0118lKaxxy5KPIdXDpPxyTTNFy8Qe80k2Ep7uD99Ja6FchKu2Iu2g/+n4TJL
I/vJQk+MdbpAaJbzJv7DHqt+jK9zdMZfzLWSNUD8NgFDxGxqXlDrl0E2uPzanb2QapvGIblCPHFD
MNy8BLCMKyroVtaHVZQc+w2+Wx6L0dWPxT81JMAw7fq3GvWtM1Tn3na2rpF+S6LrDRF23MTE+yS5
WrLtLiH3uf2Q7pynjPA7txHqh3hyFd2khONF4W8aXf+I59Q83Pxz5ZnXaI7TGxGsqjlhHxC1pxp7
08/Z+4kQvqWVt9g3Hr2wNpcDL6S06fRMBUfVigi/GQuke3nsma5URPznQtKQyH/R2GsfBACe7W/a
xVHRgAOU/1ACentTZ852kAcy0lsOCltnXl9omtAtcQxldjCp1M4Z5CPXquEpYlQ7E5LwMDn4iztw
BSPYAocnygNjUPjJ1QNroGR85az12YM70NpokxCw02lzKMEhVGARCObhhVFnJRi5jIAT5guiPpMU
5mczAq2AA5ILjvthhzwEoBeojJMrBYwhZ53MgTOUuHzgGdW4BQlhd9nSt8eDRmcO54hbEdPXAubB
gxomZ+5DMRMgojR+8iwWCgeHBKs4nM1wIIE6kyNyy13iWwGaC1RiIunk9rZicmKBEoI7EZDtQXuD
ROFxQK9BvzF2/8Xr9BkArUhb/8EBYmGTnzKBWpQj9pCsRz2OsW+O3G2zhnMPIAyRpCeiyGIzwA9L
QGV4FO/NPeobGU7Op91i2AxmsgaYLyAbw8zb4HJIBHVmcAhgHKHyUCn8nCPdTOrwCa+W/7A7Ji4h
ZEbevNLEPTMDPlI41Rhx42XMQcuZYmcZzDgQsCA0Vq8Ifz4mMy8kmskhFYUAJiSrZmaKVJ5NaK09
YhBYxTN1JBfD2ZyXDgi4+3HigNOah5r5aqnZV30ml2i4bYH1+nwE88a8fBUCOQmDiGKPfj/x7YFX
/Bizgo+OMElyakycI3UMV/Tx9VycWVTxNZujVi2uZvjbn0FKBTlZrIhMVq+D8yeeB7SKuFYUjA+T
270Adzv45LkY4tFwEKuHlKTX5CNs93P4q0h0tNPia5hjYfkcEBtIis0Yk3KOjg1acfTIknW4DRiR
EsNxx4jYlxbMHe6cjoLx7M5htNDhU5NOm6rfnqwa0sGiILvmpMExh2mVos2FHoZpe7ZOYxo5hjlm
6jKCLxDgr7bxWRNGbbYG0hTKET2h/hugko3bZFvICOcUp3Y0W7aDqGWlNXcjXm6ocfsWb7eMG2+J
lf9SzLbvdDaAt7MVPJ9N4fFsD28HghIZjnGU2h8ZdY8OTvJIdNsxtt5nfcvBae4XxVs0O89b948j
cMGshLhdy/eHRz2fzerdbFtvZgM7Zu94FeFpT2dve9LM44JFO5RP/xwV8MB3kmK62RRfeuUixSUv
K9L0Tn1DvdtrhvdTtSZ/xVZvIOFhhCoXsUIRnPDei9mEX2Q6jQIUeedg5z2q7vQfr6M7Ad3anB38
wezlD/9x9Q/mY4nNv1DYHLD9x9y62a3WBXGAEedsjxYqMgvyAoGBsnb/HAIEaEcHDh73hoADjtZ9
J1l+CRxQRLcUGJOIGd4GAgkSi+5IQEFnczTnxAJ8oV0yRxgsceYaA56CbAPCzl9C2AG5gYZW+630
oFJygo2wl4Yw0r2fyCneBgITBimhnAAFlXhEoH94YXDNErCIfNwCVJ/T31YBqR4eOYmRo+geA6IZ
kwoYA7GWJngI0zm9kYbBLiLOoRProE6cVY+ch05VFEBCgw2My9Ewp0FcYiF2rMGdnZMiEYxdiXsJ
HzuMkp4bCSv4QsdoMxEumeaUCYCWZfQ/gydEUGDsn2y6HuNwF3B3KSZxbIliLZw5uzJF5OvFcAwI
tWRzuqWacy4cGki8JB21dSq4eqrZlpTyYDXDf05ExqU9EFIdqZmI+IxDjAYTx7nSi4MgXpMQ5+AR
J29C8KYkgOPK6g9XE4Ug6bbLETdocV/QY2ouFeGdsYrXyOtNQ4lcTLjHcwARZd9tSFif6I9Zs30S
BXL0Yo06/hARETJJChEYSlzQgQSONqUL1IdIEWyC+fZPCC0OL3kFJzsLXkoNWX4S6mkMs48yGekW
4Nqf2ZSFEVzS8BNtrNIW1DPi4iwaernGjIIhf848uTRcSV9QNx839kGbykf4GT9+lZ7KOTFVTuJE
J9TeJ0pVEqmClX/OenQLolZhIp48olcis0eYHMODpsJXRaHXNwx5fjq1ip5PUJgA15g7z86c6FJ4
SfVK39a0hysiXykpPY8IWB5zuIYoDbCZXNyE0nFMiVEtU68/cBPLuOPjCzHnbBmT1atstV9F6MzQ
owGhLLgHhXcoiKUNpuNvkn5Mj2qgph7iMeWgDXcdXHFj2h46293qc85NEngL5uTbRASOiwxFAsVz
PcHd8Lv4mU64JYOTnPIBHZBCxhDU5qkVvr2t55wdr8XdJXjnzQk8mwMToxF5qAxq0gPcEcXkb3I2
Dr12thkxvtCvvgNifRbRMY12H2x/6M9YhFICgBNAKebMEuUAyC3JHXg18SqbU4Ma9yBJjNAmTtgQ
K4z94mLz2HXEDbPgoyB86IREjMW4mrPeUZksiqK/UpRsE1Oytp2Olk+M0SfOWBFrrMNh5072mwwE
DqHEXBHMO/gEIeM438BpoCrQW2sEJQG5/Gqx+6QIUA76X0iekrDHEq/b42AzkmlJXDqyOeoapRPd
d5IBQSGXWbb8UQDTzHM39t8ETMwc4pxcj6sdsc6OfKeJ82oi76mG6UHoaslsZVWHYhOG/lte0Uyu
NX8TedGe3CgNCQBLvIaxZ9gvRBvc+pzsSG+xTzGp+ayTGsJkuS/S9GCV0S+OxT3LyD4IhL0gMY4Q
nytorX1ys1u3p8kE0qEVrXQiSPSR5ccIvUxnVmDrjDCREQpZX5pA3VNmbzMvNktHmPTDxZPmYVQ2
BxpsAtK07j52d+ZrE9O5jjmzaa7dEY1kzMOt07n9MSiR6kZSkZVkaOe0L/+A55XgICTMctXqxQet
OnQP5s2OkcSfj5/d8Mhf2CnzWp1RUkXBOnOr3Sjcb9GVO8+Ah1OaU3CsB4d9jPY1YZ+JPT747YwU
yOVKuG65YttT69FjLbVYhSeyA1u/S+DauNuKjRwDEHN7d+fbPDBlL1b0IF0SRXmsrOOLg//1lBTC
WlSiOItJe+r0kiw+RdstymWSLJN70EMYrEW55Y7YZvpjhpWYj5xtHLBrbjNL/QbHlcTItkxAHiJ7
WLVSzXg076lCDwy5mONcg3PC2tm2n25Z/AryLhVHyaypr4n+3M/A1RRLOh5/eJ9ARTn+dOlHnsYv
TTdlADRQWftx06f2J2s6GYg8Jhsrd7U2EAAa94HUWuCe6bnP4nmPiiE1llRg+9EPHPgHOscsCO7l
s6axOIFDWmLf5IObZk3mTrtRtsJRVjPPCaggvU4OYO8/aF47KhNnbal/cM5Yu4Kwj+Yvgzq+AXCx
Fm4DmYvf2XCgf+Knsl065NtVl3wmBvtFOcwHiIRUNJlEnZNbrfqFqxWUj1jqYDka64ZkqFuGXE+a
bMOgmKM7o2Q3nbDmY6+thIw2COxPQySox8CPJSx3r4HQXFhVt2vSEmHUH7/bOSfJqYfmkmOryk3X
svLSR7pBjIHlFVB6qdv5k+Wme/Z6JM6oqrlbyA8DuF4t5mIJ0GsuQL7Evw2jCzkqi5dqSN5bO73L
XldrUmqwLfIUyzRiyWzBYxO3IgYobMyyKm8cHi+1k23rLjfXo4LAllH+QWXvo64Bzq/b9jSmeLPa
7olhGuKB1TM9pou2Crqd7RLqclVzzUaOUW4JZtDa26bznTOR7bXg2LSs56b7T35YHErqDHGXZgTD
G6ZIPuazqqMeCMwDAfISrHT+03rDlZnahzXYt6zDHz7qd7NUNz2EiuxoKTXXZVetwxgHdDFyNxnI
JWWNvFSN/RQahmLjH/mE1ps/Bsdeqb8GMXiBPQY3NeRa4lzlUgUj+agB3C6KzGto6Y+DTDYUQ+wm
SrkKX9zjqLnJKJtWvtmtyEWvgPm/G5r5O+LhNeZZfek6z4acX7hsb9gaWSeX6oLqQS/n8Djt6Ub2
SWHgLrH5+1H4JCdrq+ieMwTD/0Y9GQnnJf74dxFZ5xjLnZHYB5CIV51EftIa29E2b7Uxn+K8FwAg
B4ZGd8ziC2mZ697vH5XgbalCn2ijoer92MAB0xvrMUzaTZMl7wlGC8yxay6rq7oiKpp7il9MtxYu
InrWcN5MjGe9JO0jg19Crr99NFE30axtK0Rpb8yMKqHiQJ3L7n/8mwSfCEpAYtN+GlKUv7Hxb8WA
JuzL79zRLlHxQRiXkTWYU3g3/Qar/Gs96d8hhqW1CkqDJ0hzF7bg2DfS5Og08rdiYeyRQoXkti/R
GYIxutlgWhsZPg/J1+BSowHMtTfgxLYp7RFDRe1Lv8QB8EwadVXaNL7agnFzYQbRAbmHWJgdPjCn
nAvNNZ81I3Aa+nyZ8iGe59kfPlYC/hlzFZRGa1FaAXc7/xdda6s5XGLLut4BUStI/mp7h44RxcMw
1SHm3CZgeJ386U1wDtq5YSl4J8FysUbGtw7Y3qLmbA7GF/zatQvLE71X51EXQOptm9NmgPijAwem
9WLbhcZH3scQYVRw8TKieDiaKmloi5i2FJy07U8FnLhV2rGbacUyHyumBeWrAx5mFYdVv/a4BA29
wyyz7y+4y4vdWJo3NWPpKmNv+Ma5ScgT6qPDauVt+so+4PRtTsnMYu4ayaZttZ9WQLcdAhAxipfY
iM9GOm7FUP22Zcxq4z5rHpzeXjrUE+bYblxY0q71k0b0FNLAwT4Dc7quOSh6ylhOAKmlPnyxxXN7
d4HGxPm1DzUKZwHbL1yu4qmdbwfdOzb4V1FlHiHyET8cqRuz6CNgjwddQYwjS2trQTv3Nev4cl18
LiPM9jU3LxraLJsMDeO+MDqJYhpWytA3yVBl11rqD15bjju9/7IhhCvPx3c0vTumtuU+Qz9jS5tN
Dl486Gj3NhShQGz/NMoCyPeiYuOOwMpj5Z282j/KhOfVrOA46AOgKTu02K5LyTyveJAebeD+dK3H
9CKwL9WRS+zIZZ30ER4Xkxw0DslUANuclitb+wwkqXUtkiuO8iWCM4Uy+rtWGqijoN9LVW79ng2m
ZUBHNlRdMGTuJIccigz6nagw1lDJo+0jFxWRH+6DZ1MvSQEGZELjhGiFngnYnvqPFIJfwUAA3EYZ
81CbMD4YLNMiE+YXWcyUGWZQxwikxZIvFvueA2vfRRMQqfaOleKuh+6G2wFJRBKadGBFFYd4Om0D
rIi021hCbj0VvmcVfXgNrv5Z1FlGEWY7gBePlLJbsK9n+y/nMyUYn1nnoSECTQNBqvIVCyBGJx59
hGyDqW7RuA9qLjCwE5jIflPvus79HIjnhIZ8wfr3GhqcFIMJT4BDa0JHe4IPiSzM8nBZlLOe1Cwa
QiFGL84NHpCF4cXQHiauZgCm7flDePDIP2OLBF6XEXUyKHrAr/0sEed6LG4RSMaWytTQiJ/FVHPG
8funjkKgeL5DlgVZZTonIlNdXToo9NKmRo6ZrRcCB/AAdVkJj5LrT/2K1f+hyrlvaBKeE3t6udUb
R56qnC1ATfrx/weDM9d6gQn4/8zrOUTy/+Ju/te//r/czYJ1i64S3bcZ8wncw//i9Vj/ie/ZF8R4
+fuYmf/N68HCLExDB8ds4as1+Qf+7W72/tNxDE93bd1yhG071v8Lr4eR9uxeLlIVFvn+57/+A4gQ
y6QwHNxhuJv5LOb/7m5WYeJpQjCZUVP73UAQVdZwwlu9sSr7kVH5h4pKxkjjxqjdrc+EkusQfIQC
/yAI6ufC8IhaNkwhkT5WbvtGLVfHCd6H95vRoYI3Wdykxt3Nat4TejpswLKqh+GZfSjro6tygr1f
ihZnI9C+6pzON4qLL0yAQ/zWAOpSzedU6n3p8A+S/BpDN8OG4jxOLGZDDRajVBMl8J06SK7afVkg
wLb2ecw5onDMKwj3j++O7R/djFx/6DJ+4nsgQGJ1ay41C6cp9hmTdrO3iLghOepY/GhuIWi4I7v/
Zg7DLog3pb2yWjwXMBexdAb2W6Sd6rA4a1wcYlnM8awPkXGeyBlbIIBhPH1lLPRZlvoBGMGjjp2D
ppTWuRsEP7jPezhJumZtFae6f7VJIIijCreq2OdxdDKoTSyfg+KiQ2wnHbaP5u4NSWBGTazXDORz
WpXUlhD9orKcbyP/1pkKVtVZd06q1M8OfbqBMIheRteQ3rGQJBuQwKx99NBqTLZHlYzrBgO46z1E
Hos/TicVG6sguAyYGkzSs73eLh0/I90BrDL+KeFNOtq3BtoPl1Umkg0iLVXONqPqfU620M6JG+Ev
1Dpz6+L2HLh8+/XKNtSOsXspn8P4Momf2hdLjiJLvbo46SZ+xY3DvnXQ7OxM7VOVAIYSX9AjzPhc
iXbH73MWN2hxG61LWn9TCDRXL24nSC0JhFPIlmZ4sSlJduwH1ezNORrV87WUT3RAbLXo1zCf7Ky7
ZXgS4+zRsV/7BIpwc/Tzp5I8clKu6/DTQ/gkIhumd4sJui20I9ofuAkPodNhXksTe7BxJA1uvA4z
LN9gIJD5qJiyxdkWqZQIWLyNMqhQRnIiYskFlFlqOj6V+fBt9z6a7ns9n/Q9WEjawLx5uttzwWWi
3x0LiAg1MSbskNg8Dnp/Zr9dJuxOdQ8po5+vy5U6RRWmRNPW4xvu9JThNWiUZcIkLqawe1mbLxhe
GeJwmhsP5XBFsJpMfEWY9ptlxU3OTGrwOcMmlb6kab049USu2anA4TSE9+pHcBBL17gGfLnSZR9k
rwlFf2/QfHGAxEHxUTkK+E5PwMY338KR2aTK3hX7MREIrrTqlurdSWkKkK/OP1mAxG0nn/SZvSkH
/dHLDES225Qkb9ZIi6bpcAOcjL8m+VMwQSiEo/qt6M8qfmlJO6T2shkewh62qpsB93xN+IBsaesq
777sIkDx0r1/WFhtmSxjh6KZGYleKfO5CUY+I8X25adDGUpzr0da6AdyZOrbaUlZxPFXpoeHviFW
ps61JCVYZFe7Po6efp6YAact5BEz2QbUBTrJe0r7dEPRAsbEqS+OvgTThboq73U1YMageQ0DMy+1
86mRyw4RK1N56LtV7Z6EuRc1sxGGl2mXrRy9vzZxyfzQO+F7opHVWAuIG7n8kQCybSN9bc2OVGC+
N4lcMBNb5ZOzzIW/auOMCU11m+i+AWe2T0ndDdZwFnA4tdE5+6nzHqX+zWKIE9dv/rRrONAFLVJW
RqtT8dIWPAIwVIv8EMLPmDrr3vnYm0eWpQy9T4l+lwGQjhwKo/rsTwK0Ag70zBBMMC7/s/3yFNos
zJEqfsLUPY3kDybTuUQWT2uZ9f4RGxcNhvy/2A7NUG2l+d0qqiYJVUqGPRCoMB8jE4Q9skJ/hlay
5c5Np/zLiDzmqfhdasGrSI3bZPENFOOSaqK/svI+LR6xysEUzzGX3x0E9/CQoiT4AXpblh45XS9r
dUJgdua0Jj+HNIh2KiIm55IUtodHlWOyafN4Zg640ynR6bkaxntRhwcWWiTTBztzDiO3A4qz40Vo
ZPhIDOdVlZy9mQzfyfutRIn0bXYPviywdyZ36oHf0gInJAbg1jRWXje9KU8LN/iSjn2wH12fi0Nf
PyvWGLK756KTBxoLoRfoCNd5/j6V64owiRkziHxOkmsyRLsqwIVtmTvc0VFLwT1eU6MgQkKIlktf
D9Coo5FZfiH8XaTLdgcfqtJ3cUKrFBt6mDkb2U0o6PgZKfzAO5R62FhiIs5d3ESorNyb+qA4wSB6
ck0ftzBNR/yJOQS76mTQRksgNN9mo3zlUrRuh2qXs98lODZcEz6JKo/MShCNJZthzFeiNezFIEMk
k3i4TR3ZEEUUlrpY+CnxudeIttDkg5+lOmV19VyO9ZulvGtQ9Ddpd0c9mLhdByCgTO/XjyWSTzk9
15FBZWxEW5SQVxFAbmpt8MET0XLAhqigSfHB+LlruMXTON1BH7JuAAopa2FZcm3zEyhEsepLj/R5
enAR/tCZUDns4mw2LIu6rY6jbzON6Po95q+jMpLfpCKiIEy17Cz/gZjoPUhVcaKWfJ6zh+g0FQNj
lClO1ilV90NtMVsPNQZzDVmvMYk90qO4sHGX9ozB/cfCL4aVCzxtqUsOL1bityuYRpQWNP0H8t3d
Kz2OMwFjudThl5HbtHYJWt+XyjG7RYMhC10jrjaCjipgiZxdAu+s82bRKPvN5m3sBUWeWY9fqSwA
MpguCL6qmCcMuU/tO1CcSKkjat49au0d6PhrUucf4dC9kkJgosrcqcj/JPWLy8SOV0M0Af9Dg3MA
7vix8S7A+Zfg2xa+a2CosY/YALdNzlQcv+2mg6sNvuTCF7OZJEy3KipStiYA+tU/b3v7MAYjtgYX
RbEx9klbvNaSmncRazeHQyi9ZQwtUCMe4mx4kH2A66CryNZgk3Ml+yd3YolZ0jLTJy51EI5cTH/m
a8UWIaKGzddj/9AWTTPntnQegEyPvqLA+vaoA/Md7TSjqWqEtpAaLYxd2KrEoH7KCMVo6rWbTU81
T0WL/ckf9kZh8ywjeGLx7eoBID9JafZ1l/wpJbv6JUA2Wmo9ZChkvGrpj0UCZ9L90vP+4nZg9vxw
Wk6m8WQ4PVWENtOpZIp/Ohvx0mGEtugd3iangnzn6CeDYTS+zJCRulN8NtbIxT4nHss2P4/ZGmwW
2XDPm+C/yTuT3Fia9MquyH+Yt2Y+ZfQdyWBPThx8bLzve1+BtqGh1iHUvupYIrNKVVIVoKk0yR9I
4JHBCA+zr7n33N9acmf3/etAivDaNbMTjAitSsY142Jfd8+Tytdmg5EiUbG9dgnuBE0COa7O+CIy
HrvwSD5VyXwthvHBUQgtLRsVhe9AbhgMp7nBtjXemLj1LRXyeC3BelbNOjHbTdaI37gsNkM4XYkR
oNqo4z9N6qTg//q7Hlb0PkFpv9ETaySkj4Wls5tqqnm3UeAGDnAp9oR/njU5bHAarD7TZ9ml1UWY
i7c2jBK27YT8OYN0y+RzF7IPthHlTfV4ZzN73hpDcU5jBJz2mByDhPmPTCyyqZps2zg17gTA0YSv
xtBcmg2/9OLG6Vdft+uliM+2qhEIOB9mHrZHBHkvxMuQItqqTYQ3k1ynUjCPyHoBxsB1iJgI7uXk
HiIZ7/2yIDUy+xlIaK3yV5uSbxU54gIIKl8FSUcMAqyhZPwamupd1Weck9ssc082BxJzoeNsaWfh
QHW5eG24diPGvATw0cAb7DwWj1p2mOZ1N9qvJZVh+oe+rbkh3uCuQkq7TN7raMv7tMtrmOryhlCK
7jhXDGVcYSfrbLJ/hc/iO0vZC6Vh/2ZicXkKqpG/3e42Xug9jwIhX5xlEEAddHdVesJRclgY1ses
JNyg33VKHVud5Eg64Cd4mHrdDvFOqfzTI3OvCyLOvm70VyCPznqNk0dByhMDZaeO75Ww7JXSc4Uw
dE8k0G7mgn2V05EtMwXrCbRVrlwWO+letNW2kd1tOWBY4PbYuY2OKrczbLUWqS3Tq9FQf6VRupe5
76yc1NyWhGNRSxrvtNNbU0zbxeF+NqphJECsPXaSHLPG6Pp9PkZyQ39yje3+XOYmNPxmE1mEBNao
GlYGhvE8iN6dyv4j3ek4ohRuHBSOrMd59TtvkRAD3eHWHhn5Gr5/P/oGRkEJA9ueue7xITaO+NO7
OOFx5NEGl7tyokfhO3+ZYuM6hrBo2SfuBLcAtBxjYxX1xshb1LUuBQmqaX9VF3g54EDStOH+ElFl
kkmDWMNDzl63/WluvBc7AeLB4zdl9X1P/xErjAZxf4c+aufV/UMZhSd4EjepnF6GNNi5drMxqmpX
U58yEYuf4ICvmhIhtivuUHohD0BzQ2RfWWNFHIZ3hTaeHTVL9DFoiQEJHyl+Dh3t2sysWQFRrHK0
mEOKdDq9H5fo3mntZ3pzSBFB/xb7ASN997PN0qMYSme1IDqL0ngXOt1nOBfFmh0UyqjK7oHLD2zP
U2Plmo/yi+AY1TPuyky9XzXYgvQVU9JyPhGSwfdvIDiY5WiNaqBrHMSW0ZH837UbZJ/I+datcNEK
sWsPxx+ri8i3abZ42Nj5J9QfBUNnIIVpiffF6fLbcqG+zaUAgwlHtsvuEbduq5SbSiUmjxQmW4gB
+GB9ushoQJ2Dfyst1EVSzpnOW427i9EJacjYvYwoeQxxu0HeilZSW8KEMA5m0/1SXIFdpEFz2Qg3
uMhcbScb++7BbGrwnTjN7M644ji4C+MKSAHuE3LvFc40s0aHjlONnd3NjHMtqacT/JiSyNP6DOXs
CLBxlytcJdr0xvbv2OCCS3DD8SkKPOKY0/HJpVBOJL45mC+3tjbS+d7rhK8OTN8qwmeHsxsHG847
n+lr6HZQwYjZgyTNeLHCpdfGYE+w7cUUHcgonftRO/rGGnhFODAtgdJeDFuhrX8BiK8eM2AWYQq0
/X2BSdArSI3CNFjrZDsdYGKjTtdgz3J2NhXivjTKjp62HWI/LOJLAg4owZRolOp1xqQoKvNrRBmG
soGntjr7mBlZn+EAwt4IM2QdYHdk0vApUVa4lB4FSMt6Qg4n1BnH552NnBhs6X7GPsm8/NVCq3ZD
rNkq4CumP+GQeizFeJmZ0WeOEdOixVRwldDtkTtLvEcXsSG0kMMh0dx0jndOMHUmmDt9TMQeZs8R
tAS5AlsDnrzFpEjqWUMz84Cx2zwxiIedyK0fFV/kGsBfm2458pGO8NZ19fusHafCS+8GLKhOik/Z
j5MbuAGXCZOqbRiIx4y3YQyPwBeJOsfOSgQg+7zqEhTlWy4p8Q2Mr2IsTiideADn9JN1+WWUM7IO
zLKTVexdzLO5dtFykt8p7FKdrytCfLaddtx6M8kR9UJ5ZA+aKB15BAYgisuD4ZizyjAnjyU7Ft6B
gQMmuLF030hx+bXYR5Gy8zjgAJ764LvXjvgKL0Y2bQBislvBM0xGz0PPSy+mZtN5FaZT4z7THuPS
uCfNFqQf7uO5AzXtUVnI5UdmpFma+JRtbVgeWb0VyXBwcTJHA1ZinM0lr0fhdMasulE4n0sc0Fbj
vBY4oqGZ8M1aMgNfNlp7iusD1rqD32O4AYqzD/FXC1k8BPit537+raS67/BhT/ixrTB5GhjmDfi0
uyK5C10WSPi3p7nYQQ96ZDh/V0BmbWWP0dshAwF4ABdiXtD7YgefWKxwMWk3Be8NLl7tHI8IeEy0
l3xp0udOu8tVJqDINtdoxDeC/RwvDptl88VaZvbB8caJGcJpzQtlBPwcgm8BomJnF94h7f0X05v3
HXb3Ftu777kfA9cPPJ6XHOcnK4RHG5t81f1ibsODWb2ZER8KZnozQHuLub7DReVjtjdGzHwBYlpM
+G4Xn3JM+WpEa9/O7zNm/Ux8+vykAAv/QHFA5XUKJzzzqfOV5e5dsjRbUjrfqwSRkWnAvGrn/YKT
Z3DHTWcKtKNQA8Llva6dzVIH755mCsiWr1ydXty5ekqgDtRjuK3ATjottriov5qVfEb1exvgMkVl
3G3coni0ecVGE3wOzBUM+Aa2HV7pEEBIqcME/yACIZDZaDfgIsQDw0w4CZmz7AQKCl8DFPq83BoQ
FdKWVQooM/ap6PdF3TwzaycGKvF3BhE+DEQsyAzeW7TgnyVKtYTcoJbu4KBWRU98j3bryzH7/ULU
RwXxIYD8kCuPHDw80dOvZGwKeJL6KyUmI7CJOWVzblH7tvQmYyWQ3AwP4TSdACWf8rr9kwd0H7jU
QaKvOg2lQHpB9dR8DEAuFNSKJoSZbMdfJY7eRGMtCJc6GBp0gagEmXe8ii2T6xQUBt71g9RwjFpj
Mibm8avSd197CBoSkkaJVjyx6i1MDNg6TImNMb0nBR35ToYaFhhHNr6hmt4VuKq7BmcVzI4g56wt
GnXqkHkEvFEE6ZhguJh+aeCHGqNbUyNAeOMOEiaIWbGwn6GE9NBCcL3eWxofgkqX3txiJUmsEF2G
pjAsA/M1PCwS1b/n/+mgkSDB5d9aVJrg8Zh+9H/DlsAvURMgkwR8oAXZxBkbAnJLRGXZDuMMgAtn
NS39TwERZYSMAmMIRAqslLYsHpYkJ+OjhNwdfviTtXFhqzgwVnxG/YogQ9slYBgGS2Rou65lPwUj
eJZeg1pkiuALcotKIrGBPsTTNXLO25tO/DaINwKILz3kl1hy3eQoD9wF5UM+s+LQooTYajasPteh
4/9QE/+gENwLVAzBjJnBnyIG3j0KL/PLrhEU4xpb58haVIqYGEVEWfXMJ+0HvzBRM2rRxKw4oict
pMB78xCjrKCmZOHcPao+O7ooL2rWG5ktrirBR48yI0x8zFzOMUax4VXmpUHBYWkph5WNT5FC9sqC
D9XSDtnYU4b2o0cDEqXpp4smBDk5Lv/yjoSBg4VmZDTSg0BDUqMlsbSoRBPiokL8UOHyDc+ALSGu
0zKUFD1KokKqWDf7zDgjuWdQPoGhzMt8hQga/vco77uWuKky7Pd9BmSAUIiQsEzbzY5qqg+eYe76
oTiZrQOcJE03sYlUVxCYJN2GLWYxbNqquToYeHRCoqJvqgvvChcaQMcSfZIneooI3oH89wdd8Gud
G+xq1Csqx52PjIwpK+jevr2mQabFB6N2RrHeXTZOHsAqIEu7VXel1T4mmtdIX97Y+MOTfmcg9K3D
+b7ioWVc0ELCY0lUBBYEGha38cIqX/gE+6JOjttLFE6QSfxjrAggRJOFGB8/p2GvLQeDqe3eDml8
LvA3ytHeJWl/VzDqsFT+nvscxF65b9zywsKOgjvftfzXY7lCHhqhBBQftUcStrvTZLCRsXYgx01u
xphrh33rc/OMvoXuLHymYnmyoghWur+piqfeRdFSSbKxoYmGcgEL1L7Z2MPk6J+ziDBSfznhcbyJ
JvCExDCScE0gALW5UQhGUhSrrn3OiMhJ+/bOTyViWKIHHASPdbNOJad61XsrTOLngdPYE3j7k6j6
ru3k3HiIQcAFpJa7X7QnJvWOqlCfBERhQ6AnzOrswYxtXG4AgJCgJ86y0EsOzPgVcUZEZ6zFPGHE
6SgQQdh1w66wGz4n5xx41Zc3TCtMGhuGJZvZrj8Mj3GGTf4kiVOioe6cioPXxVcj5A0zDKJVzcfQ
xyoOknBZm6HEOypfixp/Vqx8bDwxWvfs4Cf52awYZtvWtg5J1R7JhWh9FPqWffSWmKfXeMxk5aBg
yA9jWO9m1X8NdfdqFNFD2vQ4A1EjeKW9l92Iare6EWW/ly2qOLaNGPb3FUsSyTCXLMwNsUC7ZPFZ
rDb13k+5p12LMAOIDuMIip+hBLxeMrD4V1VGJMOCSD7h65gcusrFYZ2tasZ+FU7excg2WYsjd2FF
i1oNuSVAAisIN/HwOBqfxrgDAn4HTv7Q4Hq0OGSyjtIQk43PlL8PBCHrDeYf4sKtEEd+OReXIkgQ
pgKVwyA5bfKYVWmXvzhW9Uid8ZtBWIwoYyhLI4xdqOYkah4JRi0rNOvO5UEqM5w1qfjgnN52XnKH
N1eP38Nbhi3YjXLaJi/Otw4rQnLkkPcaANhL98r7/97WGGVG0CNH+uffLlECDmDx7VYu46HUvqoY
LsbiNOs8I6RJRIKqdwGIOEf4mjON/eBCokKPLOB/ZnYoXYYqONRhire7Jeg/XJNkwYSlYj5gC2BT
1eL1lVMZ7JquXEmHabsRurR7BQ0N3IQ3qipdOe2shYl0MdJEGeTy+ZY+UzzWDrVprqOS221UbgAz
CPGJwWWdOkzTg3r+BCjzAWRml7cjGBJNqWw9/6af8k/Y0fdeSqHLeHlfKetQ19UGrfHLELEFTupr
b6MzDh2aVPt9DuuTl9p7w8M37zt/Oo/J0hSpP/DLd53VPat6/PTMYFf7yRcwG52ZSnRdjfjKBuYy
G/ZBZv2tHQyoKacx0obX7qarslNlROZtPIJpjLI3GfBcYmnGxcxDLGArliEQS20rnefuFpGMsypM
eeuyxtxWGAqcsDVuOmv4yCDSVoy36sScPtW8fGY9k86oTc7homB35OR9IoC4adXwOeVmvhEmzGWl
e/XYn1/LKnT5KHsSodGKJx8hevglQQQ4sXDXaH1bXnsuOypsPJonK1471oG0r/t2QG6NHseon7z8
Eqn5M+F+UjE1gOgxEnISBBxUXPAQrSQfn4u8uQK4Eo5oNA/ZyLHklMifS55f91S/TGMWsXGw722N
lnHWomz+jC4nbodgOcnJeS+6rfCfy1bt0YBWG/AGDcuP5Ey9QYaMAyfX2C/U8w3O6N4/N7W61oV1
DZ0a8yasyDyydMgtALbWuhv95ndiaXcjTKJmJUtjguWonvJVyED+QL9Llo0xkQzaTJr9MA27bhmY
Dn8XoX8Rw4QqSJ0cFM61EXyN7VxsE7oVpGHqZnDab8EvVRlDwhCN1U37C0dH8kYotAI/MC0Z6jk4
L4r2T1c9F2zkg/q4tMg7O+926eNNlM1/GJofsmzkSkkOqr6E6bKFQfy6dA3K2mHbTB72Ua4cF+lG
OTm3gnVxEfG14LdmVbmiHn9HHP7GsGAbOtN9yd6xiU/Cia720H+gFtNEhXZnO7BjwmHHIulYK2YS
k02f0LnjioQVdTPTVBLngxnXncS9LQtKNNT0SGIvdR8RN/iDMCXGX7LgnCb5R3asQfOBuhP+EKsM
4VbnKajHVeu2pyroL15tvxHrsJqN+oT/4mMuJ4Y+5IfOKZtBTJotMsdltr9HvyRuqPYRiplfMvkq
WbIIC8VgcssvWRPycWl7UvTc5rFvwSmlOiC7eAPies0qqNxd8DIjEfOavLoJhTWsFcodDlnw+Hjy
auN1gmU34wBs2asMwcXsar6aGAKxy0IPQnnQWSDWXXET+hhhUoaQ/a1b/9rsTxgjEXT3kkuiU7H7
x05NvHofHzLKUG++A7Xc+D9mHZDnEFIrJ/GTmEwa/GYvS/OFt/yu8gOixVPlUwiVWwfrm1FBEhXB
q5+Ratp4zDqcbe4M+6KdLg3REizRrr3orh0pJTfIdvmfmQ1dT3DDLlus+1rSj1s4btZdPu3jbOHw
Nr19lsv65r++4sz0TECWwkR69f/WnN1ny8//+Kf/EKj5b/7930Vn9l8K+iVITdcS4EYQif1DdGb9
5cCwdH3U7kz5hUBZ9r+Rmqbguy5MU5pKokb7B1BTESzHlIzZh6eEB5z5PyM5M2333wM1+VmukDYq
NtCa8v8CamalUj0jcPKwvGUvq3ptZOqBw2NPCfiRZJo2YMb7wDKO88IkTtFBTgN7MQGcAdGA/9hD
684kAxB+zbORq30chnuf+84NhueG+2/mHuz1hbhM8o9Uw6aeoPJwYzKRece/QE4V1+nItSqs7qXh
zMZyfgAwXOy93mcN0t8PXMhFHcCeMWMykwRaAVbhI5c3xtPPRN/mC1zKlHtm5UDeWHfIVgCUWWv4
JLj7dD0QeoD9dYVAxYT0lqKhpnjAAItQmWoijKgr+CCZ1WfkHoRjwIzLovclSydZTilFiaerE6Rd
HyLodpKypSSM/SagkCHVs0TFRGfPULql1KkoedBl7ExdA+Ul0UKzroskBZIPFQxoLxp3SqdW11Ak
s/06qPCZM1Lo+rn7TvDjVVB4FZXGi1CKEemyzXVtVg4txzblmkFpcYMvFsexsY0o6EoQIVL2DFg4
bxF6i72Ncy0ZkNeFBiliui50F7btFIql5Cy0WbhRQEbpzIrbZs+ia0u3HDfeRDW96LoTSR/CmQOp
9reKmhTAwDalRrWpVW0ijWxq14kadkZNAOe0d+5tyts0GNaUj9S7uvJ1KyIDKYVNK9k1lMawKyF8
uCyNUmYmCYX3ssuigmCJbO+F0zrSe7/IOlQ9cUJIALFKNyuWIHvKQaofyvOaMt0gfz4LgK1SvrOk
wLvnQi0Y9g7lvUeZ71LuF72/SnT9n9TJw0hDsNAYOGWzy+hEgGQ75D8Zj5IWIkutYzDZrPppLhqa
jJpmI8hQKCzGQdCEdEZySWhKmpmz36JNmTq1B92zIHoZV1EUH2pjuPXLx4C+Rkqm69S619IoD21K
7IOVsIaALSnHh7goPzo6pKyLNiRUMaesvmI6KCm7x5mOqoab5dFhCTnvJjouqVsvPOvokVJ3WaMp
WJeqZnBgb6a2eEgmA+EbDZzygs+Kjk7Q2Sk8KjGdHpAjaCzJGZXEtzcmtIJ5CBgpO8/R4jH/wSqP
trKnexwhg0IU2qC5uKuWeVvGwIzoNpPOelwcnqlQY97pR2P60pwnf6FPnfx0rehbF6auBn1sRD/b
2Map1v2tbnTL4smy1Mam/x1AnMJFBRziXEm4pUGmUy7omANQGSXtTEknDRh6J+msycHVRf1a0nGL
EfszHbgfw98DmFTizR2oLYIai13+XtK0GyQKK5r4xaZdpakPF3lr0+R7NPuE2rTY8LCkMwZQuXHs
rPlMJMYlnhwIG8YxNua9M/K85wwSQN/emHB6SENgxtAwbFhY4s4MH1qGEAEvN2YoUTGc6BlSINm4
cRlaeOEMQI3SVU8zRAzhj/GGk3No6nlHwFnReMFrwyBkZiDSq/IPHO7NyKAkiQ2cHURQNYxQFFxu
TeoYLYwIdXdlBEdQCEsrMRNSq6cwTIg2lp7LWHF1kgxq0rA9OAxuIgY4OIQectb4FYOdVk94gsG/
Z//SrAJijKm6tzXDIJDDVKeMh/A0ofWL/UeBmQmv/B5QJyxG66EZitcskqCNtP/Jjif6Iu2JmlkL
dtoltTjDb4QLoPHFGzEHK8J15mODsaqfjctoYPqnhb2MQwQAkwp847sVfu8aYpqNRQt35WOBZcvB
uiXpJCY538dYukysXYya2AhCbwjkvGrpkraD9oGZZo3NOvGOpvaIgXpGzYhtrNGgJmxkMXYyG1uZ
NYElm9v7MGC/RwGJzyJJNgorWltrT9oyPnXS+xqS4Wxq1xpkkuChx8jmt9gHtbOtxuJmYnUz6+ba
oAha2TV7pS7ZudoVF5baIOexWUI4gGuuxz5HqMc7Bm54obIDWCqx9RiHuXO2bsaXJKvSj1KMuBDz
AWMeDj0VVE+2tuwtfzPvQVsetJ2vsustN+2N5fDmiQ5DPsY/BfRpnRjtXgKWxBAlD6l2CU7YBVts
g3FexozecRIaFt5lrIVLOSdoktD7tJAIKuyHjvYh2qU4Ku1MLLVHccasiABkY2JeNIsQfph2v8+f
MebGCpOjHzXfbNDGo60C3NjaCZm32ZXjZQWC8LvEKjmjT4D6dHBLceoFVkosla3AfOo4l1kv7Mcu
ekgy/m5T+zBn7cgMQ+u9URWqY7yaqM/u5iL8HrWLk/hHZnwpoxocRZYWRRSaB4b1c27jvaFFOdbk
nkbMoaU5b4kFWythQ1zFPlpjI3WnjJ2rdpZWdZttgBTiNhXPQd3dN5hQ465ZExX1U2NOzfCNlNqs
imnVm73HCRNrr92sscc2G3trpm2u2u+qtPPVo6NEf7cttCcWgc5DV26KGZeMFltkjwYGWrISCCOI
tx3G2rr1n+q4YB0IWdPT3luK/NsMPxXreB6qXq4D7dMtk4NPvdJo/65QaheF2Y3Qzl6ZszXSXt86
5kqW2v+bglFEL8oANFJ31uJdqLHA6ElSlPAOS+0ijr16P2tbsd/ube0zpuKhDzeADuFAjsCfJFiS
uSeaPQ7DG1rXD88taUd7PY4GbZcl40uunc0eFufAkp+e9jx3obFl48+yAzt00zcY0jFIB9opHWOZ
DgpzS7cb7dMRST2m6gJzdaRN1uwNG0zXjmxvQ6IOxgrgHCv4BHO2U1en1EDFHWHbbrBvjwo1Xjyk
V6Wd3a1TINvVbm9nIda8UQcHG7hj5scOWzjUJawK6nPUfnHePLLTsZDXXgJfXdGdMnZv0cc7VX+2
/HkiBJdPwdGRDtxShBtPzLsCwo6L1j/wpK5CL7/NHE+uOw7OCAkhIuaVTbJA44mTKL4ZXXLtxeYr
zD3QC2JfBeyrTHALJBRgJ3p0SSwIrWLXk2Dgk2QQhnyD6ba3WhthDSB7msxj0wK5wkLXkRVXn1SE
HNBK2TuXaqLU88hNsEX5Us6SSZpkgCIK4M3+ttYb0qAwNpQBK+FNj4WQUAm8+6COvpam2kUR1XeH
zxyMzt+C5del0Z3HEn6OPZXbZLQ55NSqHcp16mZfi0AULWnNg+ZrQlYnMULEtHvGQuhm9t2mZLPF
7YtaIMSlHlt4gz+n/elzcxXbTLDUfIEff6xStknDGK9txz01JVFajfaVOAI5WtaAsOFkA0WmME9+
mR1yG459LZc/D+X0rCSSrEz1t15GJVlkmzju3uaqfJ1y9GFFgKA4BVygJLJM+UuIBlVGC6TLcMV9
FqOMaMKPBMIfqx1cJ6T5BoPJRy2eAq3iVjYCVMWP5fUxW/Kf6aKADnZpc6RXX4N9nXeyymdWDfZX
o8Ynoco9zOtjF9qvOTOj1slCja8mg5YCFHWFktV+HGnxo5F5PCq/hakVXte9O8RrxZ3q0NAvNWT9
kvH7MsOPTNdmbBabmHWs9JFqjlBtEwu1R/eQtD+SdMKVYg8ul/4d6i16EStkKBnYd5aLzHEK4tsC
x7Ikgqce6u3cLI/LjBKN78/KQmTL5EA1LL+HE8ZPooRF8Oa5nNTV9DMz1Q0g98Wz8+CRy7FB5SlX
OZyIm9QLHj1cfgbKyTH3XhURkTdSyNOQyye3clZwBX8p9Hkn5GEAYA7UgiYo5Zqd4kXckJK0GRzn
MU2Xuw7aVk9KU2sk68laLj18bhGgYvAZfOaWStZ1M+xm0qOrpXrm2DAIIQtIC9OIJuDLsOg2C1vt
CYtR6PfvCxHU6Bu/+7ECJen8NFn9yyJvlTbRrUFKU9YQce8FBzvsnyJ2QXHtE9E5Ps6m+W7340dH
kgDiFgRefbcTyI1APz62nfnO3/fYmQ5F0E9C5CVOeKQdY3BlkAUjqFsEuyKoiF5lQVuYiRYqqDjG
/Cc2QOQwHcb64k5r0yFbJfAe0qn4Ef7E817Dms9CwLJz+pZIVtWM5wg2ucgJDdeS/8AofmoEJadT
1cjeOnT/qrw3knLVc3QEaXBnuiSpYPSIV3M2XxvPf3Xlb+Zkr30+3hMN9GgMLqVnXzFgZZAFI2ZD
hu8X+4or0zHsWrkfbpSxELLC6x6mERHKhBhkQkm6zATwuJN9qFrCcMto4YegiOno3fjol4fIlvcY
gX5tric6YIrN3La+mtp7zav4TFpoAm1dDUCJQraJcopOXu7eBKW/QXqxmzrWARDUmfHOUJKQNP0R
efJhJyQKsbHHvExvOXraxdCvU19+YcPr1vMkEBGG/tlEe7NKcCGDWSrvwCAPO2ueLnE0R1CcymsJ
SSYoF9yhYvpJpHkqBmSIvS+e/RH/SVMxRsbDUE2usSPiB6OJza6/8QYA21b8i5KAHSt6tTZVb31N
EGbVAvqicwiHj47eXznnomIW7ZGRZRTpQ4QWWg7NR9FMZyenAsFWNgc3fmg81cwjPPfF7+I1ksZf
s4LLEmT1LuQ5XReWDsc2tGMWwscwX40meQak8tD2xH8Xk2+tQQU/LEEboREaj1PMvLGAjRSZn+OY
okb3jLXoAXahN4tnBLIT6x2mqVvpvMfeIUqGxxLnHc5GSlguLTSE5KTw4VkswsDwDm+EmKBd4AuK
doDvwxeNp60F9ppCyiWZnAS7BCs/j8GgQ3xM8F1A/AyXoKuZ0EDcMFDOtj1C+axfF57YVALeizVD
mSMBDi8/Rpq7vr0IIubIEXPXLvqw5SDFG3EZVN2Fuuuj946wosSqjuHS7Ot6eDDY0TD65MoRIDOQ
FgZPFM6wCfSnMbMir/3xWKfFk5IPY4iZv3oStcVrqzGFeH2Ak785mZ14XCqOafcHhWxLyyGfEIVh
+O0ZrHJ+Gbu+xvo790u7N+wA4novL2kePdgNc94QwF0XTq+hl30EVXNHFqlchZH/Q9wxVFQ3AMzK
d6Rz/YPEOIMg3L32Vr81aDOtEI2wF3+jaQb6B4a4JM73Zhkoygu3F0fiX6+EpeLFYv6sxOY58lfm
XeLWM1X1/JYXd2F6BUQXPZEdETwkiQdM0EX24bTiaAHm+pHJYG1QAgMIzlx3T2AKYsfSVZAyiUYB
rPmbRUPxmAZW9xYOOvIiUjuzcYGw5sx68+BM5Lh3m8/cQG3R5fAZUd1KFxC1qpGY0QWToRD5V7jN
9aU0R2c1JsN3HJNAEZP5Hc4wCk18O7k7vTDqYnUOTocMrMLeTen0HHY+SLa5e60icfAgnh2NyXhR
Jk1Y3mRnDoF5bSx9cppBung2ArncGh8JUNhjKDN0VPIYXzosQrT6t0hpT7Yv9i3Flj8PO1vaPALm
qmGnVIcvYyUfIlGibHfkCUHMxYrMsxOQAGepnTL+LKO5aShVgL1tqyq3N7I/iHjwNpGRv3d1jzoQ
62dcfbiWtnQ/mf450uftMPpqZfrtXRhBDO3UBOuZQIfE8jYAj1e9Sxb5RG1YussxDnVBMPyMXvgZ
YGps3OTTYlQJyi7HzNaV7C+4SFRn+fx5wbwaY/yJeUamWtdBWYknfOeT0V6knYuD2Q4vbfE3RvoU
/5kT/9QI6NaW/ZwpAfqPxD5yYV+qxd80hfNjG8VLnLV7sn7YqXla4CO8/kbiSxmaGs15tZl66Np9
hKYmRstZ3puL+YSDYpOr9nEMGej0ffrdwFeUBcsDvv/SupBNDTzOW5v1cBrR+8qyfizb6NXIEqB6
w0cq+ZuF9wL/Bh6FZ6Y7OeYHntVTVaKpSOL4vWh7oEPhfSIUl5jpgyoKDR5hJ7jEAHVHqkPbGXal
4/34xPzmbfFWeNyOvb98CfeuYmGaltR06BJXaehcZBtiQWMCCwq5H6ADiXJ49VCTAVDpQDP1D/99
1g7e/2/tcGr+9Z8BbP7rv0TN5/fP13+U5/WP9QM/5+/rB+8vV+FS9wl79UjvMlky/N3z7v7FjsGy
fN+SwrN8pf7t+kEqnPLK9nXUF275/7WAcMVfwub/V1i1POlK9Z9bQJjy3y8gpIXv3SR/w3JMToH/
0/MuiTjA4e4OK1bT2z4ly8JAaXfjT/5Ta/r3BtP4joYpLIPDPBQfwsYY7NFELgbCB1PdTUOySUio
dBrjiJLjN6HimSKDcbAW7QqL1sJ8zkWXbDnD5pXdlVuihcaVxTXXm8OZQcK7kTlPRpAFax/lrhmQ
Tez5NChQPiM/5+KszobW5dd5d+6cqjsOEhu2JXMm74M8Rz6nMO3/qu2Ku9wobzG8MF5XcEgALJqJ
3KVG8iKW9NuroHRQc4QYGG9KvP2GScFpL1yXxqgdsT05QsxlLaXuOjN5sLW+1e1chlT9dDtW5Cen
qIB3YRtQg7bW0WzwpoVRdEsB8u2aEIWqluKCXrhOX/oRegvDaTRWA34ct9sqB8d+0sGKHYgexp+x
jkYXgIl1g3Ng1Xejsxmi4CXyBhiEszgihL5H/4TXVPjXIGWvUAfZem7UPUclq2XGJuy+A6Laj33P
ILeZD93UXKB8n9LKcfdNwx07ygY6PjaulM597MZjzkoSCOyPrwLrV2XdfcCumfzHX4VviEUwFMoB
BhE0APJ7JXL1sMv9S+IGBzdaqDyCgxW010KVb6ou2brn6ra3i33nquc4iulu2+KT+hAR3WEq2JJk
VrJxS+cJRNS+7Qmq8sptNcEiRiK2zMgvlUwZURYEomkLQYk8w8wZCYNUBONfCWeHQ/RJxDSjIzoK
VYyksMjtYvR3E2876EQoLoO5bZbusrjh/yTvPJYkZ7Ls/Co0rgka4NCL2YTWqeUGlpVZCS0dcIin
5+dtw54haRyzWc+mF21V9VdFRiDuPfec71x6mZ3KNrpZo9wYZhjeZgjn04z6EnSYe3M5bizJcNq3
FIXkyDXJBD02l0C2YS+sY02VNr2UdcOM/87LPziK+EpwMuBl6b2jnEgOQLN7hI5yV1oZNStp8EaC
m0sWq1vsetcmq7hBWBzG3QaWph2IVUZPBWpb9BpNwwIibejWYcf3sXCq7VRC9fPImEMXKwDL0mzd
t9TQT5miIWhYXpogeKToDV91IM9V1oa8utZrK8w1KO/XPpbbLje3fc1y2/Rq24gQxRLzfAZDxx24
oXnhdzn3YhtzhKbK/piIOcPXiUZAg9HfNvM/pqm7jDNqxhSDvgfthds1b77jqbrYQJv6PvOpnvCg
pQBMt2f7NNEeZxrGUxYMu8KgNCZVzp8x1Eessf3wmvDAX/jDlxP4Qe7fXV0OOwAgxdrAIrfgbeGT
QBRwSZZ3Z5gZcSL7m9AjiCGbaaQgFBVBig2SEwlTPIZUjclYQFjkV7SAxdcitd4dx9+ZbYqmMYMQ
RIY3VXPnG/ldBGDHcSj7KyxnOmZduMYG/zTozgCRL9c50E2g4TWOTHsdmTgAWyfPj00k3e1oZ8nW
qfOXqDAvETGvlUpBiZUzPILJF/dRj7NTTTVprozXpIAYYxLK3wKTD2hJacqDQAplrsruXKt6z7ry
t3P9R6pq7hSVJsAxCUtZXEJpt2NmMwFrbiEfwemKGA06w9i5In7pTMPfQS9A+5qec5c3ojaCRI13
xINGgLD17hEQmI/LiW6ELKOqMB235OxY4ELns0+GtwK65rZsOU020TadQFRGsQOywybJ3RODK/zw
6mrlLwfb3uUh2Vqn5PTDObE2iHOEtrEvQndPopE6gbYZz0bsoZElZIfzCTG5y+8zNzzPQTnha3M2
BiE06Fi86jFQz7WswU94afyQKcTwoG6e+j4+GzxcV9hlj+0S3oSHTjflbA3YuLD+E0k8O4k8ZLUN
x2Qe6VIqCR40zYuq07uqjl/y2i72jD3e2bTMV7qJgCgnR77AVqbxLSL/nvrWu0lYAKYmrBZOeYOu
91q3lnOISw5bg4Mtr9XnAXYyGkKAHBJEbeHNKfnDp7bA/tRe5jb/K1puVmrkCCDT57a2r0aSf8d5
zGqbEjkw3auInPq+iwBi0Jhh7RqbPb+ImyulAd/CcviXNVQvzo5MOVLJSyimQNv8YIB3ab5uASqv
XbxYq8RDN4PFdJxyWrmDMuE0UPBc90MALMCpsuGTj+GHzIfvHsPVXvVctf0ReNbsqIL2KMxqnn58
wIs39lC6qeCuYcsL5lXqqkE/5O4T8W8Ci7YmqpJmOqnIj6Hlypdugoc/4RZd442AGICr/NnL23xj
600/a4xi3bhFssVv5+xkvtCXCJKDFnIvgb2qVV6b3AtxL/OuMK3XoXSAdjttuOXUNW+SKiUTUi4d
/v6qpu/Ow7ITcgwj/eoJbGh9NaObqOiAFMODNK7UlcJw89y1MX622Tk3uMz8bulQjQksNQbPviQB
RG8nV7/6RQB6Y6NkT+Er46ianga2aiI84fIh9qJhOOtICeP9DBAjiraqF1SK8pqhyPZav09E/jxG
6cHki3wSNIENyGJyXpX5wg9+OhYUJSY1xURLu6zmicSS0+6iUdQfoHTBgqcWShyyUhTrLJp8JQh0
Yj1D+1T2M+fvXWjMdISQNQ58MgwzPCGTmOdkoZuDccfnlKQkn1iDHZ7DZbW1C+dPF/+pxm4/hKBZ
G7Zwu28efdd6n2O+lYzK2LTCp4LXRU23SrjWILHaljcoj/2KwIY9cDWhm42u5g1Ej91itexqimtY
bZIrn7Y2Dw5b5igByy6Cb1FH6Utud8/5AHInHs++MG9j7LxUgiVnlo1W3ZfVWMzvamq/KIc9FGlI
gqWGRiKSFX/F9Th6RNHKredaW8cP18swbjmaXoAXjZus4wnSm+mPn013lde+2zkZdNu9A+yyt8uE
f4PDlXKBb6s9soPfkeMUWF9Kf18K6xot2PSM4CcQ0NJGnkoFkDm35/7bUGu3hHQy23NyC61kH07e
mXwqDRFq1+orEt/Isxm92onxnUqLu7vsToVeRQtjPFWq3Pk4IrwFFaEwGXUEXy9RUSElTxwNc9lT
8Kjf5CDkKRhruAT1hzSY8ClYCYte2XDiz+GrVGeZFTuXGz3tV0+A4tfl3HELTw4WdXKBAcqkHPJX
W5bPeY+Ohyzbcd3aDMm0LloHydDehMlyqMY/fcSrNZAKrQZrN8XkYhbeDEGOjmymzL7No5ECQ6CH
SfSMV7HMT6IyOc1n951UG7+x9nCpqXmkAMbt9qwfI40MwW/FPp2B9QDr/uyZ2SfG3qvhRt9V7yDk
4fVHv1Le5xiZE02XNfNzp1+u4Jn0zZeR+DCYhjW5AQJtroU+jJdlmC5GjKWWxgsLgASX530d/HSB
dap0MQZ3lXNIU4ZX8T8CvpqfWZ9x4AE2CAYaO4YHkg1QfmJ+kvRuOFiDQ13E4f5DCuMggkeHq733
N9alHYgzf0dd4xGJaedzyAwAyqb0fPhkWnJ6P7Ix3qjwt1/qfU8rCHM1iYE/VjruIzpDpHKPpTRf
7bi92IiXIOrdj1pYR9bsz4nWEY/2EUfXkIAIY5BgYXHNk8k/I+YFCUKM8fS830ZdZUI8H5MD7SYD
LSdpyMRF64kyli/TN759FzE3pxmVdhRJS0oScmvXtSmS/hSXLjiTPhUe38QB8NTTs+L7BiRRZjEv
Hjem7lNQM1mcGgF9pKVlxpEgaW1Z8ulh1jUuHX0ujtXfxKC95gbqZeW7D6otPw08OAFdMJYuhelp
hxnjVyOiLCYxyxfXaD9ESzbRpk+mCuh/mCiYqSqAkrpyprH7C3bxnUcXTVkMHSoFfDBUSsqgaKwp
o4UwJWNKUqgN+viwLRwYF313bDl9mrTelLN7DGnBUVb9CsZ+XZnq5JUQaWz6cuwE5i4LjFMnB48+
HWwM/LV1xQ4RR2/nD+VB0b4zWmIvaeMJGTKdgNfNLvf4eajrcUAXtRm+Cpp86h6ebEVjB/zCHd7M
7xJTEIPueJwSaoBcXQgUtZlae3QE4cjATqVrg/AMb2Z6hBqAvUWPM6lrk0NL4LZOxqc+NPYhDUSV
riKysvjiJ92pWl4cXVVkLfIP9p4V27Akok15YGB/OogxDS1HltMdfVqP0p5H/0CT/AyuIaSGRemC
JLDUTz350lDx/ebNHB4E929L1yoNoBz4yEzrvsEgV+IIH8BY8ZZ6NTjGT3QzeW65SX3zSdHZZHP9
YIqu7wSEDhkta5d2p6DCrM/jwp6CpyVyrc3odG8+fVBeoF6ycdxOyieDWBREfr1dV1kPBayuAesu
57MrxGRw4N1DhlkAL/Pd4qAn6d8dF5CUqKfqJYZXdoUddzSqcYlZL3huKbSaKLZqZf80qfxj0oVX
Jt4bCrAqirAIA1AmXAznoIjFpVJhsfb4uOGXCo/SITDo6E4tuwoPHMg2tm7bWqyZL0AOa5F1vwj6
uHqKuTjGQfQYNmopnkfd3JXjDWLNzA4tSpZ2NMaU1rS67auMkyeyO5iZ45tHI4yRMBL9Y9oP+BAO
KBsWdZUP6ZJhAuGg2RvWt2Nk+4YIdxCkF/pKrkOr3kq4kysZZ7+1mV16BqlDp6JVO0ASG2H5w8Vk
khms4hH3NJW/dAe39ttMdTcB27TdkDu5+EwONGDIR2n1tJ2OZ25iD/iE9wNTMhfvP3Gmq4/xt3PV
/sGyDMAS4KrVVnuLo6WbDSc1QtPBPdywmsiTB18iz8Jt3fPxEU6wRss7lzOlJ7p1ByXkldbVv5FZ
nLM+h4dDwwkiKFGJXx2pMvpI/x+AdUU2bx2R/0mndOMW3mvu40zMNKFiCTbctctBwK0zirfSJSg+
yce5sjctOGvuZvE+CqtynaTGOprHa0+2Pks9fah5HR0J1DSmDzS0NkM3Hgo+5utEDFdmLKyGxRrR
cp1olL+T5t0GHu6dM07kdTRVIeaVHcDUFCbaxJC5m9DwbyZ+c23E2dpYcGTbnrqigAlGX09n0zMo
LFJhxL7Wees8GTGRzEB1dypwfxd3irZ5l3750Fm484i1b/Lr+G7lEGiGF4P7aZMu7yG/tpnTTRh1
r21ZlujJFUF5Rjizne6StPNZoRdQcf1svltKOFuH+BXQrkaemZc4dlkvdm7691md6FQb2D/LPqge
8rFB17GkLdkiEOiH0JIqr8SCiA1515Vp/+oPWAEBT2dEaQ1KP9NvHWghcYUfUTnRphnjx5iXOKGf
N+6ZXQkAPVggpFe01Ki1Y+C8K0ZdjiPaDCr0Z53018L2tvDMN1Hmv7R9Ifds4MeygP3WRuzrtI52
Hm0e9YPphE9GRVBmmKlyMvmbNLTYTHN3C/KQiaFkPYXr919HD/b/Iz34/qv7Gf6k/6EQzB/wTyE4
YAcLQs8Hb4rjG7n3n0Kw7YnADK3AEpYNPPnfC8HC9CHP+0A6PFfY/yYEw0V1fWGJQIScHwPHDv5T
TnSU3v8Hfhrajun4aIm+iyTM36/5/sIRG8t/+e/W/3BbMBNwl0j2LxXFjo2xNk2CFUVcHMFkkPUI
xkNX2cwZyXcQxLvIQ+VomvQI7/psUQ7ic9KFtmNv4vqzUzgqLLdg/Sp/ODmdADph2zDHfYGQh6nE
OBQ9hE6+5iPzVfCbptazL3XFZaV0MdeK6YcR8kgc+7mkMo3engNOP9S1HsIO929sWeqHXM0nPJhX
uwV6HHBrxjyTuN43hBRXGU9gWM7zNGKMYQpvUBZRKRszfazo5uXSestjTDOqhHcpPjSFp/ZxzSZF
fZtqNkq7N19mJ9xTsoFo2Dnb1BnLlRvwVRYq74NSnENR90zw1vBVcHc3SbbDbN4IvAMx7TlVFd/j
DwHkWTnIIzDWQL+Q8UEcCNoe2zSghq5gQgglbCabw27mcIkSy7BXkXg3+b5WZKjXnjTuLApQ4VoM
CMwlf1oi/P5UTlXzWsB+7tUcbe3cGS4eHSxOzJ9IqKdOaKeO+lvvL0eQ0ncTMq1dDuQh48MU5dTj
4B90K+OaeNh3lHxqe7lrvPEDBtY6H0zSZQTOODCf+VsQA7KXz2yRmjWCYVaWiEl0LgkHqFHZAB4g
q7weWwvsGyJ86A/3ujbHDpobNbXvUkGCDTpoUpmrXsekvqXCPbsQ0XgzfnEsZSia6VfT4mHnxtne
8nk0JbKhQJPDXARnZmNx6iayBUWRI3tvyEtTtGeTrhVF9mM1BOMfYxgvmaSNWY54TZInlv6dYy9S
I+hpdbAwL2EyuwOcd1GInUFkM9twaDgIT+36Ev7fKDrup0QZ+ZkheRkWLivjMtRkHCJ9KK8oqKh/
OiBaq4ppbD2F3HDdhNg9aCXIS7SC+eMAYwf1GyUNXBEFp3X/kdjNQx0TB3I7hXufd1mfyA3J/7tK
57HGynERcsnOYb4T9HZavbVRufdjcKNYCZbyFE4D2IWDxEdqJOGOM9S3yMstACYsE/30jCLaHQKu
2GVk0rfFLVIu6DtUWW1dVEAB4pIfmvm3nr1Pa2i4ttfWpxiwDmE+Jd5+t2COBN4focOO3N9pcAzR
fRwqdxjCZXSfunBWBd+uIxO3O50X2z7lAi0kn+RPOuEOxKBzKvgHT5aYNww/f3MR52QFv41K2SRb
5Xhfexwf5KeLLgIchJr4cNnn5AtsfuYraeXobSatkZQ3rTxBxxxWuppVPI3iFxsI6HqQ2d8oce+5
qt+Z7fIdujkw2pRZj0TyrfWav7iS1NZy9HwyuwVkQPM3aBbaqfz2wrEVN20NGC/r3eQwm+h/0vPP
vhofu9m5OR2dFaa5JV7BZpG33/XovyYTEe1A0UA49Id54XRSF9VpSupLuDinfCgv8QRRcvLyrYu9
ZN2FAP3pqGMrbDEb2Xe5yH4i9IDVktGHVZlhT0TSezMxIyaxgbs2LXFP9mdX+J9jMzxCwdlOQOWq
VtpbDKsP1bSY+1n4KBIZkY8F7cqi6r2orhQcbRvfB3fvCz4SI+8kRRP8ROaENy+PsDkqweKwZ5+N
yPmKBo8YcYo1eShPriGI4jTBY4dLqXHtVzNP32ybUQ1I4ckpeq7anj44WWyhcSL/9qO7noe0vykw
zGlUqm0YYNqx2Q0rtmMKG/2cRggv6jbcPD6yZoLQaOWnqBPnrixvjcv6gkdb8wSdNxIe77B2MNXb
1q/B/SmvunsOWeIXqNvfAVVz4lIV6JNVxe2q7tuj1McsEqQYN7ziTGsqxW4gyLh7la0oT/QX7lou
YqQadhMXMo92t1CfzNLFfyBDRVDPHu/hEXFCaDmvCf9V6YNbnngcYgQ6vn0BJLjJkD5zfaLD68tT
Ixp2Ede7YsYqq/RBL4jTV4sL3yQ1zpkQUhr/GHFyE/oUyH3kBB8i3EgHFcZpquwccDksCsH3Z5dV
q2ZJHi2ui5ibTyXoXmgv/Bj0AXIx3GQbJ+oS52QEBHThuUEI5mppgtY3uWL2gwvomoCq4r4Z5VRO
8KhNpwC2IgfQmEuopU+igz6ODvpM2o4oUCGHU3xWMAZR67moulxWAZK0vGVhPxocXSOur46IP3qu
sQPFS5E+z0I/hZoAJ0NAOd3RYo18gEfYhKc8ct3NufK2XHtrNzzlXH8LlW5trsGGlb+OYFM2C3di
zG+fCXfjxhJXnwB5zz15av3nTOUUh+pTswJYFzFw8tyhn6COtjOjKF4zDsd8AcSKKTUmSkRk8GmI
ygfJGNs1QDGoSKgYb6lEPXZ63sW1/OIyYCSmy9u7v+bJ56jn41JPylQ3tmxPET0Ceo4m2EUHDpM1
941zwqgNiYfYBbM3ESOCIYzjQ2j8MRnPmy49BP8Y2KWe3Ss9xfslmdVAT/aznvHFDBSVoT8raFJi
CehH+wgnD/6k3g88FoWQhaGpY3l29Q6RtLznCr1XFGrUcRdiPwtLxxzi84AFdeCzwtuCxaRn+UHs
+G1ZWJZZbHMWmCL0sNhgylrPertRXHGIAn+Zeu8hYv8bsgiBcGEjygUipMOhTW9LdjO++3p/QgjY
9ixUnF031iy3QUeKI2DlGqPQ2TRk1XrNDE097HUeL7DNopawsPGNB2hWEpHJeEJEaCmC5Y7Siatb
txhkWPumyNwo1kAHuRiubvuasyAyKxwNXmIrpIlLb5C0AO07vVMuLJeCJbNi2aQy6K2sCZc0yfe4
+JtEb6UZ66nHmpqis7qsrRF8n0bvsVlHEbUOHll6xWXV9RAAclbfKMnPPqsw15TXUu/GFUuyp2yw
dQELY5dwiIi2Pus0pdoU0DQNqjWbNi/EydSrN0/iTO/iY1TeWyznWKGIFKZAxDLnj5jRnFJ3L1jn
Xdb6QEpOLfJRmcQawjq7jFPYbDwa4kmX2G/wuA8SkYDh9ZHSKc7w+krhARVZtUgKg9YWyAVeOsSG
weUYqpAfitK+mlVyCZNh5yJPuA2OHm++n0c/P9ZYkO6EPn+GYU32CIA+1egWFekZ32Ibj9L0WHJ9
n3vkB4M2VLGDQ/xdzCN3FZXPe0khX2v5Ggu7UbqRPWGokfAMZMIj1tSt7SP17V2OrzNE16Eb99BS
8B4t5kefiIckRPuhAD7jMjOylu58FxKrpYJV26fgAixMhw1geY8i+Y5CeZNSD6XDNoQFZJ1ezBpZ
e+af2lE/D1bgXGBatzN66WfdUC+pqk+L8Tb2xLepsE+c4FNSaZ/56hpTce83fGMZlN7nuUsIxH00
cS27c3LC3ULCZWqeJgsb+Jw7z9bER8BJ6GGT7bvlGsZqhobqA84K4/SofAOtscZLEQsQPWDsFedD
bCorW4fBdFi1Mca/qVs8SCl13OXLS6A/W9Z9mhjXIQh/FhsCvJUgq1nD8JJw0awt+klyX70budpw
74U76ctdUJR7I8vuVeNeHGI/C2T61pHnlIpaK3E/M9f5qZsJGrx3QxVbKRKuU7bw76cj0oCSbvW4
FYkP4aKjbr4JjnCPHscOcHjq73A+c6ls72OeSatcJbhrFIkSh34hSzaSLr2lPNA+cKl8gi80zm1K
f74jDPCQWMFXNmY34ZJFt0vzvi0ZyfyJg22e+H+cabqoqNhbMK1kpHrczXyJWOp9kO4xz33jPPrN
ven5e3fiCjGCS7fcAKIecScl7vo6B8/pfijPhOESH7BcbqMF5bMl5gpTcqN6Lsi5RTGYexnC5k9m
m+9dhjY3eN66SrMTMS+uWMU1U/PXnHXnKJBHRffAPEbnvsrvVev+hEH7NvcZp3oiO4v3RDyrWOVu
/RTStGbETGoY/n84chztToVkf2k96ktIUyD+WhXc6N0ldGJ9DSp69IeJpyRWR0P401bY3qUPh9/E
a+C0dAAISDZW9ZNI1cMQeu8jn/glo0Mz5w0899NnrtTTkLT7BixC5ZjvGW9fo+E/U2CVSOJb4BfX
JgmvNbJ+1EyfQR0w74JLq/sMsxEMdSt+oFCttAKi0alDjsAL+HHQU1RWt7HiXTMa82lp6mwTTOrM
Wek5b6onr/WvDu0HLfe82vS+HJKsJPpuvoFBk1sovZGOCfOu9Dbw7lzqgGxgGPVZwH2Qqr+FHvsW
VdKV0e7kSPlyM1BzNvFxg9Lld9AAqZ0dSHNHt8gxL5irEWTDrYurpHaybWkwXWJdxv1xEFR6Gk58
HRnFbNu4j7PpaZy4ivFmQBylayKc75OQYnhu71+tmIn/4kNJW+NLxeJP6HYfaoiuomZb9aw3W/83
Ys5skQE6Q82vHHSQwXDOJFwI0ra6ULb9uyzFsbPqjb2MIFi66D0popsZSS44fKMU/j6Bsa0mKvWM
dlXnWEoSn5r1pOMdPQl/LS2QGNxQp72PDcKVzqr1mKRnMmrsc31vPuQqP3dTgvFy4A2TnZyQFqSg
Zra1oVGUbnckbQcfQ9lHToRUDNktigAP6JUTRiX1w9VVSmprR0z5eOfFrQmzZeNIOGm9bO7UzPEm
A49nl8DcMMZ+pw5t9CrHtA8oaz23xXNc8GSCYjCvw5B/u1oq3YE6byNjOudOcA5LwEGpUs9yMl6o
YNl7dnm1ZXgdPMpHh+JX4GBPbLbGQLTPwLrQcTvewKNqDqEBASiPkeINm+91m8v5GGP8G3Ka35Ll
KxgiILvO8xJVf9s43ttN9VHOBn7nht5Mzzp1S7hxaBUQ0PLsSbbb0aVYN+bsoik7tcXVsXrlqHrx
neXdKuSxKpYLBoJqXUThLWj6V9XG9+DvuVWmlonaqT6E0T9T2QT4DnGGSWbaT5FIdrVgYAx4vK4l
xXjrHtzQdU5wyfT1+DbqRj4kZfDSSvhgkVyAV+oIxHvT2B1rcT1icPCneAdd50TfOcOaBjgvgXV1
LPB9QURBQRhbEAfyR3IQB9p0cb3HbnmMAHpTJIfxhozmLClXV3g7/utopAiF/39Ux7n7yv7b6yzp
iEqrL8TQqk/7Wdct/W+rLL/9nwophlGMsMiatmU7Pgrlvyqkzv8MggDvqo+LlkVYy6D/SupABuV9
hotPOLblORhp/2mVdWB12L4boALyHe3zi/5TCim4kP9bIRX4VR1tlPV9iAz8ef+HQloIJ4t8z+dt
Y8SE8hh8SkNsowH9yyBEUaKXgb4D2ezbK1A3O6ejz6BEaVBqH1AVO3HdinslYN3gbEwwvvXcMIHd
nVzQzBuJh2cnkX5c+lGYU0F8xz5GBbtZboBlHkqCcCATdmUaX+ypvXVjcpIVzsFW1m8uWKWg8uBS
dLfK0OlHx+UOJoN37MTr0G9QmKbm2mV1d1jycWGy858j2zwWZf7Yev0eQw/OfPD9npzASvZHm9Ue
3JfYSAGOKHX+gMeSfGz9TWvm4HA6BWdibCl3s+pt0CSkbJoXiMZ0Lgfua8iJT2ZoUhxKp+BVKe/J
jPxbW0R/LXQ/20XF4zms8aaUYpi6yqN7aEdg+di/PJD0OOEIhEbcOpueic6uD+3MowtmzjGXvNJ1
hWcwHFzAhcFdFua7eORLdfESWlrSXQV5DlaXce8T7WBvMP4Qu3umWgONxSt5iLZipYyiXVkDoa4O
bcOHcquS5MEQgoS54f4M07RPRrEJwKdK2Z7ZUrYQ9ndikJ8thpoAB19FaUmmsAgsLqrsHF88orI5
GUQzwK9IkkUvYtU+ARMxBoVYd1KvVzlH1WmWHIoxM+D/u4bO+Bj7w66tjAtR5McIsHJEARXG8gQG
ACBwa/pTJQn1MMtThsPH9aZ3PkNAp6IbHaK9Ds/trZGv4Ai4QziKJ4/WpXWdD5QrGIepgjE80BcQ
4AcxA4k9So/hrXMrYqhLNj/JrDU/UowuI/Ns7cTOLmTSHqzyO0itA+z6bxW1X24K1oXxD7gTiLHE
O3u+djHyurhQjGbX+lWiRiPHh7USYgTKa+afOoQRjTHmUvHCbLvz0+5eJtBNatnzlAYavIUa+0YB
zn4ax6vvtg9h2n0vFlTJoO8Prb3cO9Aj1w5vzLix4bgaxymmrstT+DqzeNxWJnURhgmSMTNfo8r7
m8zMtVbuQq2gshVoCsCxwePITVaqodezS3gr49V+Davxvgl9DrSUE3qqeKlMMaO+QM2smU9xtXqm
eGXlJ17afeAY/ClN49YahJKGGrl1McafGEYBeGrOvjw/aHQM0LxQmVwPG3s0P1rWItZ1v2xdem/Q
I/ZYzfhrc1Q04PgotyeWOxJpBzv06NMJ5kOfl37/UE/x24L73hmS9NR2w5PNRDk6ETB0amb6Ceeq
CtSRy9E5ziR1YPDYoVEC8/lpFiao3NhQUbmSKvtjKcXbNLsW2O/ajJfUwTWQaFO69PEKEYWGA52s
oj44V/GE+S3Img05qxeL8d6closN0jcNYM+mM8NqTJXQFCHedTbmtLYXUBZjfki5Bqr3zpYI/64S
85MBg8Iv/GuHWt0vNG04PJeSHEpAZUGomHeRs3gr3ZM76Q+zdqPZHVLWHFGu2ibei6E62ti95owg
ABCz4XGRdZyNLcsjHobCve4pAIWGaa3SSpMNabg0FvLstrvtE3tT0hYU2qO3KQYBtNSeSvAZxl4Q
+WH8IkMYuOQ7cZWsDa5K0pcb3+jWHe7PFXMzFWTzl+ExAcUL0akhfoPAfeW8DEm73XPB10sNaIX2
M1Ryg92xxOhvHL3Mxb+JT8TwOJdkNiIO9vygeird9K5Q08/swNxG2m5G/tHIr9vOnH4JU1KWR0Lf
C8XWktPJIfebz/23MST+2vRZBSo+O3NNUn3h/mAX8xuSkXOz6A6gFwUwouP+jmb617LNC11Uz3Vs
7yqn/GiK6n4h6s8BOVp5ieWyeagdZNNdnHK97gf2l8U+1R3cmLILrgawthnf38JRrS64MdTtvO79
8ccUy8kc6akFfnoy2G7nzOcGj6qwFNMaB8pRFjy3eateIojAYmx+eD6+t3V8HodqHUkDrmRw7Qm3
+Twum2qhjiW+BBfQ3AknoApj/oRpnwep/W3WjIaqPvU+duU+9z+MCYOrmuHJjCFQismmIwxPHITZ
YviqKxOVOuPjnoYdc2eePUbsOn4XpHtIB0gRy3tlVo+FJvIlmOoL9iqIl+sQTvI6qjqtzAbfUwdr
eizzjddGXwnvecQizMpheSfdutx08/gSxAGFWsmAJ3W4RinB3qnC/exX0E8Cti47yVG4NZxrIHBI
NI4kF5qicTIx+rYOV9GZfmzq8V5S3iId1QzxRNs5v6iga3Wco03OEYXGByiB/gI6EGhwmbxLR65z
zhIKUZCA+jmzi525tPuySKDjcn2hipkd9ddiTjWYV109uJZ6hAU9ciBM/ti2gQmUgjHXZd519eBb
6RHY0LpoTmOfHo6F041s6QzM44idhQnaDCie0yP1oIfr0cI9OgWwnPTgPegRvNfDeKjH8kYP6LMe
1UNm9lwP70KP8WxJz2rsP3w94Fd61B+Z+QOjfS3ZASBeVdBEFqqY+2PAlpCwLTj9a8Pu0NTOCsmz
An47nR29XiSYMl32DRvPSt6YJ2nZ50ovJGjtH3OV7E02lYqNJdcxZTaY/h+rDDuNoZcbeC44tFl3
oNdicNMrUMou5MxJuQ7ZjlK9JtnsS0Vd/yr2J4c9ylM18adsn9fhC/7J50TyLpeZfw7ZwFDmQEKz
k0HiFvw2jMZGzsJGmPvZYoMjcSyQsljqCra7jlMfGY75MOrFD7H9ztWroDVFNEWwHU56Tez1wpgH
/Edtr1wrvUxyMqT62ONjVutVs46zc9S2YAhbwlQso06dJmShuKfW482os2uelueB/bWQMODZZ1tO
cB77bRWxY+XDtO/16jvrJdjU67DUi/GIpickCKTJZWLka5UN2meTNgkXpmzWLb0fOJrilSKhb7J7
G2nxm7GLW52uQm9w17OlF575OhQUU2qTrOnCia+cN8GkmdXQ7dnzO7n8ydj7M3c6dloIQFT8IiSP
YTji2xitoNeiAf6nc4KK4Gg1oSxOsRtfyxl6yRwedC6rQH2grHuLoY19n4fQFKBAmJcBtYI794h2
4ZT9gfItdHJ1LSZ5lU24q7XWgeaBPLLq0UAiaPEjVW9dKc5SiyQRaompm8fbHgEFeP6Aj3W+uWgr
DRpLh9bitGAi0F6CvHiqe/ogo/5ctVmGL3I6TVquoVP8FqDfcBEPqN9wdoMHarlOPqHQ3tsoPnGY
nGifQzlmajXQhGoXgyQaEQmZa1ZHV+glXOAomENLykr7vUVbEg021rZ/WtCcgoC6Yi1COSi5ClVK
ZNPDhEo1olb5dfOWol4NqFgidi+xjay1eMuOaxSRo46zH8qXmy/USAY3YlErN7O2gZbInA6xjL/6
MUU9izW+0mei6Xq8+owdY9jfimnSZ8fnmNcoqQ0YUlzqWue8FASNJM7PlR9XO7soXrmB/tjCo1qU
LBMSbieSaj2aOCgi2nma3Nr0TRxd64QmHvG/yDuT5diV7Mr+ikxzpDngaGVSDRh9BIMRwZ6cwEje
e9HD0XdfX8tfVWWlqUoy01jDzPdu+yIA93PWXpu1TlSj26qTcNVTx2kr1BumifPMvZRluOY78FOp
7is2wq0fkZsWpr9nyEs7NR3UYeDdRyVWP4N26YoZS0aOeBS/W/x3eiDIAoOSJPVCqccl7youY8mU
bm2XMhFV/KY5kLH9EJ7wdaXOoZmoizGyfUlRbQUKSijHZPZBZ4iVfqep3CnRPZWIIgq7OzS8cGaZ
PYJ+/QoH1e7b2r6ZEY85Zar3Mg3frcDa84oB6GZ4FFYlJmZkIDIGoBbBIVDNtrVpwFUxyTsGvizB
yHW1ARPsaZvX3K5INEDCRAD15gE89GER6qkhW1C27KTt/F70ioovZqDtMn4uSbpBrv44cRznBPLY
AiWqoDkWLbEhLtA6xc+u2nuYSnPPmnBl0YqChHLTOGj88/Dm2DB27FWGRg6wCZxy64S2kJ6vmCwS
LHZ2te47O+NBVu0BLXGOQykH6RfCpR1TW0oxBNtwGT0ACLBRhzwmIx2bKU24LI5qb5tyfUJX9+4V
4iHxcXjFIYQgm3eWGfR5sCKJsyd0+loJbSHzUL/bgXFSl4Zya7GJSCCVdCeP5OZYn8sk/xwC7w23
HIZWovp3bpeRiEj45ofORFvf+IejCgeS4FFw0Db9/JiSYE397urazpr01n4m+KOl8ZIeexLl1yUA
P/CzWzADTCbOa1ni2Cn4RtqStXO3xrzx6FoSHb2PP2uQmOzKCgNuDJvvbt2ODge/h5seD2jAIVzG
kyDrxFKL82zvn/D3URY33KxMnEN0/wbhrFTK7aSap4YWitHNiXXWh6kBo6Z2hmr5DTpC/F78pE62
qwQ3E2McrnaX/jHQThtLeayc+NlWf5C7HELcgKGw92SjdlXR7NnbrpyyYH6erTrf/U2AaIujFlqB
FbcafgV5g3KFUAFBKBQkj8M4smoazwkh3ZBLqjFAbI8uSp2BM4qPdCblw5h+c/R/jozgAZx+zetl
w0eJx71MV/GsNktVXso8OWUlfl3XJdgXo50Y1XdEZTCQ9I1CTvoGMubW2i4uOD0kfgkyevOYVDgN
5z7B+rEJ7kyJrzejtXSY8z0HjnOaEjthwn4ai5TRONYe9KQnBep4V7GiqMr+pexiZM9ms+M+z4ti
lKu+sLZdSden7xXk+Wj1LdGmAppwVJ+yz6IXbyV1VduBlu2N0fivhTG8THZAIAQjNn0UFGUUwdfS
5MSOTMYMFjc3nBFdTUzWJEDVLeYlbowHPkirQX07JphBEm0CAmScz6Z7S9cuLbpii4e+CfIbnn3a
t+ohvVKGw250wYuJnsGhp0u4KadTjoc1DV7VZCAviOxTVhM+Ko0nn64vJzG4OTjnpAnXNl1gBd4r
/jsDx1MS5tmKjcCyiU0mJYykUtrEOlrFTPLId5kuGms05kv/UHxrzSfIPfZGcX9UMGp3SheVjUNS
rpkKMxqNdkbfrVu2oKtOt5vRL5qgZIDpfY+1/cdp5ctoGhccDldJP5qiJ611rT3CEd4rDeN/9wDp
+mSn/bbTQW7SzhV1zd1HqbvXOi5VdLHlvAEqutlqOto6lkU9nW1zp8dpc7hSfLAm19v0NLuRm3r1
2LDj5jklqn00ZmdHl8YlEdjA2mA70hDHEfDgTdkXEZbXigY5W1fJdX5wXHS5XKVr5lIDnWBFa7Lo
/dUw46F3VgtGPJOLlxeHGxIDmPGSeDcuzJLMKLiBAJ2RbbHGNcudcoD6iYava5v+O12EN9KI10xU
4w105IV05aV+YREzcoaHJIQPhAGX0XwaOIMO7DsHpd1R8junf6+J/XOlC/mYJWSbCR0oTQCnuhvv
Qye55brEb7Co36FSvN7LpD8uoTluWWpCyYFQMLTcLrQBlniR7uxw2bq6KDD7qzIQGrGkQ7AVclvL
fJ9zg6Bb2diVg+kfa3oH/RJhGT2Euow1sJZ7xZaHyhDOErB9STxuxkZS8MxKPhBa5UG7YZqSo9ZH
g3Rm6MFCXXbgYqgEG44wBi+T6gvR1s7vYzRJtCc2ukaxpU8xt7pdjL+w9NztTN8ie9qTpQsYEcnx
LjcIREbuS1fDNfRwkrMCmWEnW9+LbnzPdJvjonsdMwoeTYHuKghj+pN1+VUKB5PqPshBetcyhzDi
KGdRGBlMnPRl9j0aT47vvI3USsIMmUCBOh1WWQgHZqCKWfdQcmWZqYWlS4W6Tt4XbOEdlyULIBk9
lqM9/1RZ/pNbtFNFtjg3AcT3TP9lG29C+6WlEHNS+S2iIHPg8xeE/lXo4kwe1DQVUCwOzbg2i5eM
is00mIt159avQrdv5tRw2n59J6jlDOnNhpT/6Wb37FLbSYUjLo+WPZ50GlRgdHuWnbinmIORSMyr
LEHYyEvk3tKNoGZHpwW5EgB50CRvFxKR4/HGVXNsSTEVjotcn4ZRlX71unF0Yu+TUEGaXn3yKAdz
DrbgGXhLkJcQDA6eYjJGiW4xLZjW7HOURnXGBZOPwbeFt/COUfFTCq9WUIYqrW5DnwEF3caaxwau
XmpTU92f2usm1Wmo8TUvjX8nfVb2DEMfFcWrIQWsglvQDIbZ6FbWeJj1VomgWaI7W4Vubw3oa0qp
c1XYEAzqXVNJVkAB21uI1FXSvjUo4lhg/6k7mmFdwAQnQwiItBfhqpy4eFIka3i+xS4bR8GiS2YH
DyqDWUIwp7zDdRMtXPMvdkf0JnIHmLwfCmieVePPK776ICs4hg37m8MxCLBDW6QnMo8wb46mr5gf
XN2FO83OxqEcl1c+Yyq+6SkjAM4uPiW6lb7+jwGzStkFN1N4PDrH+Veiu3cjFzdSSx1vTi3vlIRE
PuITjtQfx/AvDWno1MAx1eil8ZJHqxiKsW66XV3NxKKtt7r3Edb5+IrLZwLaBd/iecVyfw/XtGpn
dQl8VFDQMpdUkzNcHIl60DLs5vEjD0OehhQQd7qJ2KGSuPPHDY/8C3I+vjuIuvgpwe4GvJv09RXw
NrXtf/iRfn2X+Smauu9K1be85LEN68h9EK9AyjzLLy9+FVFIMTyHTsGxo/xuGyRJI00tDD3oiyT2
mUS4oWI0z/8NVmog9eSPcLD8xxu1YxJjaGu+hv+///7vP8P/Xqp5f+NmGdg8mk1poXhhP/b32IFj
82YIbCkdvSj7x52aK6XlsHIjWyD+iiq0isDmv/0zOzXXdB3EUcK0XRJ49n9pp+b+v/oZiURfuMKW
ruMzt9U7t39IHfR2LWNzzln1DCCaymfYk2fmR9NEqLTwzjPWHwSZ1kytwg6sfbK5qeFovliuj8Fx
GKa18DOXGyGuyyBG+2dUxbcsewGBkR9zgy3S5DILxJ8YEB5ceJS46pMG1Hbl19ZjPrnpiTQVjuwk
pyFCPzQq2wcRA5cTLh9TI6ebpoWKvjPHWNLDnBPdLfl1027h98IOJ7zLAep29LAN9KU1ER21yzXw
OQVCgcmVV/vGfRQynCxsi676Mf9oxv6pEBPfMmkwi0yISxsfTaWHuxYgGuPFQvivniE25dLwUG94
6TlN9aeWCqwycH+6PnisQzxpjLGZAFgXktob6qf7tVVJFBvhNN7lNZV2JscdpzF5mynH4S/Z2o0W
Z03TgIafquXqtSTRFlOV28xgv+Ko5tb7yaWWSYMHy81WTlbv/LJ/E6V1VK37GLGjygfxHBHI3jXU
qiMUjMM7iyl9mXm6d3tcmSkR33ZAuV13JuPYypvJtubB1iqwEZQECVdUF9xka5mruJd0HnBZX+Lp
ZSGERfdg31NSdJ3IxiP/RzZct6RVl4o3aD8uDs0m0c0VS7ivezNFiNlnu9BQj4G3HGPTpD4037qG
c2B68t4X/mPm/SZY82qMOb8+IWdmEElgoGe3vsLRENuoVOeg6r0DKxJCUe5zZwg9ZXf9VRI7xNsj
0zn6fnqdMy/ZIn/rtpzQDt5SMKPVc6K0ZRUzZSeIiT9RgY2mNdxKE4D9bmmEwXuvoV41AMSZptvC
PvbkD5O7anr3McisPVkcbM64D7MhECd7HhhBcnnnCSrLlUh43w8jpVxjf0oZZkxTiyyQLV3hGwxG
7ZrqCDBdQY1y7FGcMjruUZYVNESbrVJbfZoESRjMI9js5d7Nml1Fy9HcuzunqF+imVo/GxmOjc7Q
Yzu15i+BRtOlvdN7HzEJzNsRn45pXk5mBRkoEraRC2MARYhUgHRmQcjwCzkxl/ZVwMIgb/gnbTB/
0i+ED7aWlLtQvALDYrg0+vq/i+o9lj2NFZTG8yro3WOa8/Uq5uhn0HF3vuJwTh73rmo4l6q8Fg5N
6IAFNCgUBk19FNhGxVsWjfuSEEgXmDsupV95Pr3XcyV3MzUgDFGIv00etuc4bW9+TO0WpkgifUmx
kjxm8KUgEpxykhJ8IbORu2mXM600B85Jdtt+WGZ9g1R4aob8yU6qxwV5D7ciHxM3/sfQHz7jhLN0
kLA3L4yAg11LfMfJkATZWJ4qFxKp/EgN4zokxo1mnoPTWV9t0F9owz20Y/QnDiNCTeqDcdSboYwz
n3LmUirZhZK2LtxPfWkQ6kw3daCecdHzJQq6V5BlTH9O+Gw09KvOhoXIkMrUNBp+6iDaw0jjwS7Y
XWN9oXeMWsWQyX+fFselWK5hhpWvKaK161DBPSJALOu19Aq0Q4G7zf3mj54DZHgefdt8pGi+2njg
CNznkosk0tNy39hoJXk+s42bGTTd4elhKQxQKfvoq4z6Tw7L1G854gOUgw9M2W48W3zIpn2rbMU3
39MHJ2oBOO1wE2G5m64dA7kpgncWfOV0n2R0L1ZkqWLGN1M0PvB/VHdJtRyjLEWx6igctWH92avy
w679o6k4pTsUJPvl2UZwuxJ2x7KdfkXh8qFsLA6RvY0khHDPpvbkrbO858rnpNN47gvfanoIxjXv
GCD2JGXKIo0NJx5og1A8eXZJc0Zzn3SkxopYQD4QYScJOimPUlauJHT6bhckZU7Ho7dVxY4I7C61
8x+Qxgvv0g/X04Wz3j0dzQdLVvdZHq0r/gyxU93MzthIWN+Gp0lf2XTyjXdzwEcpT/N115sHLjss
orHgRB2LBOZGJgOyFDu8y6Jq6SQh6QGlb4Rpf1nKT29IHsasYVim2XkivZ4xvLVt6OOAyCgZT8oH
d6Kxshh3bkhovQ5uNDfwD5lEBh5zyoReonITEABj+4v/pP+doZuQCS9HNJDTNG/1lSLv6YYqhXuh
BoReEzaSkQIf5yO2dcrpzbTaW4jni+3Or6ANn0MW5assVpyz+f6VzHndIr/F1nD0JUH8zuATTD/I
EzUs0ZOPDYRUcPBIOc7nErVnc7aWnT8Lrr6E+qVVMaw6ltn4qyOQgXbtymDyfnGnSziMENG+WlFf
8h5WZOrywmbI3lProeLi2qt6D8m/j7mb+JO59avgLjIGEmbOd02aBNHn1lYobyyRrfusP9Vxd2/m
FY2g+Q+QJmHx+E8oh4/cV88xSAmvifaOC+KnIpZnt4gMfO4SeUihQMS8u9D2COwkVt7SA4jxABxo
1bB3ugv7hj924/O35f4ytMaknz2esOIrNL3HICAXnXQjgcL5o7JiiL/2uWfgeBecx+/l053LR5cS
zTHr4G8CHPBRdXNn6a24a87HnIsQ5hDVPsRBvEsHcSwsd1cz5GpEcUFCc87H6b2PqyvWIzL9XCvj
+IvVwCfLX3bWHnc/2w6/M8M6d51NOEE+UGpwMfPFwNTh3FtgPJac9jlfhZYSYyZ7W+RZmH8KokhR
5pNUq99Giw6EdqQHr3b3bHwwi08PlEh+EMq8WsJ6oHSN/xzOLytHbUb29CMt+31aGG9zUX5IfXns
zXLrYrNkiR5c2qnds40+RF10DcMS5VMuEGR1wdtiWw/ziII1cdzDmEzMiufqq2J5G1YzwGBJDaND
OWPrYMtvDkOGBbOuFyTflUkEoSNpX8GWtrh4w7w5B8rkrTgLYKSSnL52ZpgT1+6xfJuNKKKDMbv1
Xrb1YyoZ6uWZKOJrhOM4qKFSeC/v4VEYKdH2guGjgR+CbbO4GfGgC3t8SDVB1slxzlYxfKfm0+wh
EDBqcSBcV7Ey4rZuFTRbItDAfmKVq4j6E7cFzuZi8Gob8TV2l0uaD7sIHVzNpP3O5PjQzH1/3+sw
KFK6danjoYlFUDTUkdFJh0ctHSN16/j616pGHwyWUby7FpFT4K6VrUOoPmnUVsdS0y6GVaK3YKzG
H17irMx0iJUqJMaL5FoV+VY+JNAUigeNuRbheMrIwRZp+1URs1v3JGTDwf1wdWTWFR3RQh2jleRp
F3K1aT6/mA0tigmJ20pHb/UkqoVDinQmV1a7jIzuIiiwJLOr2mIvyPCSJNktZHoXsr15HTwt8TFP
7R+uAKueBDDkNZ6imkQwn2USwrMt15xas3Wqw8O4PPYlaeKedySLosNMynjSceOK3HEnRnkvSSIX
yZtJODE22cC6Bl1GbPEDkstD6VO1SJZZOeqX08I265Czsj5zftCQ8VSOPVLQgToBCR/6kRN2QE56
JC9t5OZtJj8d6yD1NNNgOS1w03nG6Z+0daiB0lqjpQtSe1v+lmzzG73WDwNju7DnlzNqB/b+DcGd
jHqFBh6AM8BbCB+QzvMuiPnrcwRoIqOTDJLAhSiImHbUeoTMT1Rq4oCv4l8zCJ/HzQCTMPIv+fzp
cCOztmCUp+EFn8Ml7AFAw6DRhgDGYVjaM/q5dSbMdNtCQQiZFnBA+UUOKTVNlXUiw/5lUGKznmEo
algKQ0MVocYrZgiDuM0fag1eOGW/pb71cYHIGNIOFBJEox8cJvn5I6UqksANNyXbkAB1kB2i5O4y
athj0NjHUjLZ8RJe6D1MiOPRReBhvxRh/crc7mfW+IiCI2GBBUOxDsyYTPmyZld318OdWCxWDTiU
sVCrBi6lQRIu4VT6ND+yULvnm0nyKPEOglV7FlvBZoJx8axmm8K8+C2bDRMKZsr6Xw0EzqrkuGuw
BpjgZVLRbq0sPJcapAHiOLaQNTh9iWHA2vhqBBsBvokoW5w1jhMU+VXB55RwOohjnwXcDqbh38iU
/lR8dy0N9lS9Ix9szfroVyybZQZZcEACZKuxfKoi/PqHExz72OHoQA7NsmS5RNq6himiLWWjNGQ0
QxvNXbHnQv0Lfz2ujPKpb6EwqSxbFEdhjSs5cEu4WABCATdQQqwNo/q0HJP4Sck0qN7RZkxkqT3X
afiKbnSGToWNyr6kRqWMiR5btmSrBopqYT7csEPwM99Ytxq0MjVyxeBtH2kIK9M4lq/BrL5oOVJK
QjY2y4ziVkNwzQ3c5KShrspz7yuNedHnE+0Nj0RaoiGwRONgihtn+BcgBilWhw4hdA2P+bG5HTVO
trjdY6ABM5uADc0iVHPqfhpAox4WTWbLjwubph+LClbNCeft7JQ2LGIDmDddgS26dS1ZDo0adeNX
pF9T1OtYY3AkSE8L9yMLPs6cu5fCDtVa/YXOMTCmbATdW0ZZbw1f1y8q31YQd65sEDO70AjxWUDk
ZX703UPoWZB6ebm80Wr7yxvVJobMoNDroVTOqYfwQ/QmV5GG/njfQHmUK295qBqAQE0GDuzOVBG+
diCDDIi3LgjhOIvHTDOFTVMzemZqUS6SRyfc4QCA6AIiRs28cSJYZA9EcUImsurd6cjs52hC6VQN
pn5D+/Gk6n9ZhLCJRGnm0Q4ePCDIEhjS6lreoeKVFRAi/+VsAk02CaScB0bJQapGOA9YCWAZAloO
Zk0HNegl6xW40nqbaiZTAGeKvzDNSBObxSB/T7jRG7tmTsmYtgypiteUZ9dBVLG/OdiJtZUMKqQm
QivQ0DaheCeIaR3v1A9D3tsIRBoBvOZO9QZiQB28qRAKaeK0zCqy48vWrsSLAZLqEy4XIKpSs6p5
Ro4csR9fF2P+Y6QjEA9oa21SJwXqmpFDTEFfO8ERlP6zLx6OPyBN3L6AZIFlleGwwOVinvqSpM30
YYHVTk7CG12DtiMxPOYj9HE1u0WzuKZBwCoL9xWQrqdpXacRT6Hmd6vJXXcAvbkme0cQ34nkHeja
ewL6S2L4SYECK5BgGzQ4s80YuSLuHUJgZeFCdhj3MTBxaI+P/pKeaViq7vK2fu40d2y0zMkiGv7g
kfAtazo50qMtzStn9EJ7AMwRILPRO8wjOL4qEGcP1DnB/yVBn8uEoAQotG80uN3Kz4D5Te/OuxRk
OpKw00uc3nxgag5+DHc6GFlJ08USFIzeK9jrAAh76uJnVRnfhs0iOU+DK0PhnkFwsuW19DseYWKG
uNhWXnltYvoR9Pc519Q3EqVD3UJrCYBwBRjO3geujiFfog+tlUUbEy5WE5g8bLm3GXIfacp8gfTk
3ZceKw2gA6JnXfqYkg7Pevezg1OfuEzVcOueAGB3jeIlgGiPRAkpAeI+JDWpPo29F/Dv3kyfehlz
OrPc+U9OqmXU0HzvuXcZFD2fzF0BVU+K5FDFHgpOEDyjiyiV1XttXg2rBSbfCx2wPiB9z+eZFDXN
A2DfgymDfQXPL2oJ2A/h30j1UHS0TQ3htggwFpAEALV6gJ/gAatDAq6OC3TkBjJj8bYBn2D4JYWj
YGF9B2ShwwYYOa3VSP6AlBzzqGGX+5gXyScULMURHoPZKRBT6r9CkgzWgJskJ9sQRwg32B8/p3pG
z6nobvDqjd1wT+/0HL9noB9OaBcY8AcM+lk/XBB9riYNNbEIQA1GVpfVgArq755Vgd+yRJiV+4H6
i5eXSXEVVpC6LrZ5G547wwKLUGzpHfSYsdrVrB6rQKwVlZt3NS/NScwfLC4LDqbZjn6cbWpDXTVV
uRqG7E9F26MHyqDgyXPaSWdJdjaS+3ZSTwnHUy/vkInac3Oo5rJ7mF07vG9492oAa+8RIsQkhcMj
F94qN4G/0mL6UUaKYgIGJ2u/vSoqDnHF6X/Ar4YozN6mVE4b3nAveKNlOpZESx7kb/oeRwhFHEOc
Gb2TgbUgklu6Oru+bLdkffU5R8lTl3OBWoxl3VRDfUvmOd2ogVWqG37jfPnJMt7OnnEjI7qmQvaC
EWOjAvaWnocOrbmwSSQjduvruUb4Yf5Ohy4kNd0qMBt62arF2jWRQPbq7nyqw9hY1z2wJL7tlzAc
MR2GXKDNxfotBgINBArdmdpEToxLs6tnA8akj3cRM+rMtH66RpxFY9J7VtzXHSZR0/2qRzSdHZpV
8FZWPfLBiaiRkeh0S2Ml8+hQWDPsD53jpv0nTcODmIyLMSwDB6vkLcK5UDt4ueJv29zFzaGvwkeM
VASXzykEXa+6DVdZsqtyS1MuCNZLwE5rth6JZ0O5iYLnod1hfWRbPk/VrVHta2M5WHm9hBqJUn57
Xm1vqlyEOznW9FmUc8dJnjYJLp5YTvuaUPFcenycxQeZ7HUcNO79BCYsiwXzSNOeAmQFNWVeKsSO
WxjuXmFL3HuxY20WDgzHKuTS43Dw2mJB9zYji8rZ40qGBZXEJc4RQnLpmScf8nOcDCGmQg5o7bY3
1a02ecMGah+bEPUtFa7G0G3a9N0FbwjRWDIuuHNHfh3KRaqFOTk3vcl+L1R8hf59tJrwNkV/OKP6
dKVND4Ke935wGQb9WWggYhD7vQhHrPOEoQ6J0hETJRLFK6anXZDEpwSUrCY6npZHWuQZbe69wsWh
AyRaRL/pc2Ns6D1w9Kpn8H+6XaeKyb0g8W+U4ann2eAZCQQzTlMU7VtpQ8WxLgTgzj4iw1lN9rTm
x6HgsH/wY9w6uhmJ3RB0p3RvFvIeQe/KT/t8mzYms+N0bc8eMW6e5N1AykOVwXREUBluRzv71Y3D
x2Arj5zCvE71EmT2zyGXRK7FDlq8dKrWOBlmxg2BD5Sy+CuR2h9mXzsYo4KdVyQATV4K6p5sA3uS
m5YW0sYzqrvY9rQjsofHd8udGEfG2zVTP2LTVfowOG8O9QKhZvQadd9A1G3i1t1LwdE/hji/s0zj
m1NKODbfKbMQ3jTUktf6N8Wcm71R/itZaOb0+oTigzF5sALzIs2cZKM/3PTxro1jbIj+s9Ulj9DE
myDgvWyIVQkzs1JzeQwrk/O1639Dq7yycd46QQ1UOryzAUO+CrcvfUX3XbTqZtYmZYo5RdFdW8f2
RqGXKaJ+K1LCSSgXef4eeqUH2UmDRdUZoe+SGM/xyOwxcxd7n8HnU5P35BFfcNuazrUTjTbztIM1
7bj+3nEDE2tczM5qcMQzMwo4VKe4TUF+b+txsUsrAI/i6twl6kUm7aFx0oNbu28L3Dhx4N+dLIhq
Znwflp85b9hvGBWwAjLSJXJoO5T+eUwDnpv+0Zt9XMzQEbLpnzkanBwHVX+A7qV1sGwZxJjVNkaZ
IIcSp9AIP5EC3vw32Ca75l9d6uQU/+N18iVnaNT/pw47fvzfl8laUifYXWKp833r/zrs3L95puVK
33f0L8nG+e/bZEf8DeMNJn5XUmjCppkf9H+2ycHfWNN6PgFNW7BxZvH9P/71Z/qX6Le6qnxmr9T+
u//9T2VfXFVCLfi//bPp6F+/+l//ok6UeuAY/+iwAwH6d9tklLRD4FcjujInh1gJN3XHp0mmbbRv
bIbn2UIz1Cxg7sLH1kyuAcqITS85pGm5EFJil2AY8G7C+gtyzTCHV86ydLUWYbkv3GKDSeHGZ20d
JCNtkrbamYa69+rBXBdd+gFAfVmQHdmtzVtqoOHRDV7yMv2somrjKpvrV/NWcB7LcwiyAI157/i7
yJmXVWahOO9xGUinp3HJwUiUeOtGhlcvd7YxmcmkGhsu4zxUguY2+TzMSCdm3vBgxv0tAs4zIPQ4
+zhHK3bxMVdb7gyAPN4eY/c92nAqs00KStEVu63Y9lN79UlDjYHkfRtdzDo5jr27N1P/EJnLBtnq
i5UxSViaE07YXzkdfXbW72ZqbOPBWReWww2l3NBfkQf5h4/HfPYRisTTBQXMUaOi/sRYq5YPmVw2
kRNujbYHqLf2hCIOUsirkQxb0+YFAs3Nb+eQcoFYVQqMGy4SaQgCkjQGrJzn71IkVIB20I+gQSmH
HzPYkj7k3Z5Br6u8Uns6O57oVmUT4TffYxROa14kJKUoaLf9+SuKl18Y3OjfXZwLGuszxsCjYXu8
UnEY9EN7IM51V8/WCVD06mbszQcPTkzAxCqoFchWl5VaWtPSmyx/ejF+jvN8rALrRGP2swKqAbJK
3kmpIq/KXxKfrl+7hpVnCWQ3EwOW4SQd1lBWnv7EIXoon6JHg4xHIt0LUGa4X0yx0cazQYi9O0f9
HY0cR8vhb7vS8zCrfgq0YwMBB0MEBoPNfVXUZ0UWi00vp/xwuoapeAJSLrrlkEOqI5A+lHECOSsu
SoTRGsPFzjGGA16lZ2OadRs8LjpsyTx5aZDwcjooyHmEDeWRZmnRBwFDbOU1V4XYXc1c2oPBgUWz
uk/D00MdNV66rOAEqfboFeCOPXqkR5z+XDqgjQcmnrQWImyyuodSxuskMU5u3F2pBj4IBhCBG+wS
PC+8G9liIh6eoujqOd3Ep0yYdyXBpJVPhHjpaa7KNBQW9N/ALmzFXZJEC1yxxZk26729GuTKAn9u
/ejTZ6tKIUKV0IDMXsJDGd9S+NwskgxkLs4DtzPT6D/DkkKvWh5Sjl3DPN3LIngtZmJW018jZZpV
FsY1SbYJLTCTyQh2XYbvBKZjb7mM42LloAxO/ZMMWBHM87zOI3UdE0u3Bs9kRxZzP8jkIZhAWfsk
B13DZII0Mf2IC0k8xbg5ZfPsR/bOT6OthNFsiWPPNbh/LnZWllywP50rfF/+TIg0Q50ccC1NJjpW
rQOY1tadrGGFkfo4gSAy6WA44GVvLRfNtSjLbGsJe+1m+akV/cZ0vOQgW2ZTTtPsm8bkY90XBw9/
dzsN93PonqwMvTZ7ky/d2BJn0WkivcXoZ/rlLSb/wc38w04zut2KTT0W342t7ANxsZo7R/gxjXWw
MqLmnf19QSqT/a3vsMZijaDUmzKpVrCkc28EFRxld7UxeTqTMxOf7PbGaHF6YKRrJ+kpNxeu3bj6
i/iNtBThkGRj8rxol5C1Q87QcjE/XYRTjBeegpp2zWS5RZV35JP/YGX9Qzmxi5DvJBf1Ny6qHxxb
p1U94yNJMlTnsr2vh47l1GScrRaJWwfVYJeS+ijj2eVrT9g23aVKYlGp2heX7WS9xPXGb610Lftp
YY+DTNyDVJGqejVAAJSKdq43fjtuQTaLgxuZ4IDrvg8nUI3mTc3cSurBOQaRtJnS0ehiYrTpE3cd
WOb9IpYdpR9rmzMqr2EiY4zlssV7E3Nv4ORm4VoZt9qBEggSgpTUlmeTsynQgfUWg74+UWDz47H2
6L3yO/OYtj6GJGPBc6WilRWnJxKIKYZHVjDemDzOPQuMiP5aZVno5bof7B2/OdX9lIEFeeX0kAEW
kHJFPbG3k221i4A3y868RTgH7vqu+BMwS+kb7iW9x8ymcW9t0YMeK+c5H6qfjDoaKxjWcThfKBeg
dKGOtk3tHeIeTSCTKwj0KeMiPWzDEOB5bn+JeDk6lOylDKBQpO05jm4xmp1LnIBgSD3XOUtApDPx
C2J3syRQ7wEnXj8tmFBX4LDiK078exT9NSI/SZak+qgSj1ldeOu44ucdIGXq2tsiZVWWzebr1Lkf
NVWWPcwCXwsUWXY98/IiHuLxephNCotU6XBeRazIuPcoaZEWOGV4vhBhUvGp8zKWHY5eulZcDesX
uYgTmcHfvf0dV/xOrfpgZ0DnNsJ7c5rvLV3tQ09IweRtOc1IeLHUwoox5j9bY83eeWnXYm5YthOk
ZLUH98kwzWHFxO8hpAllJFBAgNPQWOq5GeQ2MIXWtJ8CfzzOXB65mznvtUhR1Kmjh//TnfJNNVbn
frI2ZVOc/NFYTxAgFbAHW5tHPy75tpVrmqxw70EkZ6CiePvXixlf7br5dthkhWmNsb89oOBfBwWb
c4wddwu1AVJPtgW83ILNkQ8sgj5kuhHrmjppgPx5tAWWxQeV61ryXYPRMeHpyzulmp+gdd9zo7pJ
BhP/k7zzWJLjSrP0q7TN3jEurqvFzCJ0RmRGpFYbt1Rwrf26eqd5hFn1i813E0QRZBVpxWEvYNaw
ti4jAQKZDo8r/nPOd1ZxxD2LCe3VIMdhNZe8KDH/S68INV10MCeHUGLVDtnGJMSxvK5wWLsnUj3l
MouA0DmU2flx2DO+qaETcFbSAtVzUDK7b3e20YNTJWvnjZtcVas5VL4PE7O7tkzuePMStshw44bJ
DcmzNSbJB2kWd426uqYxhCjmAguD3WQahtuWSdTgjWpxQhxn4DQDJbLMOxH4TAOa8wIrQagV17py
PFiwoxQtljItjaoDk07qtKCxi3swNL9rSjpztngJrMbr3zKDYJto5S4D6MQ4OTsQ4n0GFMttLr+L
me23mKnxCZWRB87LyOg07faTTU6CEMjBlpRn9Uw3WLtg4hQt3rGuJHvQnQe1f3TIUnMkvScoly3s
uj4Rjn3Iugws10ByRJTDneNyqeoQCgmZXYxCX44uo+nQ6T40Pb8utIBjEyN130qMRekET5nLX5SJ
G8uDYeeG151WPzhufdc21SkJ890IiN9nGj8Ych157rOIu8vBfpnoFXFHY2XReiQ6PgFUoMFXMZaD
0e8cmW54DmepjMkbmHTX9NOyiiLgR4X+Elf+hRFxlp9CcKjwPcn3LUa4glViPToDpusuCgAzUoZQ
Dciw4thiCcKPod+QqFh6VfAuvPHQDs1KjgkHmBawBnrXyLUBXmq5JjHFsuvD7TccizEficZQEXjj
pkj2TCW+pj4jEhY9OMryIJ32HtpfsBsKmFVzwKCCvxf6vWdro8X0jkcjkKTaI883xClEakt/MEBO
LGfXIkXbvjRqLSurdljzpTAkwmd+DFvqIWTVMtkYMQl4sXlbOultVAMaNYR2lkXSB+KB90B6BCAM
nJVwePmObSaDfVe8ZFrMCZ14DbgEKiMaH6s9ZMvWgSCVmY4andnnuEoPWoEbSzjleVgzJJUhVHnY
c1sqlGmxVhZ3vbH3M1JeF40rh1u7Edh7bJYvss7Pqji/a13/VUTdG2Vy53VUW6u4ZnJmODFYOmd8
rnEqLjRkw21atU82CtomRkLjNI6eltqVfhg6cZ3m3nsrWFKs2LqOaWZcDGFKAbDaxC3b5a1Kt37H
QwtM/CSy8ji+1DkuQx2MRtpgKSKBqynM8tATSRk8LVxN2LIWpj2ct655TnFJvdcM3+dULGAGVKW2
djTN3nmEFMFPZCQURwsrMSTAUitTWA9YIOHRxMc+eE3sVgLXn6l6lgnNLMi/DuJGkodbjiDzgdTO
JsWb0wxWvstM9MomBl4DJnhZ+Lo8H33izpyWQWMH+oPpWzdzDzxwBFnDEhlc1LmGfhZ6w4UB1pqd
vX1CtKgWs878CS3hvrJHjEFuIVe6QYMgFyfnoGUM2QluPE25O97LIkkeWcKbRW6ENHtRVrgUMS0s
ASg2Fq42XBS04mRxJNkK2eZSpBoMgxjX+rvWD+W6L8Q2zMTOGvJxVzJjOocK/1wl4mpIWGfqWRzN
oThmSo93oN5NYRhuZjrUF55TrrrUemWHw7rnzfuWYcwiFu4uz7jQxGppMaZnbwhB5xjgdVvKrce+
wOg2jTexjXl7wBcRe3y3GaSPI4cKXiH+YgApXnWlscEp/mQk1FBMXUmrRN+et5r34eIIUk+6XvUF
HS9FXtIKzgaqWfkjh/DpulGpYCOiRiqUjbuzKo/jKxEp3PjzKjB6Tv3TFe7bhzrgfBQQ/9o6A+Jl
grva8PGMt2NyGUi+trnSX9MUH2fsX9AAz9IwwTuX3PmYI06HpKXGqJEcgbXunRixy4qi49golr5H
LZ5Tv4Gj4I4E5Fnk7bUA+mwynUPc3WYhosls6luasalwwYduxWw1pmrQ4TV+rzzjBDXgxBJvrmow
0x1kOZKi6XoorRLLYwp2Q0A3zs+Bl+xHxarGmrxLKHNbgwl+ofT6PgdrbdrMSLWZuC3A6xrwNdfy
6wYQNlXxzEq8MdoFRkifo+LTlICz3Yo8TwdK2xqoJNc/6dpIGOs6Lj4avzhSakM1oWJxp8bwRmnl
ScYWBq8QAMYIQx58dwgEKFUuBGI7huJ7u7qH8RYPYeJidWOYvez0aRviu/FNpMACTHjl7EtFDXcJ
oC2q6i1RPPEGsPhgQBgfkTs5ou0jxR5PxvY9zaaa1Lm5T8CTexUAPXDlEdhyB3x5Bsa8tMU2Ulzz
IExoJlGs80lRzzFrnZD/XyiHWpvW9KxL+OhhJLhCjh+GIqcDl8AKBksdqYa5LnT1wJvodEoR2Jx6
F3TjbRIQAzBAskfZ/BZAkaBiflmCbI9hgRog3BugsQsJ1F1HqcPnAh3Z5p2h0QBLO4wPOPBR2p5a
LuMmUfdFx2ZRhDDjQ6vizF9jmuOiKVtMJ0y8C7M9TiNaVRnqG6EI9INi0eeKSl8rPr1pv1mKV9/D
eukA2NeA7NNGP0CRha0tA3vBKOpijMCSsQltQsXBdxURf3ar8ygLAYu2p6bBvRJFAfeihrlYrI+b
HrB+w4WQv6HHJpvOMeS/NuDZFqmWbUrc2KMhz9WESwrkgbFo9r6i94+K428UxY3uAnbWbDveTor2
b4D9h48TL22KADr02SkShz4qj9xr7/Ue+YNTWbG0ZvvRpEzAYMge+e1lBfm61EdTkZq4JgFgg3TA
VtDg6KWaADRVCFgM7WyktkCq/oKYIgOBvJlIjK1hbC8x9T01VB7A7rnp/GwlqELQ5ungJ9hdiOPu
ODCtBkoTcss9SUoUWsoUCkoVPFIoFmavSfp0PoDU8fVwwcnyAIx/y6Z9sjHosQTd28qxpzEHGJmP
g4KSPaecmZu9bBeZcvqFjX42f3r/yhsr718nLIEt0wO2yZG5Cm5BX/kGa1T2osDVgqHQowsV6XZH
ThmZkQsaj/x+SMZbFytibtHpijhJQuWrmypuR7bxHHOgZFAZyzFhr8fGXBP2Bsmkr3PmCctcmR9H
XJCVskNKZYycVeld4Owpr9joIYqyslB2Cg2Xti+9MldOlX0WT1QP6PguDfyXacTBI8jIgmiUjeOy
JQjb7nKO5XGRoCzh4nSHntMZvs7e9h5ifJ4R81JDGT+D2nyPcIIC3zuyXV1WOEQdnKJEulcWztFh
btXbylDQKx7C0d8VymRaKrtpgu8U0ssGjhDnqXFnoO77tXWuK6Nqg2O1js0jrIJTmhsXNo7WPkSd
cQsMUjLkzcD1ao01JVntmnzOZYordsAda9FsWOGWBXe77f1pD6yDGH0UnAde9QqQw0PpwWaL6Ic5
LGyuhCQbM7HUAf091gYFfW/0UR2D0UHm9dpbv0u4retPCY5eeEB8APD4Vp750uH5bSw+6QIXcEX2
Ev8tGOJY7xcdd1rNnKCz4R0uUS5bZSaOcn2T4y623DxB4nI2gwcljQGzPyOaKEMyPfS3eTE9pWb6
1cWxnLflm4mDuW6a85yKLQtnM5ZGEPGkOho8zxx+XgW1Lz5eaB9PdDcxsDObnVaoKOaAYTlXHmrt
003tJo/ExZCXgxFA4HwqOkAdGLCZgi6arnvnxMtiXDB2nvTd6NLvoInuQnTac4efu829iopsLN46
0xRbOaTcT/t3QXNanlwlIYpizZ6gjOK+soyPmXfLgfZdSTyjJa9oFsEcPG9CbgHQO1noqqZd5PjQ
q8pLl1D3F501b5isrZsQmD/O9TEZP8hykjVGWsXZzuF95eF0NwvvjFYTOBLulY0TvvY52uGMZ9R+
7JRVvq2YWjqolWHMbVoqPz2PxsFfzzXveVCGe6PX1PGyW00110ayFrVgNkiYBtJDs9H87JTh3m9x
8dv4S0Zl69e41+XQ2Z36IaeUNqoDRuPUgxAHSIgFBDRLNBomF+ICcQL0jviAlicnTnVvKbECPcy2
QuUM+r45n1TyAFPCYiCKUHP5wpzMwAe4BFVgtMhU5x7hBeTcm1ClGXgdtbVJwKFUSQei3RiaMJCl
/h1ioIui6ENqsa5SlZKYVV6ityAYqASFRUnHrDIVWHODJY0PF57hrHViF4Nw9h0xDL0rn4XKZYC7
VjyUcR+pzEbnqvYDTkkVDuFJZ9kg3jF6MEK6BkigxRrXRP4l5RVnYWov4y64SiMlvJSgxUR7+G8j
4pkEI/9YxHvO/vP/EC/8z//7Hym81X9BWVX/+S8anvdFGMTWfUtnwAY39ddAqPsFac9RKFXfRDtR
DVW/UlbJqbiOZxqe7wtDGL9qeN4XND/D9F3owza/xvkrGp77Gfj8jYRnObRZ2cK2hEM5n69qqn4I
hLZuPDSd1fPRj+g2BJzONjK9oQXqjIrakgC87W/GlpBSVsXtRW8x4zBdfd3gDCeFyHRlSOf8CUDC
TSWYv3rU7SYeBxKBd+ixYJMzxrzlQDifFfSFnDLBMYKFqV3W0Cd2yZSoKoWh3DaCEa/oskt0hk1u
hhQx60awZEI8M2JpoOY7W72dSXmV70FI6pEgAgOcjAS5IDMvVL9eo2zeyTwZF5LZA5Zd5yau22Fh
9HZ6geH4iGOLAnLM3OCIS2yFFr9DQjm2FbKR6drL4FWr1MrrPVvUClTqLW4+xgMkonCn65q4qaqh
PfM6F/s3DcDOQJx7dk4df4OPwNQxYGXnVIBrRxqe6Rgo8HAKekVXEJ6LVV2aF2bDNFBq4a3F97Ho
E32XSkwBMsYuLwHPEQsGrtCH9llmuBWbrH2spihH/xlXJXzGZY7Vk9tyfKFb+HgVaAhIDcwrk/mL
EQd3WpQ9OQga/QRYc+7maRl7zjPtNuHO92s6n0ZJrwIVkjDPQTxqDNSo9MJWEN8nUMyWpXSvi2a4
HWrGTxM2cgcVC2QYKTJuRrvSx9in66zrY9xi3+edabSQDuTK2o2ZE+57P34MEq0/Nm0Hq8XkD0it
OqP+3QvBVrU0/WbE1ucef6eAvUNHtZpZ9t1dJDip1+gyo+XuWkJHoSAWkTb+tkl1UCiCL6ig7qOI
dbVPFKgPs7VKxuCV3KPYe2H36prGWvY9xSlUCHF3TM/Vm5UzYSAIWZNdCfyvRmfRcZlTLc0s82uu
5sy4Hb00BkNiZt6yS5NjhWUCMEV2lHqE1OOOwz62/Q8/5hxvw25ZJ26HdW7QOMcULZWC41f6c7gg
S3ZIu5fFxh47D8BXfKoc2rWThuT+IEE4CUyVoz0QLTH7ijMB7tppnqkiDvOFkCP1bFA/tiAt9EVa
aac6VGdMQaWnr7swhbLZwQtkAZOKMOJpvezWlUHMoJ2t5ygDDzFHmFhqpugyD2+bZJjwDPrzge0u
4+Zf3g9UsOZmceXnYtFOMzOJIBxPSUsVGsWJG40UDZcPlKqCF7Jixz9rULFQwQ5ApPE5hummU0JX
OMQPHOcuJiWBDdLeu0oUC3sUY1QyB7UMkM8artzKR0XL6uxoNeLCQF0bvYkzuca8v92aqG9pqK1b
y9wKVDkSJlek3lD6wqfCBMJDSBxTfov9XqLp1YW+63XiEm2Too2I4mpE/zOVENigCIZKGswxii4q
juxVQYHogH5oqvwoR5e1VicXgdOsB5RGTnpM6tEeJRpkoYWPGZpknjHzRKOcFSkPzVJzJmep0+gt
aCFajeiauhI4fSV1EvF7stA+RSWWGVpopkTRsud+Nxv2MvGwKqKb0rGFTINRykdRLZW06tsYnT0l
tzLHudSwn5qeAgahyHoosy31MRFKbZw0l9R/HhpazHOUXNNRiUIl7lJBDy8auVdTwq8Vmnyi0IJH
urqSVp7IieOmyptnT8nGcWafyZyBmhKUdYjyxMpn+pcQm8loPGo2s+6QaiklR+cJKBHYO8BWIuNW
oFknnbMVph2uMLifSlTtkDoPEuLb3NPPbOsiCMabCg28dzIKW3E8ZbK8sPzqfEAtZ4R4HqCeo8ze
GNwoLCWrl3G8r3Mf4zeKuxpS6CjwHmSmXYIm7wozXw4JfifA+zCM39i3MOSh43clieQSYR99P1FC
/4DiPzIFqnEAUCesL6TyBChvAB4BM5HPUTV8TfEOBIPaYLjBkApU1gJHmQzqWF/3uA4a3AcaLoQe
N0IF4zC0+eSA5thn+BUcwzo1ysAQ1sO7haNhxhhnKosDGzatur18dZX9QTfDm0oZIvyEf4rNmZIr
L9jYuCY03BMGEwE3oH90etUGhRCQWD+dCOKuMl7Q3wi8Ci9GGCRc77zN7NN8h1ejx7Mx58Yu7CQZ
Fn+T4emIe+PIf7qs8Xp0yvOB96O2iDriBRll8oRkW4H0znCKwMxfjbwkNg6SFCdJP4h3YFcHC4dJ
XMZ3EY6TCHNBjwNlZNkmiHMacaboNBB0OFVsHCuFS+m0srC4jr/DTnTOjG4XobPqeF0MtuNysvaB
MsEwEVvquGLojjnWqAsDbpkK14yLeybG2rA0rGTv4avpLe8yxWfjTwbHCJw3oPT8RYIXR+QEAjvc
OVS/6lQjZXxuadepK1grFmOXah1ZIR3qNK5KmJnQdncTzh+4BCczCJ/oiqcKEm8Q4IhtoMxCXdKt
PNxDEmdSNJvFzlfGItzZ93oZNrCKMB3ZTFkA6mwD3Ej5YN/C+57WxLsvYbtcp/iW2t67rpWRKdEp
VuF2izeWOzB6X0Yfd3tAAOfcrDGS5iQtAnspOVkLj9m+Q+Q61BEyiWAnYf3QV9PTTDTbIEq2yOrp
SYYpHeN982wS404+89zMWSl4Zs9TWe+gSTibV8O6YTrbBuFJ+c4xYJAQr+z0SCHdIsLyDL+PJDUR
cqLkIqEiUmXLTULm2AxJbrerUUa4UIih98V42RFLjxrUpVQl1Y2WYXzVjduGgJ5TxDtUvDfbyfAb
YqhyNRmsOoLv9OOatD419zPj1kVFOJ582LojLG9Zw6WPKJZFYHFFiCZLrB5Q1UPd50/GrG07YvcF
hAPqXU6ZO78MxPJn0F4pMX2vhwNAbJ85MxYEgvyVRROiOdk+ECtnF6q0f952z60lNqPiAFiDzf8D
DVA0yY1jGjeS1LMFOqDSWB3smgqTRHEFUq14GgANyJESOVJbBaJ+DtUikMSVVPB8kO1VTWjqrEZr
mjhpr6sJjkEK0KAHbNACOMgZreHf2E2AD0IACIbt7xizxXyHXK/cKrv0qx54KGydOEzQb+AoBHny
RnkACK1OMs5RtIWspsC7qB4nN/gQisdgKzLD7E1EKxShgqvqc9qM4OeRNnxFdJiZiiYgHloNn5Ji
PuSK/kA0jpJNmBChOlzMChOh8lCDAkdY4A2cAZREacHWr+b0TkCacGhtKhV5Am5pA4kClRJqBRFU
q8if1SSbENpItMDb02aIGCtx78K1EAHrv9RS4lVEawYFv+jhL0aKhsH3Mys8hq9AGaZCZlgKnqEz
MgejESwCzZ/OPAgb2uhdRyECtQ0T7Tya5yuVcRt6sByTAnSEPVnaRkE7IJG4C6MYvs5BfHAwkC9J
fjNKTBjIptXZqOAfHLKTjQsPpAwBg0QKEZJKFpZWYUNm3bnVCGl6Ciii5ZBFFGJkTvSXSed0UkGb
jpn/wyKhC/He48BXB9daFz3aEEsyUp6ZN0MFhB8P0aRTaBOTL2mVSd6M/z6XYa6ff3wZvvgGR6J1
/WP+0zsxv8s/7sQe6Ujho8f6imJHv8gvkCTuxALekW7YhuW4hvfrnRhfK0UgPnwk7tM6RCTn1zux
/wUzg805juEvM1ousb/zsf6pr9VQzSe/9bVa+AwsB/Ms92wOGb+jJKWDkc5jyElpjImg9ckItRZD
BUuuF8H1AoKZdGSTBhRNlVICl+hfmY3LLjQ9D75P9CTiWBdemQRq6J+Y92koywUeE3zXqXvNhHkA
Q9RTt2qojETKMZ0bKKmgPnL5R5xUrd9dN5ZL+FNcSTlcedKhknAer9p5JCtkC+aZ/dNUg8bWYXO7
ftdc5G18DeXoUi+5b00jNxwzHN5VjZxRjGfAHeSm4dSydfJwWMxq2J8arKiAzlYeqFzOklw0tZKR
XON9FBpo/jD2v46uh5pq+Vh2meebpbhFM7iJdcFNeyxvxzBhONa5GfdAJAGzcF6swHitehpWqMzw
z3gO7Yr0K2cQ3R5WTNYfNLMcrunEAAUbjYtgiJd9yFnF8wuaXXtNLFHHdnS4HxJPXjkG4qRFpHAy
LYplVW6xMIyPutfPsOMgJxnyqnDqc+nGjGhF+GI20/WQgXJ2qmRLxeuDK8ataOnf5SwNxU/jWWsX
QVEei1aSsmrLvRdl1yN62cLISaQ2zWXn4uIqtfHdlsM9Rp1oleX1fanMQBk+jGXL+WjhSUrdx6Fc
1n2BoTixAZIbDpamGtHYj6bLdPKys9kIHE6dwbGfKKonyES0zko/QkThXpinUlaEeJKn3HCepZc+
z5R4aZSGbmu9nNdD0lJhgx/KRcIBnKdDtquJAldGxGhv4mBEUdqiAB0qk+7UzWrJdhdVHpyShHLC
umif8tB5xLV6CA0fKkqmvflWir+1Fve6EDf2TAS9bD3gmaTt4BzcUxnNNtUimqGLwitgXNFjSrNI
vqem90oi2eGWOXx0XX1XT8nD5IKCaoJbf4aVGYjcXZomWS5IPwvXFTt7EHemVT14ZEURZjkEZSTc
bchlC3rqyqWFVhF7RH3wRnOhnRhv8z5EUFqqpLmbB3KtIhouvTiDRm9gwJyi8zTFyRfI7Djo7t4W
cotYuOGkfuwyZ5/j6GOtDzdhid3BFJq20Hv91tRjxhhJceHSC1OlKt0bUt+tu3iVxkpjFxQbs/Kv
J+O5RK6yADXbfbMNqM7ihLR2c6otIlD6gi8s7M5Nsl306epYzWCnaCRLJijkU3pmJg1nvoDgE+gb
HzFQ8/awBaEqJhe18UA4eG2XM6xHcAUOovBM4ZsfafXRN/p3J9TSs5Bw9TLSx1MWjzYfBU2BNeMJ
qTJ0OUT3O2Dn7WKW3l3uyn1lai++RCCK6CldOPwVLUK/4zaH3yeKLW7J3RFQwTEByZKLwVrMk7Nl
EsBdNuwewy74askA6LOZrzuSvMXQXkZRgQvPot917PwzPnDc2Vs+7OaArxdAR+IyLLDt6ypSmV09
pf6VS0wU55uGcxgL+LoKSFPGdI9WGi6lVnW9Ct7CHm95aGOGbGfnMtYSOkSLlv4/ykiXBOWOghTm
Msq6QzZTqZb48TJr3GIT0HQMWRLYcDqiVnT9hAyX3ycyPsmIOY9vpi8zj2jXdbm2zk2jWgWNfuUJ
IAMTVILY6K/GntVmZpXqpOlsEttzl0aKniNYZo5TGm9k3V40XYlbrvCu7ISTI5dCrhStfI1bSg+8
nO5N5UMzbWRGN89vixmzBWcSbxvJoWYkZGCN9iH31uDDhUfCy5V8NELzppfEC4ThrstZYa0Z6RSy
v1fEk1Xa1oB9y42e9xhgiOvKbN7NICszozkbfbEXkgFUazDMisqFHojrMeGtJrE1tACuS0ceGCak
l5hfQLbFDEr6nvTa2LpHSC8jlhm8IaK3mXPO5XuaY4j1WgcWnN60q4lPwMpuMAHo3riamPadMx88
oQMvI6EqILgwE8Ts7kZ+38AfKbKhQJwSFojLx7Kv3zpdg0BXBguNSUg66gfD4izm2tLc6TazoHry
xnOno/mVS/3O6SbMkPXGbqZdSueCTtpikXN2X9KehA0kSDeVhkFDtLfZAFS3ffEwddFQex/FzgGk
2B5vxSZwsBuM9MCn3rqCUBLIEn9UcVHl3kXsZntapkhWMwG25ToNnKehzc9TC3Rb1R9p8ObKFmxt
7uGgrNXCdMpQz8B5bFyeq6vo9SJgNl20O/hXZGlJWH+OVArVf8BOjFLmmcTyWhSZlZ4M9VknLW9X
xiPYi6q+i2OM5WBtNVeCjCI41jbdpkxH6A1qpU6H+jLlqXe1/UYf684m1d+MVbWfdarz5gIneMfI
Et7oBY1n09rLcAzWuTDAyFcv0qkoysbxdVHXRU9Gs77RMbAt+PeXus4WO5l4VRyPu5a8HEbnwh8T
pPrpYJXhSYA6NhXh15futvaouKkp3VtjZntvkZgoDyF8EOJam/BYVAnxOTyGi7klLGa4jBYSr78L
S4LurZw/5kajszN21vCoNkSXNYUXXdVGfdIThKXZbC1CvyxxonuPw/zQ+5JwRn9ItGZbOOmH0b5r
WfSQx+UecMljIo3TUJnGIWuRRjvbDG6mDOs9LAnaQkJ7qbX5jRthhp1VA9ucgghKyyu6emL+4mzm
az0z0iky30UBIDgeqdDoHUK1vv/cl9OabMU22NQ67in21YU5xsqMJC7izO1ACiv9F1xV2pJEJuCe
XgyiP691/XamHPzcsuMeXn5E6UZCSVfFLcsrNVqXR3OF4AKVScCTm7ZOZN8x/Rp3MkmDpc1kjPeI
I1Wl3HmE584x9755uftaYt8zubXhGH7RsfW52PtGDbKmOs7Y1l6zQmOJBw8OlvIE9pgDB6cQK5bX
8rysm8ss1W8QicKVJ6hDMZTDkM6eW/4q8Z7HMx8AbIizm77EYYl4rhyK1sCdr8O0yOEbqmFPrQF7
45k/jNCssDgCebl1etbYjnHranD7kTgzZ6RW5zMIr2SAMoNfUrOqF+K2X3XlpAShQlbAYzASwdGg
LUEuZuZQOyqqNl0wEL/CDYq+4HCt012C9gSXVrFFJAofJ4LY19gJ4j3GkRkzQ3avf7o+PW5eQjlB
A+UJRT9bGwQzZ+UWZRT5kfLd4Zk6tJP7nmIrjbCXphHB0RHDaZ32mxQD6th6h8km9E3tyiPNJKuq
M0roeWSPTW1pu9MmwswqjfEFtAOBtLgBcIfhNZ2ilYkB1sYIKyq5szDGdsoga5EZNbHMFrO+moS4
G+2XMG0uQ2WsnSkFx2g7YbjlTSfjUZ0IPNy1GHJnjLktBt0uqQ7AKFZlHT17ysHLJaem6IM7M+Ze
zcZjpdy+cOLVxOOic7Ao2BiCy3G6a00+qanyCgtMwwD1T6VyEWd1cw/qdWXm2lFiMyZ4Uh7wdQFe
7TazgP7gSwdTBuZk9Aa2C73ZG45NpgEDc6YfrYk1qAECjc5nlHeN6wAmS5/drjikygLNJ2DnNzX2
yCZ5DJVNOlCG6RnntNXY54TsdoErP+gliw9dQ+6gKchFzMp4PUT19VzgeIDwbOHMRs26i7v6q45j
G+flSQQM2TgG19Z0a7KjuoUJ2hyvd+Hg3e9wf3eVBlDcXWsUvgS4w40A+HiDX7yfMI7bykJuKrgS
nvIazonAY25gccnxnBusBmstq9AR6k1FW9diboyeokjar3Q0vyx2TsxHqjN6XEFtultIESsdl7vB
HkGl3tpPecuzdtUrO7yFL3602ZqNkSxtWzt8sqordtBHmlneXGWodyh5pzr3VWKmQOjlIDRGmwYP
vl9TnsUcCXYCsG1c+o0pMcYq337PeWOIqJkFJ1fg7J85MWgsbrDC3oage7Xm5LLRyNWSCKBu4rmZ
epwmZAXaEach2QEDQ/PAgA9r5zonW5DrFuih6mKa8rWHg04m9b4ii6B13uOowgmex+4prEOgUgsg
VnRSDKWKM4zkGjTyDb4ZggaTRB5aFX5wVAyiLScoZCoakaftgR60iyxg4XRSJSSQo+AYiV1URSsq
dzi3yFpYKnQhH92yY/tEvhGvNAl8zNpEBK2+6wymsKQ2WhXfsA1KushzzJ/BDuQ+naQHB0P8smhy
TofSZbuM49O5ubTIh/h2766oRX6rc2TCVMeS6jwlxEkylSuxcH1zWUf5I3LiqOhJK958u3hKBVxh
lU0JCamQIH+ZCa2kXrptNabmfTisuNKv3Rb1lJgL3/86lw/gThchIZjaUSmUYWdx0ReEZDAs7dnV
3rngHLxs2IwqTSNUrqbjOFV/Bm0gG/clXT+Skf50Ml3+gLJapqRz2t69bVRcBx7alWwpFVRBHqwg
Ry7LXwX/Gad660qrvYVJ9scjA0QIj4muuWdlX7mhw5U7Ct97UkN2MrwB7doOkf4xSmJFDvmiTAWN
KhU5CmR0oPojXAoVRyqgKLjkk6YORgmVY3tS4hf4kejT4DObSkEFQrWBFsMNhSEuoscVn7wlGqxG
P6/7oNjrugpIDU28Z1yKs2TeVqF+3pGkwteA6MKFzFMhq9q39lx9eC1G68pVOaxGLAt8ARbZWOHk
Z04/vw49lIswWM1Tc0+ryOWsgl2mini5KuxVqdiXjWOpIQemzeQ8wzHe2ioiBq7m1iIzFqjwWBAn
70MTHZk12IvCas8j1t3zisSZUNEzzG71sVVO9sx6zJmpQHs4ZqTVMLuQCBuvvHq+JgJzY5NqM+P5
2VIxN/BXVxUaDAvVepio3iQPN4+8MuTjwiE6oOERyxjNc9Npdl2uc7qGeZeSrQvI2KHXn4ukojiO
9F2oUnik8TJmt16AHb+R3WNG39MSffN5cKAL1SrM5yTVK8mWtUXKD931yVGxv478n5F0HXTH8BBS
u4At8EUatDFCezs0ZAdJvm2hgmJ1Qrd1vQE8UzOeGiXq2gjeGSpvaHApsuv7Qsm/nRKCrZERfoc2
jOEoBEbLN6VkYz11nkslJDfU1NDl6CerxI68YxYQ3/SU9NwEUIAqJUenRXSpOQjUsvTMLck8foWS
r91AzCtTWptBmyv813O+4N9IulIRvpV/kuuNfnDRxNnIvLXP1XoTKsF8UNK5REP30dJHJaojTrB/
iSLkNYgcdA7/o1cifKfk+FgkR87lFPii1DtKsud+WK91voSMlaMLu69Mb+FIKqE/xaq4GJX2nykX
AGvjdsIWkFI0BPMCpwA6who/+6umEeiMMRNQ4GfBx0Uir+rtYMi3WRNnrTIfoI+OMCFs6+7nmQz/
z2/x/tVL97L+rIK+kh/Mvz5aSc/L9yGp+tnPlP8tXB3VF/1Xf9Gf/0a/lFDfTtXH//ofb6UsOvUV
hHFZ/OiccgHi/2bI/PkVfX4lf/YbZC98wfKd35lqahd7HuNhQ//8AdY/g4r5y08b9hfL8gzdYQT3
+ePbUPuHB/RHj+DPv7tvz/LPf81vvoGX95x5XNx2TfzW/fgEvjd0Mw3/dx7E736fXx8Ek3LHge9g
gCj6Vw9CfNF5EJZtf+s9+PmewD+Z7/7gVfjDJ8CrYGKpo4mBaZP6genux1eBkgbHwU0AAuPzx0/7
KvB1/61X4fMzwZjVwGb47cdvH4T1xaJbnYCD+Y+f5s/7id4IQCa4IJF6/tZj4BOhe65QgtK37xNZ
6cf3QXwRJm7K76+D/tO+D//mGvmHHwwehOvqgGOc7y/Ebx+E/UW3PYuH/rMuDca3L+zXXe2vLg08
AdPS2dUtoL6fP377BMwvnqsbwvK+UXx+ro+C0L3/gs1BB0DBZ+F3nwH+6unC4dX46V5+H3MyLuW/
uQZQpYOW61p8i98W/d8dD1gD2BE8dOfPP+gn+ov/fi74L1gFTd3n/4T49gR+tyvaXzwUdmoSf10b
fq7N4PuDQK7/29sBlWee4bGe/rgP2KyOPiej7w/gp1sDvj8BPrt/6wlwLrB8R3eghP3Bq2D7TG8d
Rfz6yd4BDnOQ1f/uNsADMBjG4e1wv+0CvFM/vgkOvVtsESpe8bM9gD+gzP3VjZAnYNNTBmHhlyfw
u/3A/WLa+HPMb0eOn285NL/tU///JwEegGfhQbJ/uBD++Ap4X0yP+wExm28fkb+wL/4bT+sfl2+E
8ez989odf+BG/efb+R/9gu9Xzn/++V+um5+MPvsfVqjPX6cu4d/+6I/Pm7765//9m+Pi5+n/h5/8
fhv48T//5fv75z/5X35N3//lLv5oXpo3BJXPP/qXr/L4knN5X/InNi/Zf1Be9pHHL/+PtTPIQRAG
ouhVGvceQdcmsiAhYT9CVRIEU9SknsCNF3Dn0oWnqN7LDwJKxFk47iGvLcn/v5MOzdRngQC29cw/
r8GNBp2hv4kiy6J1sgEL7W1W5XPlG1ps9ftOvN11SFEB+nWW/KTqbPMfUnUWr3/5UBSphVOK8tO9
vh96vlDjTsgVUsaUTJrvrArJWIYEG5CS3KnYuKvKKFYezfSKoSF7S2leMtNGRwwEeiuFTAzFYEyN
O2MR3YWhwd6kNJ9MjEMwkWYwcFcpJrRFfjsmGTEYWJgUU/+flYEgFEohVf/od0TVPdrK828i1yjB
MMA1yMUXSXhGidJJ+Rn16X1bJvp0gaYk2vda1+HKJ6JUkxk/AAAA//8=</cx:binary>
              </cx:geoCache>
            </cx:geography>
          </cx:layoutPr>
          <cx:valueColors>
            <cx:maxColor>
              <a:srgbClr val="FAB300"/>
            </cx:maxColor>
          </cx:valueColors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List1!$A$2:$A$78</cx:f>
        <cx:lvl ptCount="77">
          <cx:pt idx="0">Hlavní město Praha</cx:pt>
          <cx:pt idx="1">Středočeský kraj</cx:pt>
          <cx:pt idx="2">Jihočeský kraj</cx:pt>
          <cx:pt idx="3">Plzeňský kraj</cx:pt>
          <cx:pt idx="4">Karlovarský kraj</cx:pt>
          <cx:pt idx="5">Ústecký kraj</cx:pt>
          <cx:pt idx="6">Liberecký kraj</cx:pt>
          <cx:pt idx="7">Královéhradecký kraj</cx:pt>
          <cx:pt idx="8">Pardubický kraj</cx:pt>
          <cx:pt idx="9">Kraj Vysočina</cx:pt>
          <cx:pt idx="10">Jihomoravský kraj</cx:pt>
          <cx:pt idx="11">Olomoucký kraj</cx:pt>
          <cx:pt idx="12">Zlínský kraj</cx:pt>
          <cx:pt idx="13">Moravskoslezský kraj</cx:pt>
        </cx:lvl>
      </cx:strDim>
      <cx:numDim type="colorVal">
        <cx:f>List1!$B$2:$B$78</cx:f>
        <cx:nf>List1!$B$1</cx:nf>
        <cx:lvl ptCount="77" formatCode="0,0%" name=" Podíl rodiček ">
          <cx:pt idx="0">0.11685393258426967</cx:pt>
          <cx:pt idx="1">0.1879463010568409</cx:pt>
          <cx:pt idx="2">0.1709965102753005</cx:pt>
          <cx:pt idx="3">0.20863895680521596</cx:pt>
          <cx:pt idx="4">0.20081967213114754</cx:pt>
          <cx:pt idx="5">0.19501133786848074</cx:pt>
          <cx:pt idx="6">0.17193675889328064</cx:pt>
          <cx:pt idx="7">0.1838763114301491</cx:pt>
          <cx:pt idx="8">0.18444444444444444</cx:pt>
          <cx:pt idx="9">0.16788321167883211</cx:pt>
          <cx:pt idx="10">0.16529326223945709</cx:pt>
          <cx:pt idx="11">0.19089759797724398</cx:pt>
          <cx:pt idx="12">0.1569620253164557</cx:pt>
          <cx:pt idx="13">0.19734848484848486</cx:pt>
        </cx:lvl>
      </cx:numDim>
    </cx:data>
  </cx:chartData>
  <cx:chart>
    <cx:plotArea>
      <cx:plotAreaRegion>
        <cx:series layoutId="regionMap" uniqueId="{6702D11E-A685-4074-BBE6-4447637976E2}">
          <cx:tx>
            <cx:txData>
              <cx:f>List1!$B$1</cx:f>
              <cx:v> Podíl rodiček 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solidFill>
                      <a:schemeClr val="tx1"/>
                    </a:solidFill>
                    <a:latin typeface="+mn-lt"/>
                  </a:defRPr>
                </a:pPr>
                <a:endParaRPr lang="cs-CZ" sz="1200" b="1" i="0" u="none" strike="noStrike" baseline="0">
                  <a:solidFill>
                    <a:schemeClr val="tx1"/>
                  </a:solidFill>
                  <a:latin typeface="+mn-lt"/>
                </a:endParaRPr>
              </a:p>
            </cx:txP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>
                      <a:solidFill>
                        <a:schemeClr val="tx1"/>
                      </a:solidFill>
                    </a:defRPr>
                  </a:pPr>
                  <a:r>
                    <a:rPr lang="cs-CZ" sz="1200" b="1" i="0" u="none" strike="noStrike" baseline="0">
                      <a:solidFill>
                        <a:schemeClr val="tx1"/>
                      </a:solidFill>
                      <a:latin typeface="+mn-lt"/>
                    </a:rPr>
                    <a:t>11,7%</a:t>
                  </a:r>
                </a:p>
              </cx:txPr>
            </cx:dataLabel>
          </cx:dataLabels>
          <cx:dataId val="0"/>
          <cx:layoutPr>
            <cx:geography cultureLanguage="cs-CZ" cultureRegion="CZ" attribution="Používá technologii Bing.">
              <cx:geoCache provider="{E9337A44-BEBE-4D9F-B70C-5C5E7DAFC167}">
                <cx:binary>1HvLkt04tt2vKDQ2VQAJEGBHV0cYJM/75EP5UuaEkZlKESRIgiT4Ar7AA/sDbI889OB+gkfV97+8
s1SqlrJU7VbEVYSVoZB0Ds8BQSzstddeG/nXx+Uvj9XTff9qqavG/OVx+fm1HIb2Lz/9ZB7lU31v
3tTFY6+N/jC8edT1T/rDh+Lx6af3/f1cNPlPPsLkp0d53w9Py+u//RVGy5/0QT/eD4Vuzsen3r59
MmM1mH9y7auXXt2/r4smKczQF48D/vn1/r6v9HTfG/XL/3ml+vvy9aunZigGe2nbp59ff/Hx169+
ejnoHybwqoI5DuN7+C5Fb/wAhT4Ogujjz+tXlW7y3y5j/w1n8JwBjz7d8+S+hu9905R+ndD9+/f9
kzHwcL/++9UhvngS+MR/fv3qUY/N8LyUOazqz6///l+fjNKvXxVGxx+vxPr5OeK7Xx/8py9R+Ntf
X7wBS/Hinc+Aerlu/69Lf8BpU91PzS//9qr++/80g3511t/L+0/L9h8CFeKMhAzzj0jxL6Eib4iP
fRr46OMP/nTrj4h96+S+DtrXR3mB29nbHwu3Q/Hw1D89fpfoYgz5YRCGX40u+gZRHkSEBF9i9Q0T
+jpMfxjgBUKH7Y+F0MXw7//96b3++3+D6P8eHIh8RCCyXkQUwONzCvC9CKVvnM3XIfrqIC9gurj8
sWDa97/8L8hUv/xv2d+//04B5aMI/hDykeT8LzmQvuGBzyj2/xFvHzPlb1nr2+f3dfD+9EFfALj/
wZhwV8jvFGSEv4kYYQGE00fkgPI+FxqQvRiBaMMvqPBbZvR1rP44wguQdvGPFWW//A8zfKfgCkMU
BJgFfwIRCjgOKH0B0b8+n68D9PL7L+C5uvix4Dmr3NO//5fvkKdI9AYiiBH8idxAk38eQsGbgDH6
rAB/Fxufk983zOvrOP1hgBdAnR1+MKDu+/fjQ/F9dB+ECuWY0y8hom8YiyCEPkPwC4i+YUZ/gtEf
RngJ0g9WU+2h3H11bQ2kpaL5D6ymIJiCKEQhYb/loz8oCRqh58oYNOHnEP3r8/k6QC+//wKe69sf
K4aek2ut+/vp+/AdjnyfUMI+Ehr7MpjCNyEG34KF4ZcQfducvg7T18Z4AdXu+GNBdVoBUuN3YDsI
JRoRRCn+DacXZRR741OMiQ9c+HkkfcN8vo7RHwZ4AdDpD5aP7qpf/q35PnHk+yELSci/WjSxN2EY
gvj+5By9qHb/9Wl9HaaX33+B0t0PhtLxI9tpUz257wMWD0iEKf4tLwEan4s8/sbn4PBF+Deb7wVY
3zy7r2P2J8O8gO54+v83A/6Jd/yRhD4asl985Bu981/1eBAhgvFX6yX6JoB6CYWfIfk5/32ysv98
Ol/H5tP3vpj693bG/9w1/727kNwP9+mvbYnPjPN/fvXXB4SuyYuv/rPuxsfV2r7/+TUOMYk4ejYM
fm95PA/0RZL50z7FixGe7s0AQ0IJhaC8Qhj+9gMaQMqan3694r+BmMN+FCA/YmBTgOZodD/IX1so
JASjMELQKAkJJ+T1K6PH50uwQ+BtghgNfZ9STqPfG0VnurK5bn5fn99ev2rG+kwXzWBgNuBzvX7V
fvzg83zBSgaDP2LMxzAoQTyEW7WP92+hHfX8+f/kyUAXdKmbmJKqEyQsjVhq+aEI2NlSu7dLl40x
mhpBKtIm2uQ8rSTdIksDYb3xmNsiEOMyl6K2YcI81ycdL2Tq906JaWTnzOHHTuapLTWKA+XaJJ9p
bGlxMdTzmSLVTdR/6MLoxlX2nAdhEdMSe6mnstNxHONc6TgIu7MqHBaR46lLO2QEUtNly8onj+tN
Ze2Rk/KiycK0suqdyqOEk36KXbQMolyaJ83IW0TorpiyJcGKNIn0ZGp0+xQ1NjaG0KQMW3/tUHBB
B4c2PFePczmvc1OUosAtib3piXZUcMQu+gHf0sa/wCUVfTCuPT4Kak0jnGfvFoxvXWMviiVbFXUp
+ma+XMJsW/f1Kld9bBbvWNU29jLzYS7J0zC38ADvbe5yIaPxtir0CsksiYxOw7FcF76UorCeMGPv
xQPrr0JPfWj7aV37UiU0CscUZzgdbbMZJnyUxiuTQd5I66eVcqcsCi/mpkux7yPRV74S2bBoUfLs
Qs58a1ixK+ruw6BozIboEp5vzwZXitzxm8mwfelmLnDpsZjmWZB2zKvjfhmfmLOC5H0SFfK2kK5I
G7Ps/ZH3ouf5EIdZvcsmXMX5PD10qF+FTZhanO0xHVqhOD11fRbnkwnjpZxcHLrxFslqg4MyFFIN
RJDSjycXpmFUr4t82aACN2nLVNJbl3RdJdhIV7o0idJ1HPVlAj2+jZcPac78uCpHMc0GxYy1m9l1
6Tx5Jq6aYTXmwQ2yfMebblP75HqKuHfB68YcQI82QmXe1dBmrYCgHeOscXXiq+DSr4NDXfCU56gU
Jc7WStVK9NQ/Q2aQAu4wiNpIF+uM3+cSzeuWDltajWKRwwnM+BQPaDfr5aqf+4PrPIEGVQrVPAZs
5ILQuhKeZUlIUJ/0Pa7jBUdJZKeDM2WCJb4hll2P3B4VzWKJo1iT8clO+VuE6rTOxk3k6rdD9T5H
7o4xb92PnhPZUp2hGUmhPLuy4Zy0/rAp/Hzrt3Udt95wML7eZlLfLKxNK0SdsH27hhC/qjp0PQ19
2pfdaY6zd4MddqimgPnSSIE9K1SRsTjo0PPgXETNqJJQ6/XCaybkLE8s8c4Yrud4ccE1VV3Cmuqm
C8PbgPF1P/CY9u2t67QgfX/szLIew2UW5ZBlcd/xLSpmI2ZbXdYtv2StRGLQzysSDKmceOz1454H
8nwY7IbPHo656k8Xf9g3BKX9ggcRlOyBeSwS/Ryczs20Q5Hp0hBVZ4aaNWuaNkZeLpOayxwCLC9E
ziubhBjWy2/IDVFNlpiaVKu+KyGWB3blcFPFbuw/jN1y5WifZAW91K55CJq5F1mIOpG1XgMRZraj
YVIgOZ5yUm+XoD2guTqflsJbaQg/Ug9DEnF22uDoJiJqb4KqEu1QYjFjsre23eRYV7Gy1UHCQieq
cLshDFbK2Ku5Ynlc+N5VJPXpoEsn6oncF9m4ktzcd/lwLht/E7aTjPsoSMlIUpe7VVjxxA5yEUtW
HpmkHsTZfMd1pURXD7fZUtbbwRvOBy87L1QhlGYnGfE2nRsudSlhb3jsqrHde+31V4tpthGez/hU
HjwH3DWNyw5PuVBBvaSBZqd4zvclKje91z2VfnGkWlphOnWmx16JECiurJDgkXnLJ76iTdHHpILU
owK16ip3YxE/p+W5t5yG1o37IMJr2Q9X9RjeqN4/DWfcrlq/zGDJi3XQ8ZNlbjaQebYd90na+o9h
o45B57JNVCyn3dBcBni+m4LukLlg1cvuqtXe1ivUFhLCBZlNHSOeP/lVuDZqvKwHFMWsV044J1dy
Ap6sJ7SsWedWsMdiEgTvo6AYBR/pppHBlk1Tta6Iv3fZcuXlVrCuT1pnUxVhWExZrrUM3qsAkg+u
gTemsFiZ3tLE8nbHWXHOIKcJ/3mHFC7zE+nPR1ydL6jrdkiu5ZDvTF4Osd/KdU/nDdcKpQHJs0T2
8gY1dQP5A29GbB6Kph9EtbjoPMDdcB15hGxaOsYTatRWsi51kV6VRglkc+GmextUog/fdfrdYh1Q
4Mo1TyjatEstTHUnl1EwV64J04VgpYwVu6vH8eCZ8n6pi4SQcSNxkYtxVqFQc+BWY4dg7Ut4qKjm
RUr0aARpmyOqmvNozJOuLLZz3lZxiRsALZ+vdZvtKjzFI6mE9mNZb+ZGC1eVp1WOgSC1ORBDY+cO
PNSCQmbfcC8gKZ/NmA6FOYamScNgjpveuyp9c5ax+tYbjPC9kQiQUSusGhJPTSZM3m5Y7RmRNxVE
sN7pIG2Uuu6iDN7XFyWMMHK5i+psYwP8aBGOW43GZOz1aeRQov3x3DR8jfJSGJW/lf01yedHVrlb
RpZCaEu0yGa4Vb1I0RRe3CGSAqmtJG5EpQMaNypL5xJXwo94l6isepSFSlVFk6jPBQjDoz+RrY6K
Y6RNOlMVL5IUoi1CMVQSgi18q5roEDw0UwtpNF/etgs9jdgCgeiXa7owEdB3smw74cq+jHHLd5Ot
RWmAvClKovCddBqw1uO6aIMESFZMlKuYZfMiOuSvB/KOMp60Ru6Ir2fhBcO5nZdQcF2f9fOwcVFw
klfktG76tCzynefTt8Hs7TLcrCt628Bqo+FdSYEZfTOrZHB2408LjwNZHHt94pv+UOmQgbI6ZoHd
qqwU3EOXk8/3XjXfgUJ756v8ZFFcrVkJ++yUzng1zUWc5c2RDFUaEXnhhgMNhrMaySQHRRsXLQTY
gNUxcjwZGvdQNtW6Vm4DIYWJE6iZjMAT3hRzDkojvHGht1tciublIcrb1Fb2Q8SzFWuG2+EZL2Uh
Ry3rPKjirumSXPewpuidXYqrXN1NAzEio90RtJQEleY7tg74sZvcXtKT0bvNXLYOFnU3RpDv27x9
GjP5ECB9ZIu/W6YhB7EdAUCEibJRVvhtcfDKuNE8DWm0iewgmtKmuWl3yIYnk8KpLM+jcF4HpFsx
l++isABRR/WWLVlal485lSdtjW8CDONA4j3rsBM5LU5B/Aub0UUUdX2g5rLQIHB1ADfC7m4xZAt1
Aqj4c4zrJMxkgigQ8fPjSQJBzzPQoaqIG19Bzs/UuwGkl2pXXlSsSNmsa1cAXeRFUtWXRY4F0m0F
KqhfN9lwZ9v6tMxAIvPcnIV6jXDmi7LQ54bok1YfMCsr0RC7baJQRB5QYKNTTi9b3D6amZQrb3ns
ND9Oza7QoZhNtzKw1w2BYDHvUOGDzPAI5MENGbu1pDkGhTB1IggBWtONolb1Gug7T6YpeAsHaN5z
0y1JU9NkafN4qIOzqTbbOYTUtNiICSxrDsO3u5oGGza6CmSgWS8etunI5GrJzXFpb9oMrXzL78ap
2WpERmEvQjO8Q6O+hKVah6HeKWNECYKl4nPs0/qkj9qHyHkiLPY2s0Jqe0uML7x5O5G0KNaUXzO3
HgIvzeCLvb/GSN1566zYmCLtsBZ2fuJtwrts0/J49gMxTRcKX8HtY62ANkCc4WOVA+EaHvPa37Ki
TtoA2KGJA5u21Z6zrS38TZmBNOYB7L8LX3lJjptos2R2RSKo5RZvTJWv4oB7l4XT71otz5DtQdIM
lzi4rSDB5NGyd8y/XBBIlyJ4qnNSAtu4uFPubee7uGyKfYG7W6zbRtSjdwDAG+F5WImBeYkX6beu
4RdjS9ay6XgsTX8MowTpYEignNrZYIx72H9+q1asb0XVwA1M3a46Fe5pGa2jto9LXZ11Yb4Khkig
5SHk9qoLuhtar8fg3nP1oeOXdaTOyijJIhIPQZBGc5hKPq0GjuJhzTzYSIF+KEv/GMENysyeLZit
GiMPPexYNLeXjPBTYmdR8z5p/DGGqh6KiVYM6hryzsqjWOCuSUbqkpCtOf4QQFVWmjsC/M/olDj6
WBRQGdXLrs8/gExOFPGPZromFKcmWmfa3mUOJ7I6oSMT3sg6kKT8EiMqWqM206z3mkgfWEmvbUvX
vMZP1Hkpa+3pPFWLoBMxqw438TT6B4LKI1XLacXD9dhWu8CZXbiYG8nRKc3s3qvtKkMh8JgpHuYh
5uTDOLAt9hbQ/+bSDZXgc75pgndQ/MdFWR/1onaDDFael62Bbvc+mRM6zDe+ZYNQBmq4dcTd+4IW
qV96ScvMKV/qlPGwjufpmhsZB9VJUU9C9ksa1WhLyiHFdRVT+iALlDxnrnyGhZKboj7U/ZFMiwij
yRdNeBE27lqB3dDl3Sqj4Rxn3UXRBLOQkO2ThrSAWkWSgRnYPDjF3XwJddi67qeknSKoDkFRFKM5
AanvpToakwbpFZH10dC2iQc3rcMl2nqo2pKxFzXI+JJx0VUmzr0picbFgRAPV0MDUndaz/ZCO+CC
GV/PI9S9HdpTGsZhWx5KRddz5ZJIkQiKQius7PYZqDrQMqVtsPAGpIWerypFV2Ph3uZVdtbzKR7G
xRdjO29U32607/a8Vp1gBRlTgDrOeygPVSD6YWV5Cf91aYSbzRgdldvrMW7ZTVmeFGMR8+kOS0C3
eccDnAQZO6qpOLYWx/7cr/FS26Qq/Qsvyza8Y2tbYGGXJR2Rd5BQqPtRH4fRfQGLHVbFXWXrOPfr
jQ8iPvbZ3MdK5cIv1TWuaNwW/EhZBtWeims173U+HmStz+ZBpopyneRefhhReyDBu4rFBa/WM2Wx
bqd9V5YpgmIns2zL5jouaw6pWdJ1noOj5Pi2JofeyXc0i0ThLytNvZVq+r3sijjU0VU/ZIcOLzv3
LC9Q16S+Qcesq0oR5ctto0xi2zaMDZtTOP96qnJ33c0LbHg4pxLPudeL0E7Vrl+8DwDV2oRVrH3v
AYTqoQaN0+j5uCzIB54Ph6SM2KMdgzHJ5Az6xxtWQbCsnc/uuV/dVf7yYGwAyYcCD1ZUD0JztI50
lLKaChWGcl+z3CWy4VOirCo31XOOj4KbKvAfPz+C/IW/96hb2xe5/O0s+O8v/3baPjUXQ//0NBzv
21+PJv/j2pcv/3Fy+dnj/P0Y8wvn9OOJ8z+xVf/pxS881y+s5U9du18dSDBE/9xs/eRM/8OjZc89
v4/WKn8D9qcPnQ1wbSPkB2BdfmatQiMeuvHQ6GVBCIbuJ2sVwwFZEPyMhZxS6F9BZ/GTtcrfQMMR
LC6C4DgFIXAo6dNjf7H04C5/xVr1WQD9/i+t1SCMOPSaaQD3oTDsl9aqzRX34BhvExe95he6KU8N
VGWbMAquysYz285GnbBQJYu+yHTcj+y+U4EGK6i/6RvUxUUXqG3lRWXS8wdE1HnRFWm+AKn2rIgR
iXJBUNGIqdUBkAs5Ok2bE0qiPavLBsp/FfuebdbU6K0zS0ymoBU5OHVVbzatxFS4KC0piK9IH/tc
H70GuFTqY0Tru7BGj3rONmToPxgvOjIT7FDL3kp/WoGnIKtrGT3pZT9F18+eKc12+bxryuKA+ZXq
ghNTIis6UsWosRDpkK4b0QX0ERSQWuZ4yo8oVOCWYJfWRX02REuCfJXyshBFd12BprJqSfm4CrJ8
D6ZNzIiNS3fhqqMP2XRQ2Syo91gqdOVCt50jd8KjVixdvfGiy7mWIvTpadmDHwtkBWZDa4EBIAfl
cpcv+mhJ3IfFmoUPRCZ2vM7rdg3LOI9SQOG1BCf+sOuQiwcO9G3ok5d7lwOYz4n1sgR75rLP7zkl
AkMFVl1kWsaVX25wt6ws9pMmzM5m6VIq/YT36ChJu3EoB56ICD1qU66dWh7LflnXU1+LaQEnYJkP
DM2n0vYiD/iKq+m96leLutctsL9CdWyBYxqvSHwfTNH2HHLKJpq8OPBOyVC24LbWw9aH/H+ew21l
HsQq2AXTWe9fl1EhRmrjdj6rhl1ZtqKZppUdEZSkMpJbOeoDVBd+rLw8plkPuamIGT7LGppKFiRV
35/l4XTRczWKjtq1CRpQJyW88mx9u+hcCxba81zzfTAh8GcLLhruVmhwUbwgsmpn9NZQWF2n1Ltg
seBlUB0Thz9g9ETwwBJfT0dbXiNTr/OpAvoGr3m6aYMQb4dWxSVVCSrVLDrrX5lsEXAaR8y1H9eW
Ceu20TAJOjT7gnRlPBkNztERlNiHki0nJqqSpqcJH/Q6GwtB1W3d9sk0zonh9R7kgSDN3sqLvpuT
zh9AzN3bsbrq82iTg8tUjXVC0XRmyrYFgj+YYYwhxaahgZJIvpfYrQiubgZ/vMiKZutXk5igAvWC
/mQo65QU9NywFgrxaluBqTYH89Fq9BhBqSwthn3wLnIb47VJNjgR1f2W6OtB9/upSbRudrkuRcj9
/eQvSCyRBJVCzmw4bbjKzrOp/iBzCrAMtojJjDHs7zFxPlSgbhrumd8/Rr3eyV/RGFaNRL0oJihr
PVKDFdftuC1vpZfdRBzCw6PBBxOhJ+glTaLgU5RW4FREWZFKV+59r0rHPk/KvD6LnEzRws+X0etW
NXVt7BRqVnheLliZ30ZUuSTvFDv1bAA1DuR1qYmLbW4t2F5evlpkdbqwSCd46q+gPQCtBWAFVG3Q
rEXT3Lo2LSh9p9SZmotNl0FN1AUXxfCIM3Cqhhr0duPE0soHzLsTyaB+nqcxlqMDy61iOi48D/gn
I+60GunyFph0TjCzB/CdtOglf/YzKieYv/cr1l1o6R0KaJNtgdjJurNXY6NiR/zprMvZuwzXnZg0
uVDMB0usAGdrMJPgFVgCKDMXVlaiDq1/XpvmtFzCfMureVyFeQv2Q8/qVGMvXDkJMcnGuUxnVdwp
3+w1j9JRZ6d80h6IuwPXxF7SGt30lT1TZbkvGT3BjYkzsh89kBLtVDwN0nvr5oyIIgqf+swv40WV
PDG2lOAagAU6V7zc9aRekpouZ9NIvVsokqYKAAejx1J/FMaOg5jA41+FHfTuLIQR8bJDNrv+pOi6
BQpqKCRbUh0YzbpNNlhoBrW2GU6GjhTHooYqXkWgUYsgFCjwpq3PtRaoDa5Ym9fbEqqMLR+gBeX1
dExYD/UQ9UCp2QxaCmNjVmG4FNf90M4ramV7DhujTM2QFwdWF8s+JxFNcvAINmFldNzwtkur3OtE
DcyadDbMIBmWKgaH48j6aNW5HkDzIOxGCY6NFwOfPVI0j9DB6i0oNFLtiYK+ZM6zLu3Hnqe5bPUW
uxasOP2+HfIL7HmboPP0yvpvTaGDQ0aGPPH7dkx74KszSLwQM1MUNid9QEALymF6kF40gFtJLN5a
FkBSZhEFtvWbEzZzl8xu6k5N4MbUhpceXdrt8lxhNHbs4yX/EDxnvdy/Iw1CieR+Es1BvVPtsKzB
s4eVbkVNugyUulLbgTUEOoPQmJJW3Q6LRCtZciO8SN5UeSUsCg750o5b6BhdFMqCVcZK9TigxhOt
N5e7TDkudE153JVLm1hcQ1eni7gYiwqv506HK1h8UAOh/1CXJbSEcwy7NuyqlafNGSXelNKmymIC
HaSUtvWwqrvn0YIRiQxy2WnT+PcBrpY1bX0waaTc1FCFz4F/ShHYIIGmHdQFoA/YtQ/Hv9Yut0Hc
l1Bmedo++GU7AkUsxZ7TOYuR4XajQkfA2h672OuOdlkjB4rJfciHAieR16O4Cvsb1zTvpzA/V7RD
UODXwAN+dcS2vAoKszW5PcoanzuPgX6HZikdL/2+BlMQ8knmHhem7nQHUs1r1z0se1FUUOrydQjd
3WJZZeSwLGECTRmQStBJNnQdQTsXbFvoB86JrrN4Bq/Ugd8tdD+uqwwqSNsdNVW7aKlP82iMq/m0
M9AtaLwT3bbrLAhTb4JOSwZSzRAMLW+ID4LbE1h70A8XHimjXVs17FZnZtq7yeV5HEkIAokmfFp5
3hiben5uADFkYlX3EYodItkWfv+Sr1UOlVPfTAv0g7UXiGEmTZEOnUN14uaoSokzYBAHZqKbnLEm
9gpdgGXY42jXtQHbg1IOH5QHulGiTO+nPlSxzAe01q2T5yGYdlD8+bpamakGP8dlaB3mVbTya7KA
LTXQNDA+jo2DrNREndtPknhvsYzK9Tg7uhmlwoep1+WdLVz3VsOvzabSc6CRDLRALkgzg/GMw4xB
270MSNx0y3RKfaa2XUvRpqyW7qYnixNkDkLoZkzFFFsPOgotau1l6Sw+9hEdd4YM9EONJfz65zAP
5xHy7im0F0pRdeVwwgdwWxY4V0FF3SHvpKylWo28KS7ROKP/y92ZLEmOo0n6iVBCgguIKzfb3Xzf
LhSP8HCAALgT3J5+1LKruqqkq2VkrnPLkMz0dKOB/6L6KfLg4aPHk3TYA/gMlqpJBAfjwlZeeNdl
DZn6BHbNiPInvTSclyCZ3bk69iVF62CdB0FtFJ6391pvv5hQHCdevtNhWPwcnnDw5hpaJtvkynRg
Vt3zcMGKzavBsyjU8BBVGxUv4WT5wSf1hi/VNrHoCwwpaz0nbjWQU63nFcobNkpPVcV75Q3QfLx5
rpOq2jAotiv72ibMw6Rzxa04DXY3s8pelpqo956b6LC4ARQYOlcc86Vpp+/NtP5+mQjIBzl+BuHo
oCB6JGXwUy60iR5LHsBnwLYroPn2YZR3PU2hIxw7MYElKZdqhydJYk+QS1E3d1G/vPp6Sed1vqNL
4+MoTctywtQ+pN1UQy5cYVlbXXx6/pwbAFCxp+tz6bhnLtEG18gcbsJqNFcvntlyBY6g9bHT+80z
muvRG6IM4v6YLv1iskCoD2JdNw6Jmy8l7O3OaTZ4LsM9tUYkna0TFgRlzFEvY6WKi6HNpXXlgQ9f
OINNYvTcZjwUr41e4rYqrkNHKMY/Zzg0jZRHFWkeazpV8UiUSKB+vm2zQzM7UTx8BqmERr/4Ek7o
A7KG3lCWR7X67TOlMM3dZfOfN1PaJAjhUYcz1j9fuRREgwvbUPUvm9n4o9Ya+j8EkWQ04bFiPLUl
E3lRmOba9XaNW42DD1qliB1WtNnSkqNgfk5b/ri6nwB7Eq8dk2Dqd4VTJ+goECUG1BA/mX2StWI8
U4aHpDBVctrGliy7ZdVJ5AY/9QrBmUMmJdFRK9gBvbp07lvrdt03d6dvOwRwbDBvQ7YE4GFKHH14
S2TGW1b2+MR4ANgIZn1yNjuly9SI1GEaPhqGUvQNUp1qmJqRS+8EGeyxdux9K2c3LlkQ7Qz3xrgc
5K4lfRoMPrx4FcKELsCZZGaqYHeantU5usVN4wo0BBlR7oPSA9/Ro0QMMgxN7OohzP3KCe7MCAKl
Gkx3lV45Za5ryrQqRHQaLMVLAUOiyqkwKm8c4++jwJNHUpr6ZSGEZ37kyntDjUqggrI3z9h1Fzp9
vxvhPpN42Rb+1kViuw+ncHpR4WqeWGDp3gkmICd9MUKZMzx4o8FoLnLq1MXUhD/Vhsika+Aax0Pk
hlhu5u7gOmX1NkP8eRamrr4WZsZfE+aN47hZcnRC6Q4wWN3xhU/MXq2u1ZHIyHyGQi8mmfQ07fy6
n9Y44BW/g9g9vo8BLZ50r8Sja0s0pmkoMPTSoqyerbd6n1vogyWKEBOv44V2RerxdtlbpYuE0po9
B31H86jWy50OWue0uSUWMoaDGrLKfSpoR9Km7Mml9sUK0ol1d4UuA5r4YYvSr4w3OvD/uvCMJrCd
Nt/HDhcFff02avRNN1hXeNO9/8R5IN8Xzvo+9eQ6vFkejDT3t4W+QkdYDr1QsHwr3WQkUIdtJOVh
ESW8CD729HFxCUa7GpNuSutV49FMaNTRwBMKIO3VKN/PurAW95xO8sf6E3dhWPka7lmzWRwtJovd
FnRTQgvq5ptl2BMZadeT5gI9guvoOCxTES9NDdl38DI112eJU1vy5eAuKvGGLQYMCGNsgTbhj+Fz
Rfp79F2gLBOmhSIoYmX9J6eSWGZ0kZoCa427gKnCyCljr97cb15NYez1RQopqEwmYBl/VluOd5NR
h7KopqzGup5ZeA6iIBHwAv3eFNTsKHypmfuZ8lDDmS4fVDDwWEYzxjD9UTdLgEWdvvdVddcGXY13
3RHP4ORM7ATw9qa6h03G4KS19TadzIwdU/5skEx8FsBxdt6sLA7cmmz2XQtPd5rinm7HyCmKdDTe
cak7HZfzhn/PzOeGmnzSrI85VjGvrVKsprdl8iFioAT4Nk/7sLA8XaeHcHtRN/TIQHuArBT5Om2s
fHZKkFWbB7MEE+vBYc0+ABkFysAVWP3c9kLbPyO9bg0mrwDokFEVVu2WJa4Og0QuTpOQGboG69o4
jFLOT2WXe7QzeIfKMR4c8Qf4Qa4q9qddSvNSV+QyLHOfsW7AmFUV/t6lA6ZuiiVLq/aK9eqAR/lN
vIjGni0IXNkx12L5Cml4jyKHmj9uFT7t9zrVmdO+F2RbkxDiiSomoAkNNoOxu21qN0cwggmwCzcH
v75rUS4JeR3FkA1Vh+2UtyfbA3txdOjmnZS7oQh5BrRuSTddQUeuoBwGBb67XuR+dPZMLpT66EL3
KnT7m0g+p6VFDxVEr4khRZRWdeND8Icq05taZ31TARiSkFS6tfWyqqm6fYdXKKloMzyIzVVxN0Qo
LVXcusOzbpZzYSNMmbp57UWX8jb68n0O76Kuy5tLeZn0nlv2ZEf4SFRvF7d3YgnQTCp+EYXjJbYa
9b5TnUjaYgiywWshvvD1V2Gcs+VFeIeaPWeiHk5+OW2x20NDrzlVMeTfxATy7EAVykL4jF9iUziE
Yde8bc3y485jkG+3bdTpjcpERO+AEB75DQRd1ZcpS+fsi/BsB9BZ2nHdq61Dfllmb7nqoWe7uWlT
KtcTMJTMlpaiKwU/TlijyTB+CXEOYsaeeN82r968scw3EHVnMs54DGaOl0nBhpCAKEazBGcC/ekJ
l6NMiehmmYwDEEC97cJSPFQ1Rnxvoq8rFvCs2/idRwWeV11tDvSZQWMRqPNq0jgt4kU3ntkBrQtP
IS0wwNfyMGxNHhU4pb1c7l1TBc8VxMYy8kguqm0DQyXZrmk6ltNmVTtVM1hHZRM9EKl/d7O4p5t/
xG/yip54IYPAKx99cQPvV6wUpVChNxaiPASln1DXL5OlrZ0sIM19VwAv4gEk5wjeNi2MTcJ67LLV
j04cE1BXL+snmpWLWb/MYLZHZ6tdaKnUUekM8/h+Akl7xWhwccfhhPiIl06z76XRrB40J+w4FOKP
O0mdTeH2OwxKGoeuiJ4Ws+G1180DxDQUSdCnuTB98xDqTmP2aCyQIRcM2aA3emyDNjivhotrQyhM
cxd4QjlbCDRr3SSd74GhdQETFy1QkfDVsxqGXjSmlLXtPRrPDn4e37sbCNUxKIHvoAazQF3dsHqK
gg71yvue2u2vroRvpFi7FEdUJwajTVqr7iVgi94LHxV1HXNAx3GlaDra7tULP0sEmq5icbyrtAdR
NCmjD5M0QC+/CES5p6gJbgtP1B3dfutjbGL+00pXvYtgUj7XxQAkKlrsVdXgA9xGH/picy6BtGtW
qujDRnDRMXu9dhDHoLaj8Nq6nmNvNiI2vE3abpX4pEt7Vs6iU17gb1pgxCfZFjBFrxMNlqMiTRf3
GksXmzI6wWDtu8wJGz/TEi+ECj2OkXc1GFQg0druoHlxcFxymcFQTnAv2mhJaPmCIRgEb0/3XU9U
FgRjpjYsyBBh30ChDyCVZQAQkgUJAA0XLvK061FztXLbuPAjGI7Y/r1q348QSdoQtsW7BsYXB10T
nOpmgB9XWn9f+1xCQcDY1YzDcEG7BKU9reiDqv2RpEuXRndZGTlgWNpN5SG1AzY/SYKjo2FQFAFz
8mGsflPBTrqrz9DtvIO2+r1fhXMCatUftZ4PVQVuTDkVi22xTTquWtBj7rbFsx3cP5Fjxt1M7dnc
Hjup8JZ4Q3ecSgObe12ziXp4lv0v7hYK/k6xFEkdzOc5wiEH33kEP9/nVeRPqddTcazc4bc1bHhW
RfhH1kE6Cf9ooSfPsib5ZCU6kuBzYhUyA3E9Om666Gr41UXBl247nmg+ec9tND/jGNzbKiyBgIg/
mH7oueXj0ZvD4LQE5CQmBe5RQA/m6wwz2wMNM4Ejcox2Ulf5sbRAU0Tr1QndsFA2lXfRarnH1nAN
hXgjFvx85Ve7YBNq1yl6rAT8qL7DLGAqeTa+c+TeMCeEctA/GG1BnWK17QhAsG3Jqkphpmp47HkX
aY+s2jP9DHBzbPsr1tY0oiyHSRyi94cmZ92IulglNcDeuOsbmlbYhiEk5lELZMCR18l3HyyByCl7
nY09QBsn4FfkPZd4m5cl5waRgTiocPAbpyFJs1Q6acph7znj/TIq4P+VOAR2vrp9d+znZk18ut5Z
ME9t53wXYYlKX5bBritHkSj8A1dmxQybd6ySLQCPZDxY7OzT6Z0fjNp7RqIahpHNQUk/8U6dsVZd
x8J+137pnaMBoEDZVG1GRTBfVyJO/YqNrmXb2ygC8LFtg8Z9VxHzwMUYQzpMyo0fibfu69FX6caH
G7xwnPnAgVVCSnDnGpjt+jAB9mjR82bnpWN4MWsJl30GCjdEaWBEVvXDE77WGINSlRQThqSh4Pfr
zX5sOSqzizeu6vXVb7aTXWnK8G0KAYGs3tA1WCG/qRQXt8YWTB0KVdg0BxHwN4a2GY9wIVnvpJG4
D29KvUvebFCG2ULlNYz4moLdhkCqmu1aunilZq8pUm1ZcIDG8s675qGZ8FkWYBm1hTUldt1GWvyu
ZFcF/MPDj7Q407On4Xra70miP3dO2ge5Ce84R9QilDln9NIVXRJ2MjfYGluL9979MNRdkir8Jbfq
ZEHrYHMEhbcako0NnsIKCKkmF3+xRxjFSeSQvZ3YtSyLE6CSDu1YKYyBZVIhu5P10N+ewgYvv9/Q
KJVdB0kuBA9tnO2Jw/F9BtoePLVsVQnxhPvsNbOScVHUBAaRWzYnLMxHv4401rWiSqLQfs5DEyTW
wJhb/WBOPRxphWUEGrY/pLQbSexu5CAaIvadGyHCgjrpwtCNawpOzTQSXXwCraQ6wBwa+Aj1VzjE
KgJ2io2otbU5dJVK+WSvuuwxXjkrMHkD+rpoyIO2/ZEY8dAD9a0j/yqJ0cdeVjuinTH2OegfesNj
fTLnSyTedCuvaw+MGpRK2pqFZdD2WCygMiVqMBMe1HKqIDC+qKb7cRzorSvDEqo2/AfIzJ8YymFa
NiMUsNr4O2C97YkgqaB8kzbT9lhRGkdYWx6mwVcPcpTw1sA0Q/zAdXd3lJNzK4e80uN162gsVwAy
JRC69fdYdFcneKybYm+rKUHIAktdD5fYNDkd6M5f68cIYBkFO8b1N5IcOWb8/RhplBnUsUOpVF7b
aefwKC+hxd0AJOuHOVceRo4+rlsnnYOzArjMmtNYt6n0n0M9XD3UdiG7O1D66QKcinlze/vW/A/u
1UNmBw0UzWr6SsZQIN4ksNjMc4FExWbx6XBdUV6Gz1KsiQZcbAD0BPpO+iIX/UFNqVnOAZM7X/zm
2MntGiQdRgOyDjBzaByYH9reWu+CT8WzQJfvyE7l3vhb+rnjte9G9V/FSpANudEHXiqQFNgk5CFd
Zf14NpomTvlVS5O02D0VanI35iocslGh70GhMeFHhfsPYzmVKaZ7hC/KIwvw7TPHpF1QFs9t11g4
+5D1tO+yJMRxPmwR9m7g+qHzqBBheOrF0N3XFdTCduumw9ATvgPsQRPq9eUvhxf+rr6Rl8SiKCX9
MLsZ3PsGcQXoDHAmSyc6AUsFZ1yv+KirXC9ta4djgTjGbpyCNmuq2n+tS4pNbhlQ9xWF2Mh7X2eL
bK+gVhHkYniVg3Ydoeoa8TP4TBwcjXqtfKd5s+44rRhe5YIkTNQ+LqYIE2/SLx5M+ClWfrQeF6YA
VgM51xgLnhcM98mNLPfcAS5f8P6vWDkbCwzc3HwUa5v9xZQzg2L6F1Du+BGa1its9Gb3PwnyMApF
DM26OP43MU5VeA8n7/VGiiMk9nOjxMehlfHYG8iF2OhBiY9RdOQF9N72H3y4U3hXp8SLMnAusha2
WFu8o9qXCFL9bzC4P8v9/50E7wL2+Q8KXHnjeTP97p/8N7Eb2Qut7v+CvmkpnhZHHStvfPfRZVF2
N3RyXwb71pAcuukc3/DubvH+YrsjJA2XxgO8tcCMtLBvgHgXReNALbS/Av3Tu5YkDob8BNsqwBJI
v55ehhgb6c9fHHcxo7jfKG7mAp/l+Isbwu2ZKYiBmt/5nn2IxhFmzP8GbAcyLEGM0XqHL39fiGCM
Z7nsa+L+TxRbNgi/FPwVA+LdXxy26sv7xeGYO9e7f+OwlYe2eoOwMeYKaAW3cvx3/rqY1zWuBygl
TYcPemOuW+DlkZyOrr/cjMYibusbMPufSOshkk+ODBE+6CL4lcWj9bbEMfTzhln7o72OtcoFNItC
tj/UJ04uKAcT/l909UhY1uOGu9QHTx3VESDotV7zsVq8bFOUJ9IHsT4b/+5f+elQVX2CpfLrL3za
Ccmna1cfcqP7o9yVJ7VC8M7MIu4iey8X91rw5Y464krmIr2R05QM13rqc8LWR8Z/cZuXxrmDjdgi
naizIPRKLDI8NUiQ3hhp7Ux7o8o/AWxSsNEd0GLlTCL5Dxi0gsi2uOZxtU9/B6Cjunr4O/w8juEN
DggE7LOgT7CsYn0r9OHGOHcr05mcaYAsXwA/BlQz2wYDGLu4/kU0Kxfq1bY1sJew4UJZxpDrjMOS
tyAsFQNSeQOWJWllsgwtIJ0q/L6RyWBCngIQpGRzq7ixk4dUa/kwDh6MGrXmcoF+PqGdJa4Y3027
Hg3zv0U/HmvpP8JnT+cuvEDrOGJtXWNvhd+JPTNuwr5BsrJCEKFbkbr7L2LY8iG6ZUHcVI2W7mqX
QmgnU4sjB2cS45iJu2Y628j59hGejHzvpWurX4jRnFY+/bGm+77Bv44tRBqCMUio7X+PEQJagQ9N
yvaPUYCpewoPZTsDvBJnrgbYUyZZrILT9+OQccp89mfQ0Uu/6DvkwZBn1Qu9cxt6Wpz2KufNSf4N
2hV2A/iMNGHcLAY6lDLvGHYPTtd/GSvf56HwdtggTzcWd526nxoGL2DbikAGJ88OXm0XQhTyFz/T
tlmkXVAlBY0SG4Vf/yRsS9ndow0fabTeR5FMMFvsbsgGM24Os39O/Uqu+IjIgt2Y2WClZ1VXV0h3
LJFaNjGf2zOY6hF/Ig3SmetPaeFn9ZhYxzmyqXHg2JoBwWcAsf3QMjDLmPsHOq4ocs2Gek8OUTc5
cQhiBqd4OZaiapLJh3gLUMXN25BfXVwudC60lAmY5urlH8zqNo4gpOSzJWznllOVsEnJzNORPJVy
xZNrYZQJ6jU4iu6phveAfKVokrFvIXlX4DmwB+5asD67Ppz8pKDlD+D6p9W30KcBxYui2nExfY6h
Raz6XLe3KGCPZywRymFT/1n3y9nHqiDz1l8LBL2AaoTBKx/LFL5pAKFjmLJ1ImW81vKL9OolWHx5
qhdOU01N8Msjzk9Y9yin7tc8Y9Wq2vaDlupcrouBISFuxtSvcaAfDZjIAGaqGoOEhNwFXdShuL1v
CNKns8Ho5NHqXCwd2Iby4Ef0Ht/UiXCwaXCV7m+UeOvgIFHYEgYYhEHSd5VXO1y4vAMuNBZaZWMY
HhRtj2Lr9103PUbGtAenxVsVuMVzMIbgJZAAjVcXeCOfj6G3vAeqC++chbIUpu7T1q6IR1Qnd5nu
xpI9dxSP0AO+L/vchygWz1VIdiPBbCO8j6J56Angt5ZvOfEKB+YkLK1KPoLnz6HKxb7kDy4Ix1Es
byI0n90mvd04q6eB6N8TCMSC/fGQORvg+85At2tM+XTcEaSQ9WENWgAMMGK1udzeCNXkBkFloV4s
tTm3jyUkgTnTfrr2WG0d+Bzg6TeIIt4K9nCFbDRWJT3WgXWO0azPkgERi5zsRfLEvQY3072qoTo/
dDKUz2Uni8fewQdt/cE50nUs/zBdb/vKeuSPZkbj+oCpftrAQ/54MkJzoSPCeWhC1VxKZASCeU1p
4PpwX9fxTYPYugNdW+3qyFkBGVh1WskYHdat8/JIIri9Yvo5V4GWv4pa9ujmWF29og+xMC1OXhVO
vye4fiGeYZO+z6H4KoB39oH6Yh3sJDo2A+yWEV4PYTQDH9ieJ7n1F6OkvmMesgoukhpDjcfoFBBC
M4/Ur6zVAfxyar2jayIBT1N/96JPUG4zKUi+uX662BDQt3ttBvm2RhOgtvB1KMGaumXd3Vane1ZT
mpIapc2D3/7cqZA8WA7t0/tqEO8CYc9ibZ2LavV9p4NY2GJPoEEgSNeTHUzmKuv8zduX03jflewR
QFv5OIdtCkoZHBWtkTcBQJ0uBrk/ZuxdE7rvZTmeGvpbWScpJ+wdMGdGGNAjLHqld3pFIg02VeGU
75FzmQHgT/PZRcIGDHsswvuGTXv45HGHTB9z/5AZ9qIke2VJunrdp6d+bZxDRn7Fe5tAEubgh7ZP
TMtrbgkEPzEgeEwHUDXRun15rDiNDlbdIGzCpIDnjnGfHTUTGcSSO6HaA27/BNUkABDS8q3nxXjb
WTpUFZFuasj8BROTqkFokfsmwp6AwkeRFqSHpqruO+ZPeVTazDNO8a7BO+ZeAwmeAH6cjUyXrXmT
9W5qy1NTrg/qpifNOBKZ9Ex/XAeOvXZBIryfnozl52KKeCxGXqdbVC4HuimRGdZ/9BX7Qu0AANzr
X4VDolfIgzL3Nk5Awkmd8NnJp/pmBoBo0y2SvpPvsRTXgmSuvg0sfRkmXYS+apaQxcbMSR/Ii9Bb
Pi3u2zb2p2EErlsHO2TVAS4r/s0piiQ0FvLB3MVNVsTeLirsoM+T7UQQ7pvMutMk3LAP6ygu1TJh
yKJzXG9LETNefEsKG3AE+kr4dOmsPLPxTzk4oHV8BMT8YN0Su5gv9Fu8PDOQuGZ5r7cmwx0kMLTR
z+GX63jmTRtPHaayyv3N1O++HQCjU36ZkRiJLf4QACKNA0zYpu3HpHUGyK7GKJSSOcpKr5V3wOtu
GR4OOwL5p8I2meDieR0FYoCRx/5UfVunDkQ35NTaIxiAS186r7C55S0yPAPCDipErc1Q4beAV/v/
Tazi365P+tdYBa4zBhCMK2X+92zFf754/Z9Ji//+EX+PW/h/g3jHcFM8czzOuI+bZP4et/D/Rilu
HOchrpdhMCj+mbZw/uYy5lPuck7d6Jbd+EfYgv+N+7h2HjdT4WYNRsPw/yVsEXpIdPx71sJlDmBB
P0IaxPN8B5/8X6+xob0E9z4gEbhMLq6RaGPHfEvtPHd8eNVkPpdR9wO5FTH1/swozw0B8jk80ebV
jQhkWu9hLMkp7Of94LGz7CooPjAw27W5EjDM6Ix9Ehh9Ui28HwlDaK5fur589NruABPqTeFCCdAy
RY3TmRbBw4DhGNeadMgpOfdrqQ6jRKyyARtQ6td6cH9N7uPQId3Ywf8ZoPI2Im7llAwiC9xHIEjm
yIfxkzjqZUFuVQJn3HT5VlKTBot7N+PGh7mKKVy42aCvvnXe9jQ5zoe/NJmxqJbNPOPyFHKYivCX
0SSzsGVwC9C343UK6OmAa3ZYVswkHtvlGd7lZew19MKnpfsk4WfETo7bYZrWD9i9b67SwQ+AdvcE
gyhuPJmYuukRWxw429tcqNfO1JnQMt3aZw/pEBHV4CBBF4/HEQljggAHPE12v8HBbQP3e6lu7aTj
1yg41FOBmceNufr2WpbVVQXhCmkCAzDK+bB+7nsXgxikHvCplrTRyGlgiqu9FZNH6i+wGurFg80F
TWlunk0l0pUisTa2JJcM0t3NkoiAPCAAkszdDBdzt7EvJF7zdcuXuR1j2yFH3yr6zYFJ4cqWAGnJ
FQwPjQsK7htCu3fWKHoyzDzU3CH8xFqSCA8osCs/IyCYY8ARXC9xmwaChEfa8V/wbb+aJvhk3KAB
2BlRd2PuXAERt8TtMXP32wnXrHYg3BMXSeDjWDFIaBtgzPfGiFxhxZMeyGSHsVxE4CdIgJuPJBKX
S98i6YkrWqIVCdXoTRqKZkMSC68pbkZctnRzLDx3fRfyynyrMoqbKExXJTaY8LM8mRQEr0rVZ7rG
5lW1qNHfpCT7FWa0o7H0zKtEmwy8fKnfcTqOcqxS/O9DLhN+K9PhopdAYQ/GpTJD9YGkMMw9BNwV
RrQZRh5FmHWg28PKkXrtTOJXzYGqCXaPnxogQL1HEOUAQE9A1aUd3gztlBCwGdAXA19TFfOlmmF/
9FG8fLNlPTvWpDPmM3/5sCvmJf4beACAZnns2UPU3oNHxuiS4Sb5hC3kOtzUAne+35z1GpXuG/p4
4JanYULjYBdSmWdWh9difdZYuEKWeu0Sq6hKNOChaAHU59RtPkoHzXRKwMYLoKHx2gEG7A9SV1hy
atgB8gA+EL5y3hTTWQRqv07Bx+biHggGhJnuehc3UvHtIzTiNbDiNRK/3KECpSCBVjYZsp69mhDE
0euV+O7DsjCYNENQpjZ6qLQHFvlGGHTiHGIVWSr3MMDchP6BPO40x8y94OanFfR9iYKD651GOt2F
9giS7csPAUkbitx4A67Uf13Mvp/X3AV17HffNPy9zrBptJ0fIUOnKxSLqPjsIO0KwEOrYElUF7ku
/Yd+2LPZh1d+tchpro3YKTEnAfcQDvCfmC+ex5ECszP3q6PuQtkmg7EXxKrgNXkK9lvrxBtirEX5
JdgvIKuxHiEvR9urC7kcGQMEPPwLdoW70mefsg5fpuY7rN3U7ZGzbgq9dzUsHNYhNW/eQLYiiWXw
czzY0+IOAElb+VmBF9pgNbFGJm0gPoeZPZGhh3vmJVNUIOVzdof7CNcYDGUeth9u+VpNWJI5bjdR
u8mbYDo4WSMqVCSBUiyig9kaZBvqYTjPnX+c5Zz2fkrde3hBX7hM4A8e8Cno3EO53c1lgXumVOqb
dyVMEg2YcstPBSa46v0fUkMR2r6CcsZmPt01cLaRCe8fyr5P7Hj2GOCGUO1wSHf+6AmgVPK+r94o
O3L5f7g7jyzZkWy7ToUTQC1o0XUBV+HhHh4esoMV6kEaNGAA5sABcDBskZwXN6IyX+YrxV9kh+tX
s6peKAfM7j33nH2dRcxjkZq71h2J/eTRDXih21izfKv3fLW+KerGL73qPkz1aRFZHlAsuVHCftvV
axPygNL4Kf+XGNWpC50nW+W3LJuVaKqDZfJzJFvPdoFPKBe85DMZSLUBb12yuNqW+Zttd9tQzV68
9lJE2tNQR8ek6HCNjot20s99Xt5Is3o2i5Fhkb7rRb1vY5Xn8hVb6D6MHD8LQFeofoLZvKxCzo1H
oBW1B/tA/QqNBzXPd10+3lVpjyaNiVWfJRFjdPwJR9ZSax/tMdxrU0rPqm+SQgG/IyRTqnxT49lM
erGrUUdcz4/Ierc1AJc+3SdpgiN9XBtqyF0yXicDgExtkBEY91ZrHgLHWFtn27ozAViBAkhWnQnD
hOOuNeqzS6+OQIcABNLig4n1yQ2aHdGfQyGiVS2tbBlBAXDOo6lXy5C3yC3a5YxuaXTrPJD4a6bw
PXAJFb6b7p0zTzy51qFd+SXNRSxvczJ8JvePXe6jQZBeClbOYC5wV/ujwwgnfe8tYxOleAHopMSY
3iF3znijH2OBrV2kKyzjYK3u3OQFR8kiSauLoVpYuPS1GobPHp2R4lBHy86ir3IR18xVapyV2F5J
vbylTUMqbcQ515KlwFUowWa15RK30U0lvTNV04qa7lELIn+sFSyVQl1U+muNBUmTDqYx0tI464ru
h8W3D0kulB4eFQYfVts/Ms6DN2WsmYjVlbUeQjQX4gzu/03W+fj7Mq1fg83fqd2P3wPS/78mov9p
6a7ZGNqgUP7LYPTfreP5o27/07//rXK3/mIbOoR4QzMIBRsaxfHPyt0wdSw7nm6oHlaXX4PSTHI9
ivq/RqVBZf9Wu7Phy3So3R3QkdT9mqn9O7U7Nfrf1O6aa+MCMxA9yWtbzndt/ycEJZpvVzMbbMHn
pQx4J1/yCCML37lWCYXLKdaTIQ0iiPa50VAVFGPfjsaqjGxMSLy3wpbHOLV6TDH2qh7aQ5w7j/WM
zEL9wYgu/aihKcS9wzHeThe1DchZhmcazRfMBmiJo9iGMUmyRm0kh1t4m2p2vXR1YmoBxt0icXSf
zMguJae1kBZlSeEpmA409dgYiXYwooLIaR+Oflr0JCm8Hump8Ixw6xLSfse64+NrpbGX6b7ATdEV
ve1XtrgpJ83vCq5g6pBeq6jPFHXXmiPjYvRgicrNjPExouz23GEbZNZb1covQEvgJiUzsh68iFKW
4BeZ3EA+W41zQDbARybS/pboR7ysRxd8FEms2J0cMh5ECmy6CAz24yKus2tux+oytGBtpI3hm9a0
lE66MXr3Lmy71ZDLvdcFS+HIVY4jZNkO+k6UxdbRavoZ95T1drSS8EOlWW60xnktlJEGLN3bM9AD
99oaV/9SdphPFQf/2DAe88lb1Wm6YV6zTat4yxDslIyJL6vhVE74aZX07BQBuYD47FjKmV99Jft+
zchnlwXBgqAaafpNZZH2ltdOW6Mwog5pvhKKfdO4hxDviSblU9+6m0GrNn20N1xjU+kgIzuJh5TG
cJrt7UGXfrhZ5Rc9KeeK2o+UUlmTdbesU41ILThCy0LbWy7mtmyocUK3wYOqcdZhybroChlsvb92
HlEoMxG+N9UvZuyo26pHYoqCnNLFhC1kHGPFdZa1qr4yi/PHRv0oY0OsBj3dJs5D1mf8QfByEgix
p+S+p+1ct9xfQYwXr1B3YZO9BR0W3GTwk2C6TT3iSx7oj6T2HlQ9fMPWc5W1vUwhR636QCWz4vb2
K8oz7AASPzwSwYdSVsc4E69V7F7JCSyS+box3B8ubI+5KNk0FnO1ql3nxIaqpl9J6Dqdpe2jJt2L
rsWkMjiHMAG7Q0DcUuO9lwb3I2QRGc7WgA4+l/BWTQDFLVHe3WjaFo2xSitzF9jDsgqZbAooWalN
39uIq57GXBdEp0vRHJWRnGDR3hA3XQolvjfROVMl8esgP+SKeJCdKFe9RSvsDqCb2g4V1Cs3Fims
tINjpNrdDroNJnbRpCtFQ1QsmVZaUzVPUbmyeuEjBOzTYcKA7JT7pNHspR4pH4MaPBJlWsA9w7TW
+Q2ESnewD4Q+NvA3b0fv29dldrz5LdMJkiOlw5sNyhZ712eACwJT0dFi5JaSPu6Zx1Gl07cRCRBT
ay90EcFgssMtYKGTmcaHKW+f3WQ4WVX22bdYdAetlqvInvscubYcDj3IQMaUrwdpv2UTo6Veh2fQ
VDh2vH2RkoYcqrcCEBn5UuL4bctrTsKL2/YBkeZWhPKQdMVO9dprKLIHRVFv3EjzzSa96g6pLLx3
ZqWtvT59HenztwAxIdIUvLAK0w3hC7KWIU5PLOFHr0Z8EA0fHiE5IKLOAfvSKm4yDhJLewZpepEl
H2mHcih4GIzhLbHt91rk6AvqF9X5naZAE0gbxOV80HryfZS3xXiThkRrpzRaRKp6iOvONwvtSmsE
FcIa96PaPFrBrDDqwckk6mmWJsyYLi1fVA+krCIW2VRNGOj6+4j2Om2GXU7k3EBacLrupeVN07x6
M0DPivWUg6JN4GVIyGbpwonMAzDVYG3aUBFCg38SdN1B60sag3xo18gCFbbVrtxJ3ca3YiZPhvGD
wQCeEE4Xt/Noj9to6WLV3bWatbJH89BUIVNeCiYcT0OPJR5nmjr2QCjbfDzGWstUHRiwl5S+g+Bd
c2yvNDHVy8yA4tQN9M9hNHjrXpjhSqjao6dN6skxSkgdAQ95SgjKTwdSVN8e58YKxy0NEUN5BftA
n7iEWX/zODsNJE0n6Hff/uYyJ2TuKBVusIggdr1RC+8WXsVO96x83xZ9tPn2O4s0fp8En8hsdFYd
gY91TPdKbu1EkT2TRT0QxzHok+CDueUbvjAmCy1uJj25eAnPKM6aVzcSr7MXeoxHexlO+tJzlDfR
mbPpqXrUgxT3SYtFrM5OhCl+KOGPoSi2OZJFqg/vOE4XA97iyLBvejrghYvkDPrwknBnWq3mLHIp
rBe3KcVfzdLSSTa6MR6TNNykQzFi5ydgbOhPQ9juYrMHvJeBts5M7UnkY7FsLNjKbtZvBq8gdI9R
NFF48yVBL0fTfHzL5pLw0HMy1KcIPf7gVt3tT5e12TWfdk9AWB+uCG4xN6r22LrYgQXBE4oMHXJV
YnIgNeSxmhSvcFLCv84104Vc5ay1kMhqrfYv0rRfvz3YGUZ0xM6lqToDFUBw5gSN7mYPNvX33T/w
XxuS6TBalCDFvJJMKNBP7DOj09kUEH9lQ7usOO5m93Wn1lit84M3fXbIHoqWA3nm/S7HEBuMPLSZ
nKuOdtmiG4F91jZxg0UvJq0VuZx2SSx231Zt28l80mbDrqy0e31EHoALkFD21IPtwxpgTPiqdMql
42bKVclMNnv+Nmy3WfvQxeC6psp9ItPpf5u3jbJ8bJomX/XwjGYPd6QSk6RV0W9wQ544TKOdi0d+
obUupA+b+i0bQI1HGvxQyyINy7tnOOE5rEGvFRpfP5QC86dyDVWRIfC5Aocp2iVDgp7s9XBtXPup
MMQmzTJytvX+2/o95skzZr+HWAdaEJYguLB+Z7yhfjWHeX76v3OFFtNmQ9P6r/5v+mq5TAwlulhp
DfgRXvtC12yas58OcCePuKhGZq99fwfCcum+d0H97QPXYVaFHr1ba9xMsAKGvHjRkk8lbV+G9lOY
8t2acb3pSBIOh6Dk6WqH7jrFze0vvvFG688R8b3lt3ecIQjUjHqtjm8YvFehVd8aOY0gWsQttsql
MeDgjB2KyzZvH6fJPZSGPP/ZYx7WUGKaDzdvb+KsB0MD08OkOhPKsP3Ddh5wh+IlQiUSPcHY3jgA
caZ+FTsx9UtvTGFs4N+MtE3VvQw1vqfck4TvGkWbZ4coB1m8h0puMHCy9koF9sIujQQlO9sEVrZ1
3PRBjdxncqExZWWeLCfFsHc6boAMsoySYjyY8XKOd6/rzPan1rkOTvdQm8Mj+KAvrLnbKccMpMCL
X5X1C+EzwI6wAQC9gk5RzmkosYY2m6hXugWXty/06di7+lHU7VuRIwJXAcmEvlU+m4njrmg+GSH7
MvMe9Dh/7Rvpu5q5Jf19H8xmf5x+RzSkM+GnJ5Kwp6Z+cXpOcOctK8K12jmvVQToQJXrge8aJoq9
MtLkJFr71GVQpY2ixSlTMPvSyssI9mLZ2s2LrFuCNN/pwHIn7OCkx1jb56t06vtDGKCJdNml1LFo
OfrbkHjRNrHU56ms2hUhXP4u7sqMUC5I6jZ6/BI2DZM60AC9C40k1HknDDVmFijzF1Mx0ZQT6wOr
jLFqPR2bLO9UXJkoqCRv/LRyaLlRaccxfAPP0C8HRuByMo7IVnuFO7t3+mOjiIueJsuQNHwY2/Uq
awMf18opL4lIgX8lSvseaAE0pya9hZv7WA2ExzOzmiHJ46sZRy+JntyZsFhRi32HfQnYw00/mOJb
q7dfpjTUFhVUQ30Ido1GX6UMz06TP/YJGU6LXjGz3bVEs4wybxk343KotUOX1NtIUTZaaGyYC/s9
c18CeMQ7cOd75blvgNGYsE+b/CWwqrfRmnxd73duX10Gp1krir3oIuXJaI1XO0ZXHXMBDtW49GO5
TFJlG2lJQhxI8zaKFzwmVOIN/g7U3PFogdUodfnidRpWc++twlHfePaaxRCPIdoh7lUi6GrH+Acf
LshPT7qHfI5qgZnpGqCo9ldupM8hyBqb6NQyNqZjW1E1er2H6obnyaoJOARFU64dAaCY474QFLQe
sFzI1RsRlToOcANPvFK9F1hMJEBY/EUkugT1sxeqJ+DRHFAy2GkMWEene4wjeUonUpRZ5eymANka
d9XJbrNHMfAdydWVOHuZLAl/bhNkgTFMh3GTinNm4XdDQC4MdTnX4ZpugoCF5TP1u//8k9nf5Rlo
df98Nvu3Cyz/Xt3hn/+cy9oWG3w8JqC67qgW+3t+U3d0Zqws9fC+d3B6hoWi9AsGj/9eNx1XhV3H
l/tD3QHs4Vmq6hi6ydTW/XfUHSL+fP9fRrPIO47rOkhGNt/NcvlWfx7NeoAyBpJVzEeJETWxcUEL
dlfkb1gSYC5ZRbFTaspgR/Edxn+twVoLXBsR5W7XUUxhYLpJbRwe0AuqGoOzNDtMr+57bPU/ksHz
FcV9VoTjW9oAx41lEq12UgdmDj1bIOr2UMc41YyBMHRJR6aa2kFPNUa7akZ1wc3aMcZTSX4qTveh
dh+t1jIoYrqnZzFN/XAp2EkQGeleQuaYxuEmTJ2rpgsaG4O4ssM80yK6TS6zzm/KLNyrQQnDp3Lp
EM1nvArbOhbHIEofajW+DVT9LDNjE8jIop8azjHQ2YpjlYOW8Ea9LF39VW/eer15teJq2RvVbauo
n4w+VrGW3iYT7FkLm1bFyKGjylnZ6MkDICDuRWrQ2ForgjUfI3VnXUjf6XrALsm2GNsPRmtHmt4N
3INVYQe+mB3GcexsDSvay7BBu284HFxBkScxX1PKbMbmR9tEq2J0V5hA403HwQOLE6M1zEL0k+TB
GWenYAq2D1/LUhXuWWnQ8kO3uk5uwA8ZextN7/bhOBG1F826L0GjxDXhmt7ODmw+CfxcSV913d5X
cXBvZWRjhtJjT0r8Q6rhndYXXBcpyfKis8Wa33VfVkA8xjgKDjJkLllPwJKpY5MSF7mXuJeSyd1g
ctm15dqlpkWCfzNzjkQ4Dw+J1F5qB3q7qyX3ghUV9tDJjySInxSdEJbBoNyr0qWS2Fc5DvyR2Uig
Dey3GgF6EU6MoB9U7k1hde5+0BLcUdHnpNeXLFAJHbsBEK8uPQUaQlsGDg9trWu57nDeOJIdNQnR
JX/qiYGEYqnVRJtHjVmXLF77SLt6ZOlXcggJUs1sr+hWjQn0sECHrzUePF1ZTlrnq9XEJK0q91oO
StJ9Tc3o5Gnluu3001ybM4deE/TZ1eLDHfVjTJvZyKRcWfozH+IaxsyalRP6EssX9RDqQViIDcSY
x95pflRdsDf0EdtQRbYiAJbnRas4Iw/nBIShzX3SzqZKnj+DPMbaqsBIECRn/4B1y8DmrrUHxgIt
k90S4A9SCONmRRiHqhsPvdNSUBryYCRWRV3lHryAQIkVbo30U0TmDXsvtlFSY1iLyAiOvTMcxqJe
B6p6VuwfnR6XNzZjPnCHJrUNspvbaIfeFkSSweah0CQak2CX2KeJn5PhugYYnATZbdkq2zSwjPvU
JSOjg+fvCxjSQvVzIS8Ngd20GC8t3F0jV/0KD+BC80ih2gAQjf5zjkdCBtoNGN0GPOKVqJ+tyf1s
svBk4XJcQ58QizoxnxlurhJduW+xG+vU5pimGZoN7jFxprNHdgDgg05jaCLvek+ze7DP9CdFkGiW
xdrENicccxsALGxER7IWvtEg75H39ya5ey0LfiTpeBxLCKAdvS2uqVUpW4wX+loxPN+O4XxahDFR
M0rVvEQdJwGptXFpmFPgS4KRqNi7aFI/Y+m+jVqx7rRq69QzHd9CK5V2vNAylbhdEh5xDiuL0TV2
+KY/i8rY8bvzAaO59+4HQK6FU/LvdKoXWQgf+8HS0uuri8PLgBM9B2wTE4RNMCJD2gmeDIvIgZjN
uG4HvS0gJKOmz26GjTor5t8MwpODzVtpdylMq2yyXuxYblB/7r1UXrSp/EQq2YO25PkHiOULuxn2
Te26BGtmpQ9G1ErLg1vPlRi9BRUp1u7R1B4KYaIvEuzpZ2CWkp8bJzsaar6JEY7H3nvGVbHSg+m1
Y5PWxuodKKLVTdvgGVEEWrduZAer6FKuicne9Xk/89huFV2gzLRb6RFWpqBT2Y9VU+CpFHqliYpK
4Zf1+gbt69jOFWFMaRgGwWM314ps7SGtpntb+V1GGpdAqwTkTFZRueqrQP0PQ4YGXotQx5CPgnQk
qKFQoOoUqhlA2FpG/kQBKylkXfB2ksLWrODiUOi2ZbSFTLAdKYDtDJBpGCwHCmMQWmvPLaEhUTG7
lM5qqz63lNIGJbVtCYLR1NigbF4Uiu4wsLjZ5pgx5XhRjEhf46UYkheyLK9w6RhFzhV8WI+P8Atu
lbm2DwfzfQavgNhcBOHc5wR+NHcDEW1B4KAV0CYk6nAMS3r+PN6zJIjML2wq1tgsJxoMORFHTMPg
Qx0CpL4kmU7sVyOuTmMi5w6ltuZ2BHeyS/PijCJYFMIbrrUe5WtJixNOOCtqmp4C8xama0ac3sp0
uSUlkCiOo+dx7pdUOJ8VDVQv84vMzU2fgB0U8VJn9Q7s8QD3TLWrHQhtA83YUPYvw9ydTWZ9GWnX
EvyRy37u4HJaOSfMTlJNndVIk6fS7FUGpnyaP/D56yF+N2oyjtYLaMOTsKPn2tB5Cyx6TsJdk9re
e7SUyUhUjxbT7JSHPnF8JW8+G8gWdJaf7G6yl2Zn5suMNhWP8bHzhmNK+9pGGGonvmvqwX2nwS1o
dAl13TVz59t6eJjohMHF4pWiOUaM+MLH9ChpmhXVo5qhiyYJcm+M6BLo2yltdhdmhNhDZ2eSSlpG
cy/u9sEzCs6DQpNetGIztnyWYU3/ToO07+eOntc9BlWUnCswgNuOx4OdbPd9e9S0s9NitRK6gQ8F
GzQlF4yDHmh9ydGiBjc/s+pDPnw5ATaftjVJK0/pvut6wGLVvdFyGGiYnlLdXv8RXh89tODaMt8m
xKc0ZjD2S4hd4d3djebq1xy712rALbEBzkH2fgIeS64wWpRat/9Os+easc/dgC88p9kj+xEZfOvx
exb5eNExZxgTkHzTuas7a60b8kHo6lpnZ9EvCXePiU2WnnKVoLQb3f4MuTfxLX/knyF3L9NWQgeg
EcXMIZT73GOAkIfkHKpWu3FLewtO5eA5Bt7g8OMfZt9dJbmi1MXECNO1rstHvNI3gvl/SK49QWD/
UwLeKd11m30VtvLiRueAWJVIRsb20WZQoQLYR7YNYF/s5iQ9R1Nj6PdBTZEa5dOq1jMqczM6C61i
QZCKEuocZPtadOazpiu3UYgA2g/vPd3hEFxi80tris80mWgEK/vi6OqzYe7r9DEY2YDg2Oepru+J
1zx1cGNLRntBixaG/UZyQROOzG4mAlYDBW5CdCJAsMY+8dCZxR6a6fY7b2/Si2pfRAp2/LQfQYeo
M2MRPZl3Cwjqh99D9x6uY9+DAI2aWNX2VRkeY9ZlIGlfg8HmIuwoxqGSPWmduInYMOUExfuvqfxk
Buh96GPGjrvy4R/k823qVKPOofKwY6ON09UwZ/RJyxZtsJ15fK4AZRem1f2/iOrbMie+2qVcFQ//
OK3PFq87LOIRBwNmnd8S+43OU2Mn44ttzM7Iv43umykqHuyubrqJIJOwlfIm487MTGfNJfvpBYY/
Z/mn9L4bXROfOHAoDxjXz1x/4cbbsP36P0f7mcgB9Mt2qeGJdYu+EbRiETDWnXLP1+S2b94EEfWU
B9NhNRz6fZ+u0sFckSJ/r2s0alCWVh3fQHBFlrLvIRZlTnSqppthmo72YO4AtLnhRVO3gcI6sLG6
7fL6IVBeqQDXetSfutbzh7uJVqfGAmaNJKGhhud8H5kQgPgK8Bp2dQW1IYcwdTXix0pNmXb8gRbQ
CcU5nXofA3cVuR84zrJreP6/KQODBxYOl/A/oQz0po4SSqQ1fvoNNNCjuFDU+aMAmAt/ikEhM74J
RQzWsYCRUyRnF9ihPLXhVye6VVG1f4chSNlK0uY4x3CBGg2xP9vFBtmbKkQKPjkjNQ2wwuqdVRvs
GXHgufaO8IdWsdY2b/hyxH8vzGmts6Ezh7dsju5OFxmhwI/CoWtsShf6jVa9pZVrM5dn1aQa3VWK
/Z7WQUYjWr9GYXlrN+LLya3nrAt0OgGO2yw49S3HiIkJN+u5eu1wurEJJC5Hx1PBKLXz2ps9jroT
6Y+1nqmn/yfygZiISUa6DnPwP4Q+qOrshe2NlxyKH8mcUPdTnen3f4CBAFroLkHs3v0TBkJv1s8s
U739lYEQdmGyJPtdIAH+xkAoICYs2oh1IPGMBxtoF5JvW9vfURGGqj+wrIjdNL+TEeyoqZhvtqeO
R+4nIYFSwO+D7vg7JQFq93UMEohHhEaWgvTZQIl+U9UMsZMGhdmdSO18sxOGFA8L3TLL1OIKNLpm
QwtVS2sVJ+4HXMgXoQTVio8K2BLru1hHI3dD2Iv1CJ2o0/ITsKiStjSBONGC5bai9E7NPZwVv9IP
mGa1mM3aeqE55aVme9tSYbMm+0GPndacZEoCTzMxr+bwbhZVhtgREcxju9ngq0yliqG6nUS7hfqz
LvTkNtKCbp2bwTLhP5g7lXVtE1eifIOcmzy3QOzyNudorTfeaAIVaFkXA5135WCNI1eWvuaBdpu6
8uR65iMR9VOrf4ik26FQcCE3n56MnuKEjXhJaK/7eNZ94SsY3ngJ8v5+himUzE1AUb/PGAUzkVfi
SMyfUqyn4qsZYVU7YjUTE4STXL4xCZ6Hs17m4iUKpjd2mrKwKttUJjaKQoIGylHrQZT5MnJ3nQjB
SifDEnvGSZ0ybQFKhZepnO1Pijw5LTsIRLnzQj2ZlzTkcAZq1Y+VfAs6HR5szGWDtRMVJI7Ojsc6
Onb3HiMVsK/d5W+TJZknlrTIIoPpopdPomMFTaW0tNv2FS3KJ+Q2ILGZN/aQRTdyoD6znCBlR1M5
LSknLlZDSalUJn/YtDcX4RCEu85KJkyH6luapV/KMPyAEvMsXMyZVmCwkwrk3KaNc3s3GaK5DDl/
LcmmSPahjJyRmXVvm6yr0edNZYaW3xSwOrk/xUFvsMeWLubroLMNJLnIBFD6OrjAJoqa2J36OEbG
Mxn7fYcxCAYL5EHWwcTRfWqhEiBYMcKnUhTAWlM1ImbfSb9ksLbo8niXePIh4omt0sGX6rxpMbtj
LHKM5g2MQUd+wFbJarGC7o5UNWsaDSxCKEe+ygpHrZI0ykqlLO0SOTHnUK9w2TtYLSHqUSY29oqd
j6AL7W0aWdY2KMFZVUXUb40+9LGycNXQeC5dr75q895JNcHZxSLKqLLZIgDr2/R2VVQ9ZN54dCmD
WXJQXgO6h6Rygi2BKiYhFniAzn5Gi2caDiRRZxVmxz4mXhaMUrIDFDZM97rtPsEQe0BE3pQGfwc0
p3A5sGOzsuSTnJduOmYht/m8nLNmS6dmeANc7BrORs8Qqoy36rzQs7ZOUmFJUzDv/FTtiCJpPEuW
gTIefRAsBwWv/RAOHlSJqb3CiNl2puJ3arIePPeuUdo7p4kDQMjWmzNvHvXU8dWIPAXicXwcPW6S
ee5p2pvQTbdDZez7IkDxYq2dVzKVSaTfD+0TEu6qmRefumxAtRvvYYAnwvQ8XaRTvR4tylNl8hv2
paqSCGRHRRZ20HAyLXy3p/Sr18xDMS9bBS8J4ze9C1jBSrwDjY0SBJML4OSBCATRuRquLgVLdte2
9Q3T/mBFsmQn+pg3bF74Wg+A2nJ2wIoKTmpvzr6PPVz3H+O8LBZT4kOb6+XGtgh5VrxYbWV8KkS6
F0Ysz52jPbF7m57UmVfPqux1YIbmN4ZzKlxiktq8Z4QdtUoQl8s8sG70UGdczB5b5Ie9MjKO+d5w
25vvyeSeAuwOBftvvbg56P1ExtSa2KjMEN+bnGVTw/aMoahO1ojCli163aNELpSHkVFSK8TOHcU1
bnPfIACdEwJlBglXs9LGjVHXR4P1yGZdvuSjg38fR5RjESfxTC6JCmeOtTdZ8ss48NGsCyhzeXgg
SHwrXfBOFkwTd94QXBRAyyAUOXTTKETzLuFoDuYLUMY2YGKT0iTmvDBGWBNVvVGU+pSOn4kT3E8O
1UvB44xzYt3bnu8aX45DopK11EQMgurRUrxXTweEI3P72EnW8+rqJsjKu6yvgI2h67EOS4w4ImfI
AGNHyLKY9F2DpIcZwmoskJk8wl3ZvXSzY9p1+FHZ59qrW60D7tAZTxJs8KIxP8A1suwaq2DeLf/z
D7TICcIs+ZfjrPv2f/23r8/if/5X+A7/47//l7R+S/4mrPjXr/DTr2wZFrlAS3NNQ4ck/3OiZfyF
lKFjEj60+d89m1nT7xMt9S82nmSc056q4QfRiCf+NtEyvb8wlTIsRmG6a+A0/rf8yrrl8qV+mWhh
5HB1y+BnMyELkHb5daIV1hPR1EyUS+xxOiqFypNa4RyZ9kP6o0gNVlAPC+AH3BPQM51pfDPAe7Qs
5WH7IM9V6VnXdoxUhFP7CtCV+8HcWVa/NoLmYobhoew1cvLhKyLW2tBzHEjlRarBvmR93RJY/AmP
48arhy9LWKhtJWG5fNOIgkXn7VmrG4Cw0cEbOmZudXhPYJk1JVAoWE2zniYdbAFBw7w6E0r6ANG6
NcCxz6HaVufI4/a5QlJu1vmAy1jryfToljy3bkNcur8pC0Amdqe9WYa6UwHosPMZXpqGVcdEzUyl
tvRSC8htzkwmDA6d6nQcQCl0dcikqgr9Nt4M8bNM2J5MnHFjUS+FQ8oPw7rFosn8fCj9EDOxrVf7
VrLPsHSfpF4QiVZRWfEuT+ssdndFWU+bSurLKmbrjRnugpmy1Wr5LkbPmpd7rssm+5iD9E5oXx0+
iY7+JUQZayJWAnYs/+uz9EEgmmdV887GlUOYsXvPHC6mpm0Jn5HAEASUGCbFk3XQDOyyCSw1ib6Q
Dz/Y574KBofCzMaRAIZbZ7QX0dy6LPYJ9XNBo9bE/S7PpmfLYJkHmtWo2c/kqt8nDToIK+1AXqn6
wR3bB80e1tEos0VaznbDMX8l9Oy7DgTsSeB76kfcC8XDaAazCAobT/osRfOlxlpjw91VcJAdI77D
vUB93uwSJXw3cwwzTXlvc4V7krPc8cJbOuGHKuruCpZuaKB7x0bhV9T3mVVflTI9OpIhpNUoV96x
l4olDsr40mraFQeeupqcYa0kylIxJ+4QwaZDFmLIOHuZsrfatp962/5Q8MNprXVw3Mz32PONb3mZ
qm8TgFQqxJd0ZIlLwPcOUxbjxbs+1f1waJaMCgkDwXIFt4MrfqFE0cpShtUwls+4x5FPfph8pbGX
9wJxYJzCRxzJy7JxX2tp3zSqe+UT3KaW8hg+Tjm4KOt9cMK31lRWJoxDhRZhtnlOdbLu2mkZa9rj
VCNTTCHUTli9bn3XsD6yGQDZ9JN4QErFYF8oq8CGQdw5DbNN7JCpRnks+PVHXOnqhIAd6BDTRd4v
a6dDc8Yi0lvZKVGje9T8jW0ySTDT5yHJwA4H5w4TFC33Fa70Fe/PNnOC81hoPxTuNbqhSwTPK4yy
rdtBnAOnsQukvcsqyjxPuWUrwXXskp3tzQTCyFnx1Z7yst9yFe5cnO1O5m5M3b3HOrVrs/EGsNOt
M0gyPv+bvPPYkR5Js+y79HrYoDSSi9641uEeHnpDhKRRa2F8+j7MKUxhFjPArGdRSKAyM9J/D9LE
/e49N30y4yJa6yWtI5j8F2L6pX0HXoaiu0MFOx0fI82HPo1D1FwM2lVmzavbV+t5fpTQzxHSPhLP
R7Q0V7xJWOF5/oF8/nZutk/ZIYPp2Smis4FLL6imv0GYb0CeIAUOJ1mKh7Kx79xzVuDIDmSL34Yy
wLXvaOZKFARglYlhD7nZWBcFGIiRbLQ7EPao24c0BliATLIzZLlrM+vHTq1qaYMAQ4z+7GKCfV5c
HoNgOneCkRjC5JtDKbPWZs+6j1ULqPBiCqPDpL3RgwaIxlRrej3OPKLEmMl9DqVx5L7xMCoCXZmH
9SqlCxoxrYtGPHTZLsq/fao9l0wjOLvkx0rNpW0CJdrSXJ4h+BFJAoIZRVs0T06uL5Pc+kqm8m3s
vROnOKB/+bGT1HszUuPeYA2bhiBfJwUrL0GAWPvApHqRLK455CRNWrzi+NNLgVc5gnPtA3apQN/w
VulhhMMsONXMWScSd0IWW42q1aIoPn2tXAfUspux8Swclt4gddcNUBOC5sue8VajWd+cvlaTEbwm
Q/PSDyRjmrMhUDv1YqePGUq7C9/QWVN2QZqWLmWsGAqM3ALlG7sBjVKWc51wPSUSB1TjH4I5yGZw
WzVnY9xUrc2AS0M14PSj06IsbPAkBMncJP7kKzk0MACXvik/ISe91Z0kn0KiTWr61nBAW4cT1Qha
sxyG6RCIVzMzyQ6UxoXH5FPX431tmofBAGccsZtENPQ1YbL2k/QAUyMhUB+/dwyA/Kg+dGNxCgPa
PHKT/pzIfnehhid2e5XcI902OlWtPJlTtykEJKyBaU/t39qYy3BHmWrftWzGPbLEhMJomfvGqA6J
Z0xLqaq/Sdf2gla89UyC1boK4GaW3jNi0FjCg7cae/eYvXtJetTDgLtN96VH4drQrRWLrs1F0c/k
gzNYD4K51jJr6R2Y2psRE1cHXyYnoqNJ8Zdl/ueEqX3h+/JhsH3emFw9B7X3gkyQrCF5mCAq9ddQ
JR+uiQk/ymMIQux9PhY/oxgeq8i4FZgtAjgbLHow+Ty8/kXePcNm4N5GwLw2GMPrXHZN/z5V1d6E
xwpdvj13Kt01E4PvFrfl7Coxc6bW47CtBGfuUe5UtaVIbt1WJ6Hn0EERC5qExELEmZyr/Y1Wqk2c
1F9NwWRB8G41IFwTV98m9amMjUNDgbVXd090U6CaQ4YTBHECHEBa4F86s32Cw/I1BXSlaf6uGvpV
L9xt0PvbvCTwXw9nuF4PogoenYrngaRWGTcrgMoUVTefijhT09QwSPQaJSiCXlzvIK5tNZ38hCBQ
7mcwa38LRz61Y7WdCib9bfwXq/bKPAqmHNTTSXRLI7DPGRtBwWoGroX7Q7OvCdN7ZbZO2/be+zZI
cmjELEJWop9VPRJ9n6gkCI6aN6egBLGUCfeDE35WsPt6rwO+U62n0uXtiB/RVlZxJY+tRxTeMa1i
RS3dI/kenFDjl9E3FbQccqFexs8VK/jBV3sqrqFm3yYubxOJ38gWq8hrr1bvr0wvBaFDy8zgP3Jm
Pji++gtIezHBoW/EJTbk0LgL+lsVVEa4r0WUfmRtc64L29pVs+pkSfPWxcwDEipDgfYg9+oSDKto
lrVM7vSIIfW6+TkKdBRB1DgvedekeYnc6a03mfuNGDMB4hjgdaGbsrkWz4mDCG1hxDDSNZwGDjoj
D4XxUbfMg13C+6Ff7jJFOZ1V+SWSZMkorPPXdaT+7DzHRi9o05nMkjq37D1Ng5tWMgPqQOiwTzhl
u/Qnc9c2/mXMxLqdbLEIIlZTvz54cxF4X2IfoOo6iR7hcaz1qPvoKePQYhyKgEV3rtXtKjIoSi/u
qJ8clMw9mee1S3tYSZng2pHjJkJVGZW+JEK4JqXI8Nse21VQ1Bs30eBwjhvcZzT1jcWW1l/CS3CZ
s8reTWP4PkT1mx5W0Hsq+xakQ7Pj6vwzWskjWTJCQv2eGNqcxLsnsbWlWe3LLktUCOpG8Ws2CyJ4
m76IKTIn51A4K6mhUZQMKYKw/HVEeR6iMd6MI8do9tkHK6wRt+qNkwH1zXu4GX+pgDSIUhcG8wyZ
eAMOqk+HjpAFysYOyttM7Qa2XLSfsIm/izxY0WP4wGa0cwoU5aQ6eWmOGy6ssCVYpLolInFfBeeR
edJsebMUqo7QUJOHZsIPksDPFk9ian/MNH3pIe+2dYwtL6TSwa3s4+AOB8ORn7znCwNwbEIb9ei3
l2RO+rdIva5/mP8AFCvfU+bsC2F7d4e5YIQTw/OqV1d6P7Q0XlUaniZDHDSv2UdWc0x69Tll+XkO
p1Brxpl45m/U6Z4i7TeCY19h7p4S3zwPLRy4GnuKRTjSFOD+h2DtJeFuEPpO1GD1i2Rj9uZDR+5d
hzRJcjRaCIJwjHS3owt7InE1UuWYQmL1xrRw0VQThWDkE4hAUZI1nnTD//JGFLpq6jquSfrVclij
chPgmeF9TuV0y131YPLLLXjcAAtnp6lId2ZTkuJ30mJn9/iEkjBTS3D2NVGK6upFwy6TXDlrSlbJ
YJE03RemefJJHjq4Xtg/o8Wg6J6JmF/7cfXVE6apBnEJgXH1gwvB2/nguzr0c+BnUtjxgQ/AGd3W
k9ts+l5s3QjCgjBfwlaWqxSYF16mZwe41RKMTLgIEvcnlto5nof7WHjIF396JZXZDrzyrPs1wK7F
OrUnBSavcNAdIJPmqg4I0U5Y0QdX25HG2/camFILCLqjaZQ+cTTsBf5uzgRTYj/5oQNVxKjvhkEJ
sK0oERjKXTg4j14rtkE9YXIheCN53oi1nVuv2hmZ+BBWj11luIDkvpDkOE4TBBg7Bm484u8Z6+rI
SR/mvlkD/+6/xmraN9DCHUZpaR2Bw8yYVSg/Ppi9x6mfCpBx0vKNZrKkTO0ltWi2+2eVtN5LOS/n
3Bj75J3KBf7JMroYkR6tEzGHLWKk3LhHYaa3MO5BneoeZh1v3Vm14vqLglhR0SjZyo0QNVmxkbrh
wjHkTx7MZEAW2i5I92lIPU5WbXO/ec1ctXEdd0VCAbT97KtwiOFWOAwUpuuMwWptTIjsWgD3Wq1q
yHHsfLtU0NIywv1cM/Z8EgYtsWGLNRDoi1k5yygwrmbSHXt9uNlc3ol0ypVNOYgjohRAe4zBtsn9
vcs5KwbySkVvaZ5IXh+tCfQpHUN/xpBs+dcXs8Q+8H1EY3/n++XlxXkH4NPikmJTieG7KLQN/rCR
CU2h6ErNXa7jzG/SSH/IKbmq2vYmtGLrhO05iOtFRrjbKqybqsTG6nkEO+7iSfKTADqqUvU8/4Ai
6V61gTqE2gruOTFUgHv4gat7Y/Of5tqu0U8Zj9RIDB6ZY1enX4MEQOSwUstzH/sv/egDX+d/Jc+u
L51x2ZvMSwO/AxKT0arGCiFFSNrRNRZ1Xd6p+4MaTCpYZPCSpi5jBKcOHpwdmbf7KjJBv7QXyqA+
IlpFw6xk6jhnhSYUh5HRbxy+aEN5cGx5Iv7OjwJh7+RyN3jtXbjOq0ZsIWuR+lOVPk0BZDQd74wx
QpsrKnvhAiwxPVxTgvEiEDhp79IQzcFEd00y93siO5HnbP7kCuE2Ogf4uxyzshz2nm6xIWdbJr8g
dARIUP0n1KztQGW9FuPwmQN3ha+alaXxGBO32RZTtOPAvpgENs4YWhxpXYpPceDFBK206gX57YA3
Zm+4A8UE9U609R6uEgdqClR9VhMxIPh2JE6n0ruYOT06jB5BKXZcRZ2AiSCjiLbtT4yBxMJlGp+M
+FqniY0k7rkO4KLFKvsOD+o51FSL8QQZwPo047ZED+lf3XDcuaL4oFjkFtLuugiGAger0V6asTlN
Okxh6gNv9Sy4a1isOHzAcraRBTh/zzABEbCr2sCMclq6Skg2uP82WltBGyQp4Yl17clfL7GHtRGI
W2vh9OA9LI1g0eosymP0Eyvzs9C750gb1jxSK1NOGydJvcs4ttbSbBpSanBLQ7DXBr66oDI5oCQb
hREbQ0fLr7Q7KMsi0118lKaxxy5KPIdXDpPxyTTNFy8Qe80k2Ep7uD99Ja6FchKu2Iu2g/+n4TJL
I/vJQk+MdbpAaJbzJv7DHqt+jK9zdMZfzLWSNUD8NgFDxGxqXlDrl0E2uPzanb2QapvGIblCPHFD
MNy8BLCMKyroVtaHVZQc+w2+Wx6L0dWPxT81JMAw7fq3GvWtM1Tn3na2rpF+S6LrDRF23MTE+yS5
WrLtLiH3uf2Q7pynjPA7txHqh3hyFd2khONF4W8aXf+I59Q83Pxz5ZnXaI7TGxGsqjlhHxC1pxp7
08/Z+4kQvqWVt9g3Hr2wNpcDL6S06fRMBUfVigi/GQuke3nsma5URPznQtKQyH/R2GsfBACe7W/a
xVHRgAOU/1ACentTZ852kAcy0lsOCltnXl9omtAtcQxldjCp1M4Z5CPXquEpYlQ7E5LwMDn4iztw
BSPYAocnygNjUPjJ1QNroGR85az12YM70NpokxCw02lzKMEhVGARCObhhVFnJRi5jIAT5guiPpMU
5mczAq2AA5ILjvthhzwEoBeojJMrBYwhZ53MgTOUuHzgGdW4BQlhd9nSt8eDRmcO54hbEdPXAubB
gxomZ+5DMRMgojR+8iwWCgeHBKs4nM1wIIE6kyNyy13iWwGaC1RiIunk9rZicmKBEoI7EZDtQXuD
ROFxQK9BvzF2/8Xr9BkArUhb/8EBYmGTnzKBWpQj9pCsRz2OsW+O3G2zhnMPIAyRpCeiyGIzwA9L
QGV4FO/NPeobGU7Op91i2AxmsgaYLyAbw8zb4HJIBHVmcAhgHKHyUCn8nCPdTOrwCa+W/7A7Ji4h
ZEbevNLEPTMDPlI41Rhx42XMQcuZYmcZzDgQsCA0Vq8Ifz4mMy8kmskhFYUAJiSrZmaKVJ5NaK09
YhBYxTN1JBfD2ZyXDgi4+3HigNOah5r5aqnZV30ml2i4bYH1+nwE88a8fBUCOQmDiGKPfj/x7YFX
/Bizgo+OMElyakycI3UMV/Tx9VycWVTxNZujVi2uZvjbn0FKBTlZrIhMVq+D8yeeB7SKuFYUjA+T
270Adzv45LkY4tFwEKuHlKTX5CNs93P4q0h0tNPia5hjYfkcEBtIis0Yk3KOjg1acfTIknW4DRiR
EsNxx4jYlxbMHe6cjoLx7M5htNDhU5NOm6rfnqwa0sGiILvmpMExh2mVos2FHoZpe7ZOYxo5hjlm
6jKCLxDgr7bxWRNGbbYG0hTKET2h/hugko3bZFvICOcUp3Y0W7aDqGWlNXcjXm6ocfsWb7eMG2+J
lf9SzLbvdDaAt7MVPJ9N4fFsD28HghIZjnGU2h8ZdY8OTvJIdNsxtt5nfcvBae4XxVs0O89b948j
cMGshLhdy/eHRz2fzerdbFtvZgM7Zu94FeFpT2dve9LM44JFO5RP/xwV8MB3kmK62RRfeuUixSUv
K9L0Tn1DvdtrhvdTtSZ/xVZvIOFhhCoXsUIRnPDei9mEX2Q6jQIUeedg5z2q7vQfr6M7Ad3anB38
wezlD/9x9Q/mY4nNv1DYHLD9x9y62a3WBXGAEedsjxYqMgvyAoGBsnb/HAIEaEcHDh73hoADjtZ9
J1l+CRxQRLcUGJOIGd4GAgkSi+5IQEFnczTnxAJ8oV0yRxgsceYaA56CbAPCzl9C2AG5gYZW+630
oFJygo2wl4Yw0r2fyCneBgITBimhnAAFlXhEoH94YXDNErCIfNwCVJ/T31YBqR4eOYmRo+geA6IZ
kwoYA7GWJngI0zm9kYbBLiLOoRProE6cVY+ch05VFEBCgw2My9Ewp0FcYiF2rMGdnZMiEYxdiXsJ
HzuMkp4bCSv4QsdoMxEumeaUCYCWZfQ/gydEUGDsn2y6HuNwF3B3KSZxbIliLZw5uzJF5OvFcAwI
tWRzuqWacy4cGki8JB21dSq4eqrZlpTyYDXDf05ExqU9EFIdqZmI+IxDjAYTx7nSi4MgXpMQ5+AR
J29C8KYkgOPK6g9XE4Ug6bbLETdocV/QY2ouFeGdsYrXyOtNQ4lcTLjHcwARZd9tSFif6I9Zs30S
BXL0Yo06/hARETJJChEYSlzQgQSONqUL1IdIEWyC+fZPCC0OL3kFJzsLXkoNWX4S6mkMs48yGekW
4Nqf2ZSFEVzS8BNtrNIW1DPi4iwaernGjIIhf848uTRcSV9QNx839kGbykf4GT9+lZ7KOTFVTuJE
J9TeJ0pVEqmClX/OenQLolZhIp48olcis0eYHMODpsJXRaHXNwx5fjq1ip5PUJgA15g7z86c6FJ4
SfVK39a0hysiXykpPY8IWB5zuIYoDbCZXNyE0nFMiVEtU68/cBPLuOPjCzHnbBmT1atstV9F6MzQ
owGhLLgHhXcoiKUNpuNvkn5Mj2qgph7iMeWgDXcdXHFj2h46293qc85NEngL5uTbRASOiwxFAsVz
PcHd8Lv4mU64JYOTnPIBHZBCxhDU5qkVvr2t55wdr8XdJXjnzQk8mwMToxF5qAxq0gPcEcXkb3I2
Dr12thkxvtCvvgNifRbRMY12H2x/6M9YhFICgBNAKebMEuUAyC3JHXg18SqbU4Ma9yBJjNAmTtgQ
K4z94mLz2HXEDbPgoyB86IREjMW4mrPeUZksiqK/UpRsE1Oytp2Olk+M0SfOWBFrrMNh5072mwwE
DqHEXBHMO/gEIeM438BpoCrQW2sEJQG5/Gqx+6QIUA76X0iekrDHEq/b42AzkmlJXDqyOeoapRPd
d5IBQSGXWbb8UQDTzHM39t8ETMwc4pxcj6sdsc6OfKeJ82oi76mG6UHoaslsZVWHYhOG/lte0Uyu
NX8TedGe3CgNCQBLvIaxZ9gvRBvc+pzsSG+xTzGp+ayTGsJkuS/S9GCV0S+OxT3LyD4IhL0gMY4Q
nytorX1ys1u3p8kE0qEVrXQiSPSR5ccIvUxnVmDrjDCREQpZX5pA3VNmbzMvNktHmPTDxZPmYVQ2
BxpsAtK07j52d+ZrE9O5jjmzaa7dEY1kzMOt07n9MSiR6kZSkZVkaOe0L/+A55XgICTMctXqxQet
OnQP5s2OkcSfj5/d8Mhf2CnzWp1RUkXBOnOr3Sjcb9GVO8+Ah1OaU3CsB4d9jPY1YZ+JPT747YwU
yOVKuG65YttT69FjLbVYhSeyA1u/S+DauNuKjRwDEHN7d+fbPDBlL1b0IF0SRXmsrOOLg//1lBTC
WlSiOItJe+r0kiw+RdstymWSLJN70EMYrEW55Y7YZvpjhpWYj5xtHLBrbjNL/QbHlcTItkxAHiJ7
WLVSzXg076lCDwy5mONcg3PC2tm2n25Z/AryLhVHyaypr4n+3M/A1RRLOh5/eJ9ARTn+dOlHnsYv
TTdlADRQWftx06f2J2s6GYg8Jhsrd7U2EAAa94HUWuCe6bnP4nmPiiE1llRg+9EPHPgHOscsCO7l
s6axOIFDWmLf5IObZk3mTrtRtsJRVjPPCaggvU4OYO8/aF47KhNnbal/cM5Yu4Kwj+Yvgzq+AXCx
Fm4DmYvf2XCgf+Knsl065NtVl3wmBvtFOcwHiIRUNJlEnZNbrfqFqxWUj1jqYDka64ZkqFuGXE+a
bMOgmKM7o2Q3nbDmY6+thIw2COxPQySox8CPJSx3r4HQXFhVt2vSEmHUH7/bOSfJqYfmkmOryk3X
svLSR7pBjIHlFVB6qdv5k+Wme/Z6JM6oqrlbyA8DuF4t5mIJ0GsuQL7Evw2jCzkqi5dqSN5bO73L
XldrUmqwLfIUyzRiyWzBYxO3IgYobMyyKm8cHi+1k23rLjfXo4LAllH+QWXvo64Bzq/b9jSmeLPa
7olhGuKB1TM9pou2Crqd7RLqclVzzUaOUW4JZtDa26bznTOR7bXg2LSs56b7T35YHErqDHGXZgTD
G6ZIPuazqqMeCMwDAfISrHT+03rDlZnahzXYt6zDHz7qd7NUNz2EiuxoKTXXZVetwxgHdDFyNxnI
JWWNvFSN/RQahmLjH/mE1ps/Bsdeqb8GMXiBPQY3NeRa4lzlUgUj+agB3C6KzGto6Y+DTDYUQ+wm
SrkKX9zjqLnJKJtWvtmtyEWvgPm/G5r5O+LhNeZZfek6z4acX7hsb9gaWSeX6oLqQS/n8Djt6Ub2
SWHgLrH5+1H4JCdrq+ieMwTD/0Y9GQnnJf74dxFZ5xjLnZHYB5CIV51EftIa29E2b7Uxn+K8FwAg
B4ZGd8ziC2mZ697vH5XgbalCn2ijoer92MAB0xvrMUzaTZMl7wlGC8yxay6rq7oiKpp7il9MtxYu
InrWcN5MjGe9JO0jg19Crr99NFE30axtK0Rpb8yMKqHiQJ3L7n/8mwSfCEpAYtN+GlKUv7Hxb8WA
JuzL79zRLlHxQRiXkTWYU3g3/Qar/Gs96d8hhqW1CkqDJ0hzF7bg2DfS5Og08rdiYeyRQoXkti/R
GYIxutlgWhsZPg/J1+BSowHMtTfgxLYp7RFDRe1Lv8QB8EwadVXaNL7agnFzYQbRAbmHWJgdPjCn
nAvNNZ81I3Aa+nyZ8iGe59kfPlYC/hlzFZRGa1FaAXc7/xdda6s5XGLLut4BUStI/mp7h44RxcMw
1SHm3CZgeJ386U1wDtq5YSl4J8FysUbGtw7Y3qLmbA7GF/zatQvLE71X51EXQOptm9NmgPijAwem
9WLbhcZH3scQYVRw8TKieDiaKmloi5i2FJy07U8FnLhV2rGbacUyHyumBeWrAx5mFYdVv/a4BA29
wyyz7y+4y4vdWJo3NWPpKmNv+Ma5ScgT6qPDauVt+so+4PRtTsnMYu4ayaZttZ9WQLcdAhAxipfY
iM9GOm7FUP22Zcxq4z5rHpzeXjrUE+bYblxY0q71k0b0FNLAwT4Dc7quOSh6ylhOAKmlPnyxxXN7
d4HGxPm1DzUKZwHbL1yu4qmdbwfdOzb4V1FlHiHyET8cqRuz6CNgjwddQYwjS2trQTv3Nev4cl18
LiPM9jU3LxraLJsMDeO+MDqJYhpWytA3yVBl11rqD15bjju9/7IhhCvPx3c0vTumtuU+Qz9jS5tN
Dl486Gj3NhShQGz/NMoCyPeiYuOOwMpj5Z282j/KhOfVrOA46AOgKTu02K5LyTyveJAebeD+dK3H
9CKwL9WRS+zIZZ30ER4Xkxw0DslUANuclitb+wwkqXUtkiuO8iWCM4Uy+rtWGqijoN9LVW79ng2m
ZUBHNlRdMGTuJIccigz6nagw1lDJo+0jFxWRH+6DZ1MvSQEGZELjhGiFngnYnvqPFIJfwUAA3EYZ
81CbMD4YLNMiE+YXWcyUGWZQxwikxZIvFvueA2vfRRMQqfaOleKuh+6G2wFJRBKadGBFFYd4Om0D
rIi021hCbj0VvmcVfXgNrv5Z1FlGEWY7gBePlLJbsK9n+y/nMyUYn1nnoSECTQNBqvIVCyBGJx59
hGyDqW7RuA9qLjCwE5jIflPvus79HIjnhIZ8wfr3GhqcFIMJT4BDa0JHe4IPiSzM8nBZlLOe1Cwa
QiFGL84NHpCF4cXQHiauZgCm7flDePDIP2OLBF6XEXUyKHrAr/0sEed6LG4RSMaWytTQiJ/FVHPG
8funjkKgeL5DlgVZZTonIlNdXToo9NKmRo6ZrRcCB/AAdVkJj5LrT/2K1f+hyrlvaBKeE3t6udUb
R56qnC1ATfrx/weDM9d6gQn4/8zrOUTy/+Ju/te//r/czYJ1i64S3bcZ8wncw//i9Vj/ie/ZF8R4
+fuYmf/N68HCLExDB8ds4as1+Qf+7W72/tNxDE93bd1yhG071v8Lr4eR9uxeLlIVFvn+57/+A4gQ
y6QwHNxhuJv5LOb/7m5WYeJpQjCZUVP73UAQVdZwwlu9sSr7kVH5h4pKxkjjxqjdrc+EkusQfIQC
/yAI6ufC8IhaNkwhkT5WbvtGLVfHCd6H95vRoYI3Wdykxt3Nat4TejpswLKqh+GZfSjro6tygr1f
ihZnI9C+6pzON4qLL0yAQ/zWAOpSzedU6n3p8A+S/BpDN8OG4jxOLGZDDRajVBMl8J06SK7afVkg
wLb2ecw5onDMKwj3j++O7R/djFx/6DJ+4nsgQGJ1ay41C6cp9hmTdrO3iLghOepY/GhuIWi4I7v/
Zg7DLog3pb2yWjwXMBexdAb2W6Sd6rA4a1wcYlnM8awPkXGeyBlbIIBhPH1lLPRZlvoBGMGjjp2D
ppTWuRsEP7jPezhJumZtFae6f7VJIIijCreq2OdxdDKoTSyfg+KiQ2wnHbaP5u4NSWBGTazXDORz
WpXUlhD9orKcbyP/1pkKVtVZd06q1M8OfbqBMIheRteQ3rGQJBuQwKx99NBqTLZHlYzrBgO46z1E
Hos/TicVG6sguAyYGkzSs73eLh0/I90BrDL+KeFNOtq3BtoPl1Umkg0iLVXONqPqfU620M6JG+Ev
1Dpz6+L2HLh8+/XKNtSOsXspn8P4Momf2hdLjiJLvbo46SZ+xY3DvnXQ7OxM7VOVAIYSX9AjzPhc
iXbH73MWN2hxG61LWn9TCDRXL24nSC0JhFPIlmZ4sSlJduwH1ezNORrV87WUT3RAbLXo1zCf7Ky7
ZXgS4+zRsV/7BIpwc/Tzp5I8clKu6/DTQ/gkIhumd4sJui20I9ofuAkPodNhXksTe7BxJA1uvA4z
LN9gIJD5qJiyxdkWqZQIWLyNMqhQRnIiYskFlFlqOj6V+fBt9z6a7ns9n/Q9WEjawLx5uttzwWWi
3x0LiAg1MSbskNg8Dnp/Zr9dJuxOdQ8po5+vy5U6RRWmRNPW4xvu9JThNWiUZcIkLqawe1mbLxhe
GeJwmhsP5XBFsJpMfEWY9ptlxU3OTGrwOcMmlb6kab049USu2anA4TSE9+pHcBBL17gGfLnSZR9k
rwlFf2/QfHGAxEHxUTkK+E5PwMY338KR2aTK3hX7MREIrrTqlurdSWkKkK/OP1mAxG0nn/SZvSkH
/dHLDES225Qkb9ZIi6bpcAOcjL8m+VMwQSiEo/qt6M8qfmlJO6T2shkewh62qpsB93xN+IBsaesq
777sIkDx0r1/WFhtmSxjh6KZGYleKfO5CUY+I8X25adDGUpzr0da6AdyZOrbaUlZxPFXpoeHviFW
ps61JCVYZFe7Po6efp6YAact5BEz2QbUBTrJe0r7dEPRAsbEqS+OvgTThboq73U1YMageQ0DMy+1
86mRyw4RK1N56LtV7Z6EuRc1sxGGl2mXrRy9vzZxyfzQO+F7opHVWAuIG7n8kQCybSN9bc2OVGC+
N4lcMBNb5ZOzzIW/auOMCU11m+i+AWe2T0ndDdZwFnA4tdE5+6nzHqX+zWKIE9dv/rRrONAFLVJW
RqtT8dIWPAIwVIv8EMLPmDrr3vnYm0eWpQy9T4l+lwGQjhwKo/rsTwK0Ag70zBBMMC7/s/3yFNos
zJEqfsLUPY3kDybTuUQWT2uZ9f4RGxcNhvy/2A7NUG2l+d0qqiYJVUqGPRCoMB8jE4Q9skJ/hlay
5c5Np/zLiDzmqfhdasGrSI3bZPENFOOSaqK/svI+LR6xysEUzzGX3x0E9/CQoiT4AXpblh45XS9r
dUJgdua0Jj+HNIh2KiIm55IUtodHlWOyafN4Zg640ynR6bkaxntRhwcWWiTTBztzDiO3A4qz40Vo
ZPhIDOdVlZy9mQzfyfutRIn0bXYPviywdyZ36oHf0gInJAbg1jRWXje9KU8LN/iSjn2wH12fi0Nf
PyvWGLK756KTBxoLoRfoCNd5/j6V64owiRkziHxOkmsyRLsqwIVtmTvc0VFLwT1eU6MgQkKIlktf
D9Coo5FZfiH8XaTLdgcfqtJ3cUKrFBt6mDkb2U0o6PgZKfzAO5R62FhiIs5d3ESorNyb+qA4wSB6
ck0ftzBNR/yJOQS76mTQRksgNN9mo3zlUrRuh2qXs98lODZcEz6JKo/MShCNJZthzFeiNezFIEMk
k3i4TR3ZEEUUlrpY+CnxudeIttDkg5+lOmV19VyO9ZulvGtQ9Ddpd0c9mLhdByCgTO/XjyWSTzk9
15FBZWxEW5SQVxFAbmpt8MET0XLAhqigSfHB+LlruMXTON1BH7JuAAopa2FZcm3zEyhEsepLj/R5
enAR/tCZUDns4mw2LIu6rY6jbzON6Po95q+jMpLfpCKiIEy17Cz/gZjoPUhVcaKWfJ6zh+g0FQNj
lClO1ilV90NtMVsPNQZzDVmvMYk90qO4sHGX9ozB/cfCL4aVCzxtqUsOL1bityuYRpQWNP0H8t3d
Kz2OMwFjudThl5HbtHYJWt+XyjG7RYMhC10jrjaCjipgiZxdAu+s82bRKPvN5m3sBUWeWY9fqSwA
MpguCL6qmCcMuU/tO1CcSKkjat49au0d6PhrUucf4dC9kkJgosrcqcj/JPWLy8SOV0M0Af9Dg3MA
7vix8S7A+Zfg2xa+a2CosY/YALdNzlQcv+2mg6sNvuTCF7OZJEy3KipStiYA+tU/b3v7MAYjtgYX
RbEx9klbvNaSmncRazeHQyi9ZQwtUCMe4mx4kH2A66CryNZgk3Ml+yd3YolZ0jLTJy51EI5cTH/m
a8UWIaKGzddj/9AWTTPntnQegEyPvqLA+vaoA/Md7TSjqWqEtpAaLYxd2KrEoH7KCMVo6rWbTU81
T0WL/ckf9kZh8ywjeGLx7eoBID9JafZ1l/wpJbv6JUA2Wmo9ZChkvGrpj0UCZ9L90vP+4nZg9vxw
Wk6m8WQ4PVWENtOpZIp/Ohvx0mGEtugd3iangnzn6CeDYTS+zJCRulN8NtbIxT4nHss2P4/ZGmwW
2XDPm+C/yTuT3Fia9MquyH+Yt2Y+ZfQdyWBPThx8bLzve1+BtqGh1iHUvupYIrNKVVIVoKk0yR9I
4JHBCA+zr7n33N9acmf3/etAivDaNbMTjAitSsY142Jfd8+Tytdmg5EiUbG9dgnuBE0COa7O+CIy
HrvwSD5VyXwthvHBUQgtLRsVhe9AbhgMp7nBtjXemLj1LRXyeC3BelbNOjHbTdaI37gsNkM4XYkR
oNqo4z9N6qTg//q7Hlb0PkFpv9ETaySkj4Wls5tqqnm3UeAGDnAp9oR/njU5bHAarD7TZ9ml1UWY
i7c2jBK27YT8OYN0y+RzF7IPthHlTfV4ZzN73hpDcU5jBJz2mByDhPmPTCyyqZps2zg17gTA0YSv
xtBcmg2/9OLG6Vdft+uliM+2qhEIOB9mHrZHBHkvxMuQItqqTYQ3k1ynUjCPyHoBxsB1iJgI7uXk
HiIZ7/2yIDUy+xlIaK3yV5uSbxU54gIIKl8FSUcMAqyhZPwamupd1Weck9ssc082BxJzoeNsaWfh
QHW5eG24diPGvATw0cAb7DwWj1p2mOZ1N9qvJZVh+oe+rbkh3uCuQkq7TN7raMv7tMtrmOryhlCK
7jhXDGVcYSfrbLJ/hc/iO0vZC6Vh/2ZicXkKqpG/3e42Xug9jwIhX5xlEEAddHdVesJRclgY1ses
JNyg33VKHVud5Eg64Cd4mHrdDvFOqfzTI3OvCyLOvm70VyCPznqNk0dByhMDZaeO75Ww7JXSc4Uw
dE8k0G7mgn2V05EtMwXrCbRVrlwWO+letNW2kd1tOWBY4PbYuY2OKrczbLUWqS3Tq9FQf6VRupe5
76yc1NyWhGNRSxrvtNNbU0zbxeF+NqphJECsPXaSHLPG6Pp9PkZyQ39yje3+XOYmNPxmE1mEBNao
GlYGhvE8iN6dyv4j3ek4ohRuHBSOrMd59TtvkRAD3eHWHhn5Gr5/P/oGRkEJA9ueue7xITaO+NO7
OOFx5NEGl7tyokfhO3+ZYuM6hrBo2SfuBLcAtBxjYxX1xshb1LUuBQmqaX9VF3g54EDStOH+ElFl
kkmDWMNDzl63/WluvBc7AeLB4zdl9X1P/xErjAZxf4c+aufV/UMZhSd4EjepnF6GNNi5drMxqmpX
U58yEYuf4ICvmhIhtivuUHohD0BzQ2RfWWNFHIZ3hTaeHTVL9DFoiQEJHyl+Dh3t2sysWQFRrHK0
mEOKdDq9H5fo3mntZ3pzSBFB/xb7ASN997PN0qMYSme1IDqL0ngXOt1nOBfFmh0UyqjK7oHLD2zP
U2Plmo/yi+AY1TPuyky9XzXYgvQVU9JyPhGSwfdvIDiY5WiNaqBrHMSW0ZH837UbZJ/I+datcNEK
sWsPxx+ri8i3abZ42Nj5J9QfBUNnIIVpiffF6fLbcqG+zaUAgwlHtsvuEbduq5SbSiUmjxQmW4gB
+GB9ushoQJ2Dfyst1EVSzpnOW427i9EJacjYvYwoeQxxu0HeilZSW8KEMA5m0/1SXIFdpEFz2Qg3
uMhcbScb++7BbGrwnTjN7M644ji4C+MKSAHuE3LvFc40s0aHjlONnd3NjHMtqacT/JiSyNP6DOXs
CLBxlytcJdr0xvbv2OCCS3DD8SkKPOKY0/HJpVBOJL45mC+3tjbS+d7rhK8OTN8qwmeHsxsHG847
n+lr6HZQwYjZgyTNeLHCpdfGYE+w7cUUHcgonftRO/rGGnhFODAtgdJeDFuhrX8BiK8eM2AWYQq0
/X2BSdArSI3CNFjrZDsdYGKjTtdgz3J2NhXivjTKjp62HWI/LOJLAg4owZRolOp1xqQoKvNrRBmG
soGntjr7mBlZn+EAwt4IM2QdYHdk0vApUVa4lB4FSMt6Qg4n1BnH552NnBhs6X7GPsm8/NVCq3ZD
rNkq4CumP+GQeizFeJmZ0WeOEdOixVRwldDtkTtLvEcXsSG0kMMh0dx0jndOMHUmmDt9TMQeZs8R
tAS5AlsDnrzFpEjqWUMz84Cx2zwxiIedyK0fFV/kGsBfm2458pGO8NZ19fusHafCS+8GLKhOik/Z
j5MbuAGXCZOqbRiIx4y3YQyPwBeJOsfOSgQg+7zqEhTlWy4p8Q2Mr2IsTiideADn9JN1+WWUM7IO
zLKTVexdzLO5dtFykt8p7FKdrytCfLaddtx6M8kR9UJ5ZA+aKB15BAYgisuD4ZizyjAnjyU7Ft6B
gQMmuLF030hx+bXYR5Gy8zjgAJ764LvXjvgKL0Y2bQBislvBM0xGz0PPSy+mZtN5FaZT4z7THuPS
uCfNFqQf7uO5AzXtUVnI5UdmpFma+JRtbVgeWb0VyXBwcTJHA1ZinM0lr0fhdMasulE4n0sc0Fbj
vBY4oqGZ8M1aMgNfNlp7iusD1rqD32O4AYqzD/FXC1k8BPit537+raS67/BhT/ixrTB5GhjmDfi0
uyK5C10WSPi3p7nYQQ96ZDh/V0BmbWWP0dshAwF4ABdiXtD7YgefWKxwMWk3Be8NLl7tHI8IeEy0
l3xp0udOu8tVJqDINtdoxDeC/RwvDptl88VaZvbB8caJGcJpzQtlBPwcgm8BomJnF94h7f0X05v3
HXb3Ftu777kfA9cPPJ6XHOcnK4RHG5t81f1ibsODWb2ZER8KZnozQHuLub7DReVjtjdGzHwBYlpM
+G4Xn3JM+WpEa9/O7zNm/Ux8+vykAAv/QHFA5XUKJzzzqfOV5e5dsjRbUjrfqwSRkWnAvGrn/YKT
Z3DHTWcKtKNQA8Llva6dzVIH755mCsiWr1ydXty5ekqgDtRjuK3ATjottriov5qVfEb1exvgMkVl
3G3coni0ecVGE3wOzBUM+Aa2HV7pEEBIqcME/yACIZDZaDfgIsQDw0w4CZmz7AQKCl8DFPq83BoQ
FdKWVQooM/ap6PdF3TwzaycGKvF3BhE+DEQsyAzeW7TgnyVKtYTcoJbu4KBWRU98j3bryzH7/ULU
RwXxIYD8kCuPHDw80dOvZGwKeJL6KyUmI7CJOWVzblH7tvQmYyWQ3AwP4TSdACWf8rr9kwd0H7jU
QaKvOg2lQHpB9dR8DEAuFNSKJoSZbMdfJY7eRGMtCJc6GBp0gagEmXe8ii2T6xQUBt71g9RwjFpj
Mibm8avSd197CBoSkkaJVjyx6i1MDNg6TImNMb0nBR35ToYaFhhHNr6hmt4VuKq7BmcVzI4g56wt
GnXqkHkEvFEE6ZhguJh+aeCHGqNbUyNAeOMOEiaIWbGwn6GE9NBCcL3eWxofgkqX3txiJUmsEF2G
pjAsA/M1PCwS1b/n/+mgkSDB5d9aVJrg8Zh+9H/DlsAvURMgkwR8oAXZxBkbAnJLRGXZDuMMgAtn
NS39TwERZYSMAmMIRAqslLYsHpYkJ+OjhNwdfviTtXFhqzgwVnxG/YogQ9slYBgGS2Rou65lPwUj
eJZeg1pkiuALcotKIrGBPsTTNXLO25tO/DaINwKILz3kl1hy3eQoD9wF5UM+s+LQooTYajasPteh
4/9QE/+gENwLVAzBjJnBnyIG3j0KL/PLrhEU4xpb58haVIqYGEVEWfXMJ+0HvzBRM2rRxKw4oict
pMB78xCjrKCmZOHcPao+O7ooL2rWG5ktrirBR48yI0x8zFzOMUax4VXmpUHBYWkph5WNT5FC9sqC
D9XSDtnYU4b2o0cDEqXpp4smBDk5Lv/yjoSBg4VmZDTSg0BDUqMlsbSoRBPiokL8UOHyDc+ALSGu
0zKUFD1KokKqWDf7zDgjuWdQPoGhzMt8hQga/vco77uWuKky7Pd9BmSAUIiQsEzbzY5qqg+eYe76
oTiZrQOcJE03sYlUVxCYJN2GLWYxbNqquToYeHRCoqJvqgvvChcaQMcSfZIneooI3oH89wdd8Gud
G+xq1Csqx52PjIwpK+jevr2mQabFB6N2RrHeXTZOHsAqIEu7VXel1T4mmtdIX97Y+MOTfmcg9K3D
+b7ioWVc0ELCY0lUBBYEGha38cIqX/gE+6JOjttLFE6QSfxjrAggRJOFGB8/p2GvLQeDqe3eDml8
LvA3ytHeJWl/VzDqsFT+nvscxF65b9zywsKOgjvftfzXY7lCHhqhBBQftUcStrvTZLCRsXYgx01u
xphrh33rc/OMvoXuLHymYnmyoghWur+piqfeRdFSSbKxoYmGcgEL1L7Z2MPk6J+ziDBSfznhcbyJ
JvCExDCScE0gALW5UQhGUhSrrn3OiMhJ+/bOTyViWKIHHASPdbNOJad61XsrTOLngdPYE3j7k6j6
ru3k3HiIQcAFpJa7X7QnJvWOqlCfBERhQ6AnzOrswYxtXG4AgJCgJ86y0EsOzPgVcUZEZ6zFPGHE
6SgQQdh1w66wGz4n5xx41Zc3TCtMGhuGJZvZrj8Mj3GGTf4kiVOioe6cioPXxVcj5A0zDKJVzcfQ
xyoOknBZm6HEOypfixp/Vqx8bDwxWvfs4Cf52awYZtvWtg5J1R7JhWh9FPqWffSWmKfXeMxk5aBg
yA9jWO9m1X8NdfdqFNFD2vQ4A1EjeKW9l92Iare6EWW/ly2qOLaNGPb3FUsSyTCXLMwNsUC7ZPFZ
rDb13k+5p12LMAOIDuMIip+hBLxeMrD4V1VGJMOCSD7h65gcusrFYZ2tasZ+FU7excg2WYsjd2FF
i1oNuSVAAisIN/HwOBqfxrgDAn4HTv7Q4Hq0OGSyjtIQk43PlL8PBCHrDeYf4sKtEEd+OReXIkgQ
pgKVwyA5bfKYVWmXvzhW9Uid8ZtBWIwoYyhLI4xdqOYkah4JRi0rNOvO5UEqM5w1qfjgnN52XnKH
N1eP38Nbhi3YjXLaJi/Otw4rQnLkkPcaANhL98r7/97WGGVG0CNH+uffLlECDmDx7VYu46HUvqoY
LsbiNOs8I6RJRIKqdwGIOEf4mjON/eBCokKPLOB/ZnYoXYYqONRhire7Jeg/XJNkwYSlYj5gC2BT
1eL1lVMZ7JquXEmHabsRurR7BQ0N3IQ3qipdOe2shYl0MdJEGeTy+ZY+UzzWDrVprqOS221UbgAz
CPGJwWWdOkzTg3r+BCjzAWRml7cjGBJNqWw9/6af8k/Y0fdeSqHLeHlfKetQ19UGrfHLELEFTupr
b6MzDh2aVPt9DuuTl9p7w8M37zt/Oo/J0hSpP/DLd53VPat6/PTMYFf7yRcwG52ZSnRdjfjKBuYy
G/ZBZv2tHQyoKacx0obX7qarslNlROZtPIJpjLI3GfBcYmnGxcxDLGArliEQS20rnefuFpGMsypM
eeuyxtxWGAqcsDVuOmv4yCDSVoy36sScPtW8fGY9k86oTc7homB35OR9IoC4adXwOeVmvhEmzGWl
e/XYn1/LKnT5KHsSodGKJx8hevglQQQ4sXDXaH1bXnsuOypsPJonK1471oG0r/t2QG6NHseon7z8
Eqn5M+F+UjE1gOgxEnISBBxUXPAQrSQfn4u8uQK4Eo5oNA/ZyLHklMifS55f91S/TGMWsXGw722N
lnHWomz+jC4nbodgOcnJeS+6rfCfy1bt0YBWG/AGDcuP5Ey9QYaMAyfX2C/U8w3O6N4/N7W61oV1
DZ0a8yasyDyydMgtALbWuhv95ndiaXcjTKJmJUtjguWonvJVyED+QL9Llo0xkQzaTJr9MA27bhmY
Dn8XoX8Rw4QqSJ0cFM61EXyN7VxsE7oVpGHqZnDab8EvVRlDwhCN1U37C0dH8kYotAI/MC0Z6jk4
L4r2T1c9F2zkg/q4tMg7O+926eNNlM1/GJofsmzkSkkOqr6E6bKFQfy6dA3K2mHbTB72Ua4cF+lG
OTm3gnVxEfG14LdmVbmiHn9HHP7GsGAbOtN9yd6xiU/Cia720H+gFtNEhXZnO7BjwmHHIulYK2YS
k02f0LnjioQVdTPTVBLngxnXncS9LQtKNNT0SGIvdR8RN/iDMCXGX7LgnCb5R3asQfOBuhP+EKsM
4VbnKajHVeu2pyroL15tvxHrsJqN+oT/4mMuJ4Y+5IfOKZtBTJotMsdltr9HvyRuqPYRiplfMvkq
WbIIC8VgcssvWRPycWl7UvTc5rFvwSmlOiC7eAPies0qqNxd8DIjEfOavLoJhTWsFcodDlnw+Hjy
auN1gmU34wBs2asMwcXsar6aGAKxy0IPQnnQWSDWXXET+hhhUoaQ/a1b/9rsTxgjEXT3kkuiU7H7
x05NvHofHzLKUG++A7Xc+D9mHZDnEFIrJ/GTmEwa/GYvS/OFt/yu8gOixVPlUwiVWwfrm1FBEhXB
q5+Ratp4zDqcbe4M+6KdLg3REizRrr3orh0pJTfIdvmfmQ1dT3DDLlus+1rSj1s4btZdPu3jbOHw
Nr19lsv65r++4sz0TECWwkR69f/WnN1ny8//+Kf/EKj5b/7930Vn9l8K+iVITdcS4EYQif1DdGb9
5cCwdH3U7kz5hUBZ9r+Rmqbguy5MU5pKokb7B1BTESzHlIzZh6eEB5z5PyM5M2333wM1+VmukDYq
NtCa8v8CamalUj0jcPKwvGUvq3ptZOqBw2NPCfiRZJo2YMb7wDKO88IkTtFBTgN7MQGcAdGA/9hD
684kAxB+zbORq30chnuf+84NhueG+2/mHuz1hbhM8o9Uw6aeoPJwYzKRece/QE4V1+nItSqs7qXh
zMZyfgAwXOy93mcN0t8PXMhFHcCeMWMykwRaAVbhI5c3xtPPRN/mC1zKlHtm5UDeWHfIVgCUWWv4
JLj7dD0QeoD9dYVAxYT0lqKhpnjAAItQmWoijKgr+CCZ1WfkHoRjwIzLovclSydZTilFiaerE6Rd
HyLodpKypSSM/SagkCHVs0TFRGfPULql1KkoedBl7ExdA+Ul0UKzroskBZIPFQxoLxp3SqdW11Ak
s/06qPCZM1Lo+rn7TvDjVVB4FZXGi1CKEemyzXVtVg4txzblmkFpcYMvFsexsY0o6EoQIVL2DFg4
bxF6i72Ncy0ZkNeFBiliui50F7btFIql5Cy0WbhRQEbpzIrbZs+ia0u3HDfeRDW96LoTSR/CmQOp
9reKmhTAwDalRrWpVW0ijWxq14kadkZNAOe0d+5tyts0GNaUj9S7uvJ1KyIDKYVNK9k1lMawKyF8
uCyNUmYmCYX3ssuigmCJbO+F0zrSe7/IOlQ9cUJIALFKNyuWIHvKQaofyvOaMt0gfz4LgK1SvrOk
wLvnQi0Y9g7lvUeZ71LuF72/SnT9n9TJw0hDsNAYOGWzy+hEgGQ75D8Zj5IWIkutYzDZrPppLhqa
jJpmI8hQKCzGQdCEdEZySWhKmpmz36JNmTq1B92zIHoZV1EUH2pjuPXLx4C+Rkqm69S619IoD21K
7IOVsIaALSnHh7goPzo6pKyLNiRUMaesvmI6KCm7x5mOqoab5dFhCTnvJjouqVsvPOvokVJ3WaMp
WJeqZnBgb6a2eEgmA+EbDZzygs+Kjk7Q2Sk8KjGdHpAjaCzJGZXEtzcmtIJ5CBgpO8/R4jH/wSqP
trKnexwhg0IU2qC5uKuWeVvGwIzoNpPOelwcnqlQY97pR2P60pwnf6FPnfx0rehbF6auBn1sRD/b
2Map1v2tbnTL4smy1Mam/x1AnMJFBRziXEm4pUGmUy7omANQGSXtTEknDRh6J+msycHVRf1a0nGL
EfszHbgfw98DmFTizR2oLYIai13+XtK0GyQKK5r4xaZdpakPF3lr0+R7NPuE2rTY8LCkMwZQuXHs
rPlMJMYlnhwIG8YxNua9M/K85wwSQN/emHB6SENgxtAwbFhY4s4MH1qGEAEvN2YoUTGc6BlSINm4
cRlaeOEMQI3SVU8zRAzhj/GGk3No6nlHwFnReMFrwyBkZiDSq/IPHO7NyKAkiQ2cHURQNYxQFFxu
TeoYLYwIdXdlBEdQCEsrMRNSq6cwTIg2lp7LWHF1kgxq0rA9OAxuIgY4OIQectb4FYOdVk94gsG/
Z//SrAJijKm6tzXDIJDDVKeMh/A0ofWL/UeBmQmv/B5QJyxG66EZitcskqCNtP/Jjif6Iu2JmlkL
dtoltTjDb4QLoPHFGzEHK8J15mODsaqfjctoYPqnhb2MQwQAkwp847sVfu8aYpqNRQt35WOBZcvB
uiXpJCY538dYukysXYya2AhCbwjkvGrpkraD9oGZZo3NOvGOpvaIgXpGzYhtrNGgJmxkMXYyG1uZ
NYElm9v7MGC/RwGJzyJJNgorWltrT9oyPnXS+xqS4Wxq1xpkkuChx8jmt9gHtbOtxuJmYnUz6+ba
oAha2TV7pS7ZudoVF5baIOexWUI4gGuuxz5HqMc7Bm54obIDWCqx9RiHuXO2bsaXJKvSj1KMuBDz
AWMeDj0VVE+2tuwtfzPvQVsetJ2vsustN+2N5fDmiQ5DPsY/BfRpnRjtXgKWxBAlD6l2CU7YBVts
g3FexozecRIaFt5lrIVLOSdoktD7tJAIKuyHjvYh2qU4Ku1MLLVHccasiABkY2JeNIsQfph2v8+f
MebGCpOjHzXfbNDGo60C3NjaCZm32ZXjZQWC8LvEKjmjT4D6dHBLceoFVkosla3AfOo4l1kv7Mcu
ekgy/m5T+zBn7cgMQ+u9URWqY7yaqM/u5iL8HrWLk/hHZnwpoxocRZYWRRSaB4b1c27jvaFFOdbk
nkbMoaU5b4kFWythQ1zFPlpjI3WnjJ2rdpZWdZttgBTiNhXPQd3dN5hQ465ZExX1U2NOzfCNlNqs
imnVm73HCRNrr92sscc2G3trpm2u2u+qtPPVo6NEf7cttCcWgc5DV26KGZeMFltkjwYGWrISCCOI
tx3G2rr1n+q4YB0IWdPT3luK/NsMPxXreB6qXq4D7dMtk4NPvdJo/65QaheF2Y3Qzl6ZszXSXt86
5kqW2v+bglFEL8oANFJ31uJdqLHA6ElSlPAOS+0ijr16P2tbsd/ube0zpuKhDzeADuFAjsCfJFiS
uSeaPQ7DG1rXD88taUd7PY4GbZcl40uunc0eFufAkp+e9jx3obFl48+yAzt00zcY0jFIB9opHWOZ
DgpzS7cb7dMRST2m6gJzdaRN1uwNG0zXjmxvQ6IOxgrgHCv4BHO2U1en1EDFHWHbbrBvjwo1Xjyk
V6Wd3a1TINvVbm9nIda8UQcHG7hj5scOWzjUJawK6nPUfnHePLLTsZDXXgJfXdGdMnZv0cc7VX+2
/HkiBJdPwdGRDtxShBtPzLsCwo6L1j/wpK5CL7/NHE+uOw7OCAkhIuaVTbJA44mTKL4ZXXLtxeYr
zD3QC2JfBeyrTHALJBRgJ3p0SSwIrWLXk2Dgk2QQhnyD6ba3WhthDSB7msxj0wK5wkLXkRVXn1SE
HNBK2TuXaqLU88hNsEX5Us6SSZpkgCIK4M3+ttYb0qAwNpQBK+FNj4WQUAm8+6COvpam2kUR1XeH
zxyMzt+C5del0Z3HEn6OPZXbZLQ55NSqHcp16mZfi0AULWnNg+ZrQlYnMULEtHvGQuhm9t2mZLPF
7YtaIMSlHlt4gz+n/elzcxXbTLDUfIEff6xStknDGK9txz01JVFajfaVOAI5WtaAsOFkA0WmME9+
mR1yG459LZc/D+X0rCSSrEz1t15GJVlkmzju3uaqfJ1y9GFFgKA4BVygJLJM+UuIBlVGC6TLcMV9
FqOMaMKPBMIfqx1cJ6T5BoPJRy2eAq3iVjYCVMWP5fUxW/Kf6aKADnZpc6RXX4N9nXeyymdWDfZX
o8Ynoco9zOtjF9qvOTOj1slCja8mg5YCFHWFktV+HGnxo5F5PCq/hakVXte9O8RrxZ3q0NAvNWT9
kvH7MsOPTNdmbBabmHWs9JFqjlBtEwu1R/eQtD+SdMKVYg8ul/4d6i16EStkKBnYd5aLzHEK4tsC
x7Ikgqce6u3cLI/LjBKN78/KQmTL5EA1LL+HE8ZPooRF8Oa5nNTV9DMz1Q0g98Wz8+CRy7FB5SlX
OZyIm9QLHj1cfgbKyTH3XhURkTdSyNOQyye3clZwBX8p9Hkn5GEAYA7UgiYo5Zqd4kXckJK0GRzn
MU2Xuw7aVk9KU2sk68laLj18bhGgYvAZfOaWStZ1M+xm0qOrpXrm2DAIIQtIC9OIJuDLsOg2C1vt
CYtR6PfvCxHU6Bu/+7ECJen8NFn9yyJvlTbRrUFKU9YQce8FBzvsnyJ2QXHtE9E5Ps6m+W7340dH
kgDiFgRefbcTyI1APz62nfnO3/fYmQ5F0E9C5CVOeKQdY3BlkAUjqFsEuyKoiF5lQVuYiRYqqDjG
/Cc2QOQwHcb64k5r0yFbJfAe0qn4Ef7E817Dms9CwLJz+pZIVtWM5wg2ucgJDdeS/8AofmoEJadT
1cjeOnT/qrw3knLVc3QEaXBnuiSpYPSIV3M2XxvPf3Xlb+Zkr30+3hMN9GgMLqVnXzFgZZAFI2ZD
hu8X+4or0zHsWrkfbpSxELLC6x6mERHKhBhkQkm6zATwuJN9qFrCcMto4YegiOno3fjol4fIlvcY
gX5tric6YIrN3La+mtp7zav4TFpoAm1dDUCJQraJcopOXu7eBKW/QXqxmzrWARDUmfHOUJKQNP0R
efJhJyQKsbHHvExvOXraxdCvU19+YcPr1vMkEBGG/tlEe7NKcCGDWSrvwCAPO2ueLnE0R1CcymsJ
SSYoF9yhYvpJpHkqBmSIvS+e/RH/SVMxRsbDUE2usSPiB6OJza6/8QYA21b8i5KAHSt6tTZVb31N
EGbVAvqicwiHj47eXznnomIW7ZGRZRTpQ4QWWg7NR9FMZyenAsFWNgc3fmg81cwjPPfF7+I1ksZf
s4LLEmT1LuQ5XReWDsc2tGMWwscwX40meQak8tD2xH8Xk2+tQQU/LEEboREaj1PMvLGAjRSZn+OY
okb3jLXoAXahN4tnBLIT6x2mqVvpvMfeIUqGxxLnHc5GSlguLTSE5KTw4VkswsDwDm+EmKBd4AuK
doDvwxeNp60F9ppCyiWZnAS7BCs/j8GgQ3xM8F1A/AyXoKuZ0EDcMFDOtj1C+axfF57YVALeizVD
mSMBDi8/Rpq7vr0IIubIEXPXLvqw5SDFG3EZVN2Fuuuj946wosSqjuHS7Ot6eDDY0TD65MoRIDOQ
FgZPFM6wCfSnMbMir/3xWKfFk5IPY4iZv3oStcVrqzGFeH2Ak785mZ14XCqOafcHhWxLyyGfEIVh
+O0ZrHJ+Gbu+xvo790u7N+wA4novL2kePdgNc94QwF0XTq+hl30EVXNHFqlchZH/Q9wxVFQ3AMzK
d6Rz/YPEOIMg3L32Vr81aDOtEI2wF3+jaQb6B4a4JM73Zhkoygu3F0fiX6+EpeLFYv6sxOY58lfm
XeLWM1X1/JYXd2F6BUQXPZEdETwkiQdM0EX24bTiaAHm+pHJYG1QAgMIzlx3T2AKYsfSVZAyiUYB
rPmbRUPxmAZW9xYOOvIiUjuzcYGw5sx68+BM5Lh3m8/cQG3R5fAZUd1KFxC1qpGY0QWToRD5V7jN
9aU0R2c1JsN3HJNAEZP5Hc4wCk18O7k7vTDqYnUOTocMrMLeTen0HHY+SLa5e60icfAgnh2NyXhR
Jk1Y3mRnDoF5bSx9cppBung2ArncGh8JUNhjKDN0VPIYXzosQrT6t0hpT7Yv9i3Flj8PO1vaPALm
qmGnVIcvYyUfIlGibHfkCUHMxYrMsxOQAGepnTL+LKO5aShVgL1tqyq3N7I/iHjwNpGRv3d1jzoQ
62dcfbiWtnQ/mf450uftMPpqZfrtXRhBDO3UBOuZQIfE8jYAj1e9Sxb5RG1YussxDnVBMPyMXvgZ
YGps3OTTYlQJyi7HzNaV7C+4SFRn+fx5wbwaY/yJeUamWtdBWYknfOeT0V6knYuD2Q4vbfE3RvoU
/5kT/9QI6NaW/ZwpAfqPxD5yYV+qxd80hfNjG8VLnLV7sn7YqXla4CO8/kbiSxmaGs15tZl66Np9
hKYmRstZ3puL+YSDYpOr9nEMGej0ffrdwFeUBcsDvv/SupBNDTzOW5v1cBrR+8qyfizb6NXIEqB6
w0cq+ZuF9wL/Bh6FZ6Y7OeYHntVTVaKpSOL4vWh7oEPhfSIUl5jpgyoKDR5hJ7jEAHVHqkPbGXal
4/34xPzmbfFWeNyOvb98CfeuYmGaltR06BJXaehcZBtiQWMCCwq5H6ADiXJ49VCTAVDpQDP1D/99
1g7e/2/tcGr+9Z8BbP7rv0TN5/fP13+U5/WP9QM/5+/rB+8vV+FS9wl79UjvMlky/N3z7v7FjsGy
fN+SwrN8pf7t+kEqnPLK9nXUF275/7WAcMVfwub/V1i1POlK9Z9bQJjy3y8gpIXv3SR/w3JMToH/
0/MuiTjA4e4OK1bT2z4ly8JAaXfjT/5Ta/r3BtP4joYpLIPDPBQfwsYY7NFELgbCB1PdTUOySUio
dBrjiJLjN6HimSKDcbAW7QqL1sJ8zkWXbDnD5pXdlVuihcaVxTXXm8OZQcK7kTlPRpAFax/lrhmQ
Tez5NChQPiM/5+KszobW5dd5d+6cqjsOEhu2JXMm74M8Rz6nMO3/qu2Ku9wobzG8MF5XcEgALJqJ
3KVG8iKW9NuroHRQc4QYGG9KvP2GScFpL1yXxqgdsT05QsxlLaXuOjN5sLW+1e1chlT9dDtW5Cen
qIB3YRtQg7bW0WzwpoVRdEsB8u2aEIWqluKCXrhOX/oRegvDaTRWA34ct9sqB8d+0sGKHYgexp+x
jkYXgIl1g3Ng1Xejsxmi4CXyBhiEszgihL5H/4TXVPjXIGWvUAfZem7UPUclq2XGJuy+A6Laj33P
ILeZD93UXKB8n9LKcfdNwx07ygY6PjaulM597MZjzkoSCOyPrwLrV2XdfcCumfzHX4VviEUwFMoB
BhE0APJ7JXL1sMv9S+IGBzdaqDyCgxW010KVb6ou2brn6ra3i33nquc4iulu2+KT+hAR3WEq2JJk
VrJxS+cJRNS+7Qmq8sptNcEiRiK2zMgvlUwZURYEomkLQYk8w8wZCYNUBONfCWeHQ/RJxDSjIzoK
VYyksMjtYvR3E2876EQoLoO5bZbusrjh/yTvPJYkZ7Ls/Co0rgka4NCL2YTWqeUGlpVZCS0dcIin
5+dtw54haRyzWc+mF21V9VdFRiDuPfec71x6mZ3KNrpZo9wYZhjeZgjn04z6EnSYe3M5bizJcNq3
FIXkyDXJBD02l0C2YS+sY02VNr2UdcOM/87LPziK+EpwMuBl6b2jnEgOQLN7hI5yV1oZNStp8EaC
m0sWq1vsetcmq7hBWBzG3QaWph2IVUZPBWpb9BpNwwIibejWYcf3sXCq7VRC9fPImEMXKwDL0mzd
t9TQT5miIWhYXpogeKToDV91IM9V1oa8utZrK8w1KO/XPpbbLje3fc1y2/Rq24gQxRLzfAZDxx24
oXnhdzn3YhtzhKbK/piIOcPXiUZAg9HfNvM/pqm7jDNqxhSDvgfthds1b77jqbrYQJv6PvOpnvCg
pQBMt2f7NNEeZxrGUxYMu8KgNCZVzp8x1Eessf3wmvDAX/jDlxP4Qe7fXV0OOwAgxdrAIrfgbeGT
QBRwSZZ3Z5gZcSL7m9AjiCGbaaQgFBVBig2SEwlTPIZUjclYQFjkV7SAxdcitd4dx9+ZbYqmMYMQ
RIY3VXPnG/ldBGDHcSj7KyxnOmZduMYG/zTozgCRL9c50E2g4TWOTHsdmTgAWyfPj00k3e1oZ8nW
qfOXqDAvETGvlUpBiZUzPILJF/dRj7NTTTVprozXpIAYYxLK3wKTD2hJacqDQAplrsruXKt6z7ry
t3P9R6pq7hSVJsAxCUtZXEJpt2NmMwFrbiEfwemKGA06w9i5In7pTMPfQS9A+5qec5c3ojaCRI13
xINGgLD17hEQmI/LiW6ELKOqMB235OxY4ELns0+GtwK65rZsOU020TadQFRGsQOywybJ3RODK/zw
6mrlLwfb3uUh2Vqn5PTDObE2iHOEtrEvQndPopE6gbYZz0bsoZElZIfzCTG5y+8zNzzPQTnha3M2
BiE06Fi86jFQz7WswU94afyQKcTwoG6e+j4+GzxcV9hlj+0S3oSHTjflbA3YuLD+E0k8O4k8ZLUN
x2Qe6VIqCR40zYuq07uqjl/y2i72jD3e2bTMV7qJgCgnR77AVqbxLSL/nvrWu0lYAKYmrBZOeYOu
91q3lnOISw5bg4Mtr9XnAXYyGkKAHBJEbeHNKfnDp7bA/tRe5jb/K1puVmrkCCDT57a2r0aSf8d5
zGqbEjkw3auInPq+iwBi0Jhh7RqbPb+ImyulAd/CcviXNVQvzo5MOVLJSyimQNv8YIB3ab5uASqv
XbxYq8RDN4PFdJxyWrmDMuE0UPBc90MALMCpsuGTj+GHzIfvHsPVXvVctf0ReNbsqIL2KMxqnn58
wIs39lC6qeCuYcsL5lXqqkE/5O4T8W8Ci7YmqpJmOqnIj6Hlypdugoc/4RZd442AGICr/NnL23xj
600/a4xi3bhFssVv5+xkvtCXCJKDFnIvgb2qVV6b3AtxL/OuMK3XoXSAdjttuOXUNW+SKiUTUi4d
/v6qpu/Ow7ITcgwj/eoJbGh9NaObqOiAFMODNK7UlcJw89y1MX622Tk3uMz8bulQjQksNQbPviQB
RG8nV7/6RQB6Y6NkT+Er46ianga2aiI84fIh9qJhOOtICeP9DBAjiraqF1SK8pqhyPZav09E/jxG
6cHki3wSNIENyGJyXpX5wg9+OhYUJSY1xURLu6zmicSS0+6iUdQfoHTBgqcWShyyUhTrLJp8JQh0
Yj1D+1T2M+fvXWjMdISQNQ58MgwzPCGTmOdkoZuDccfnlKQkn1iDHZ7DZbW1C+dPF/+pxm4/hKBZ
G7Zwu28efdd6n2O+lYzK2LTCp4LXRU23SrjWILHaljcoj/2KwIY9cDWhm42u5g1Ej91itexqimtY
bZIrn7Y2Dw5b5igByy6Cb1FH6Utud8/5AHInHs++MG9j7LxUgiVnlo1W3ZfVWMzvamq/KIc9FGlI
gqWGRiKSFX/F9Th6RNHKredaW8cP18swbjmaXoAXjZus4wnSm+mPn013lde+2zkZdNu9A+yyt8uE
f4PDlXKBb6s9soPfkeMUWF9Kf18K6xot2PSM4CcQ0NJGnkoFkDm35/7bUGu3hHQy23NyC61kH07e
mXwqDRFq1+orEt/Isxm92onxnUqLu7vsToVeRQtjPFWq3Pk4IrwFFaEwGXUEXy9RUSElTxwNc9lT
8Kjf5CDkKRhruAT1hzSY8ClYCYte2XDiz+GrVGeZFTuXGz3tV0+A4tfl3HELTw4WdXKBAcqkHPJX
W5bPeY+Ohyzbcd3aDMm0LloHydDehMlyqMY/fcSrNZAKrQZrN8XkYhbeDEGOjmymzL7No5ECQ6CH
SfSMV7HMT6IyOc1n951UG7+x9nCpqXmkAMbt9qwfI40MwW/FPp2B9QDr/uyZ2SfG3qvhRt9V7yDk
4fVHv1Le5xiZE02XNfNzp1+u4Jn0zZeR+DCYhjW5AQJtroU+jJdlmC5GjKWWxgsLgASX530d/HSB
dap0MQZ3lXNIU4ZX8T8CvpqfWZ9x4AE2CAYaO4YHkg1QfmJ+kvRuOFiDQ13E4f5DCuMggkeHq733
N9alHYgzf0dd4xGJaedzyAwAyqb0fPhkWnJ6P7Ix3qjwt1/qfU8rCHM1iYE/VjruIzpDpHKPpTRf
7bi92IiXIOrdj1pYR9bsz4nWEY/2EUfXkIAIY5BgYXHNk8k/I+YFCUKM8fS830ZdZUI8H5MD7SYD
LSdpyMRF64kyli/TN759FzE3pxmVdhRJS0oScmvXtSmS/hSXLjiTPhUe38QB8NTTs+L7BiRRZjEv
Hjem7lNQM1mcGgF9pKVlxpEgaW1Z8ulh1jUuHX0ujtXfxKC95gbqZeW7D6otPw08OAFdMJYuhelp
hxnjVyOiLCYxyxfXaD9ESzbRpk+mCuh/mCiYqSqAkrpyprH7C3bxnUcXTVkMHSoFfDBUSsqgaKwp
o4UwJWNKUqgN+viwLRwYF313bDl9mrTelLN7DGnBUVb9CsZ+XZnq5JUQaWz6cuwE5i4LjFMnB48+
HWwM/LV1xQ4RR2/nD+VB0b4zWmIvaeMJGTKdgNfNLvf4eajrcUAXtRm+Cpp86h6ebEVjB/zCHd7M
7xJTEIPueJwSaoBcXQgUtZlae3QE4cjATqVrg/AMb2Z6hBqAvUWPM6lrk0NL4LZOxqc+NPYhDUSV
riKysvjiJ92pWl4cXVVkLfIP9p4V27Akok15YGB/OogxDS1HltMdfVqP0p5H/0CT/AyuIaSGRemC
JLDUTz350lDx/ebNHB4E929L1yoNoBz4yEzrvsEgV+IIH8BY8ZZ6NTjGT3QzeW65SX3zSdHZZHP9
YIqu7wSEDhkta5d2p6DCrM/jwp6CpyVyrc3odG8+fVBeoF6ycdxOyieDWBREfr1dV1kPBayuAesu
57MrxGRw4N1DhlkAL/Pd4qAn6d8dF5CUqKfqJYZXdoUddzSqcYlZL3huKbSaKLZqZf80qfxj0oVX
Jt4bCrAqirAIA1AmXAznoIjFpVJhsfb4uOGXCo/SITDo6E4tuwoPHMg2tm7bWqyZL0AOa5F1vwj6
uHqKuTjGQfQYNmopnkfd3JXjDWLNzA4tSpZ2NMaU1rS67auMkyeyO5iZ45tHI4yRMBL9Y9oP+BAO
KBsWdZUP6ZJhAuGg2RvWt2Nk+4YIdxCkF/pKrkOr3kq4kysZZ7+1mV16BqlDp6JVO0ASG2H5w8Vk
khms4hH3NJW/dAe39ttMdTcB27TdkDu5+EwONGDIR2n1tJ2OZ25iD/iE9wNTMhfvP3Gmq4/xt3PV
/sGyDMAS4KrVVnuLo6WbDSc1QtPBPdywmsiTB18iz8Jt3fPxEU6wRss7lzOlJ7p1ByXkldbVv5FZ
nLM+h4dDwwkiKFGJXx2pMvpI/x+AdUU2bx2R/0mndOMW3mvu40zMNKFiCTbctctBwK0zirfSJSg+
yce5sjctOGvuZvE+CqtynaTGOprHa0+2Pks9fah5HR0J1DSmDzS0NkM3Hgo+5utEDFdmLKyGxRrR
cp1olL+T5t0GHu6dM07kdTRVIeaVHcDUFCbaxJC5m9DwbyZ+c23E2dpYcGTbnrqigAlGX09n0zMo
LFJhxL7Wees8GTGRzEB1dypwfxd3irZ5l3750Fm484i1b/Lr+G7lEGiGF4P7aZMu7yG/tpnTTRh1
r21ZlujJFUF5Rjizne6StPNZoRdQcf1svltKOFuH+BXQrkaemZc4dlkvdm7691md6FQb2D/LPqge
8rFB17GkLdkiEOiH0JIqr8SCiA1515Vp/+oPWAEBT2dEaQ1KP9NvHWghcYUfUTnRphnjx5iXOKGf
N+6ZXQkAPVggpFe01Ki1Y+C8K0ZdjiPaDCr0Z53018L2tvDMN1Hmv7R9Ifds4MeygP3WRuzrtI52
Hm0e9YPphE9GRVBmmKlyMvmbNLTYTHN3C/KQiaFkPYXr919HD/b/Iz34/qv7Gf6k/6EQzB/wTyE4
YAcLQs8Hb4rjG7n3n0Kw7YnADK3AEpYNPPnfC8HC9CHP+0A6PFfY/yYEw0V1fWGJQIScHwPHDv5T
TnSU3v8Hfhrajun4aIm+iyTM36/5/sIRG8t/+e/W/3BbMBNwl0j2LxXFjo2xNk2CFUVcHMFkkPUI
xkNX2cwZyXcQxLvIQ+VomvQI7/psUQ7ic9KFtmNv4vqzUzgqLLdg/Sp/ODmdADph2zDHfYGQh6nE
OBQ9hE6+5iPzVfCbptazL3XFZaV0MdeK6YcR8kgc+7mkMo3engNOP9S1HsIO929sWeqHXM0nPJhX
uwV6HHBrxjyTuN43hBRXGU9gWM7zNGKMYQpvUBZRKRszfazo5uXSestjTDOqhHcpPjSFp/ZxzSZF
fZtqNkq7N19mJ9xTsoFo2Dnb1BnLlRvwVRYq74NSnENR90zw1vBVcHc3SbbDbN4IvAMx7TlVFd/j
DwHkWTnIIzDWQL+Q8UEcCNoe2zSghq5gQgglbCabw27mcIkSy7BXkXg3+b5WZKjXnjTuLApQ4VoM
CMwlf1oi/P5UTlXzWsB+7tUcbe3cGS4eHSxOzJ9IqKdOaKeO+lvvL0eQ0ncTMq1dDuQh48MU5dTj
4B90K+OaeNh3lHxqe7lrvPEDBtY6H0zSZQTOODCf+VsQA7KXz2yRmjWCYVaWiEl0LgkHqFHZAB4g
q7weWwvsGyJ86A/3ujbHDpobNbXvUkGCDTpoUpmrXsekvqXCPbsQ0XgzfnEsZSia6VfT4mHnxtne
8nk0JbKhQJPDXARnZmNx6iayBUWRI3tvyEtTtGeTrhVF9mM1BOMfYxgvmaSNWY54TZInlv6dYy9S
I+hpdbAwL2EyuwOcd1GInUFkM9twaDgIT+36Ev7fKDrup0QZ+ZkheRkWLivjMtRkHCJ9KK8oqKh/
OiBaq4ppbD2F3HDdhNg9aCXIS7SC+eMAYwf1GyUNXBEFp3X/kdjNQx0TB3I7hXufd1mfyA3J/7tK
57HGynERcsnOYb4T9HZavbVRufdjcKNYCZbyFE4D2IWDxEdqJOGOM9S3yMstACYsE/30jCLaHQKu
2GVk0rfFLVIu6DtUWW1dVEAB4pIfmvm3nr1Pa2i4ttfWpxiwDmE+Jd5+t2COBN4focOO3N9pcAzR
fRwqdxjCZXSfunBWBd+uIxO3O50X2z7lAi0kn+RPOuEOxKBzKvgHT5aYNww/f3MR52QFv41K2SRb
5Xhfexwf5KeLLgIchJr4cNnn5AtsfuYraeXobSatkZQ3rTxBxxxWuppVPI3iFxsI6HqQ2d8oce+5
qt+Z7fIdujkw2pRZj0TyrfWav7iS1NZy9HwyuwVkQPM3aBbaqfz2wrEVN20NGC/r3eQwm+h/0vPP
vhofu9m5OR2dFaa5JV7BZpG33/XovyYTEe1A0UA49Id54XRSF9VpSupLuDinfCgv8QRRcvLyrYu9
ZN2FAP3pqGMrbDEb2Xe5yH4i9IDVktGHVZlhT0TSezMxIyaxgbs2LXFP9mdX+J9jMzxCwdlOQOWq
VtpbDKsP1bSY+1n4KBIZkY8F7cqi6r2orhQcbRvfB3fvCz4SI+8kRRP8ROaENy+PsDkqweKwZ5+N
yPmKBo8YcYo1eShPriGI4jTBY4dLqXHtVzNP32ybUQ1I4ckpeq7anj44WWyhcSL/9qO7noe0vykw
zGlUqm0YYNqx2Q0rtmMKG/2cRggv6jbcPD6yZoLQaOWnqBPnrixvjcv6gkdb8wSdNxIe77B2MNXb
1q/B/SmvunsOWeIXqNvfAVVz4lIV6JNVxe2q7tuj1McsEqQYN7ziTGsqxW4gyLh7la0oT/QX7lou
YqQadhMXMo92t1CfzNLFfyBDRVDPHu/hEXFCaDmvCf9V6YNbnngcYgQ6vn0BJLjJkD5zfaLD68tT
Ixp2Ede7YsYqq/RBL4jTV4sL3yQ1zpkQUhr/GHFyE/oUyH3kBB8i3EgHFcZpquwccDksCsH3Z5dV
q2ZJHi2ui5ibTyXoXmgv/Bj0AXIx3GQbJ+oS52QEBHThuUEI5mppgtY3uWL2gwvomoCq4r4Z5VRO
8KhNpwC2IgfQmEuopU+igz6ODvpM2o4oUCGHU3xWMAZR67moulxWAZK0vGVhPxocXSOur46IP3qu
sQPFS5E+z0I/hZoAJ0NAOd3RYo18gEfYhKc8ct3NufK2XHtrNzzlXH8LlW5trsGGlb+OYFM2C3di
zG+fCXfjxhJXnwB5zz15av3nTOUUh+pTswJYFzFw8tyhn6COtjOjKF4zDsd8AcSKKTUmSkRk8GmI
ygfJGNs1QDGoSKgYb6lEPXZ63sW1/OIyYCSmy9u7v+bJ56jn41JPylQ3tmxPET0Ceo4m2EUHDpM1
941zwqgNiYfYBbM3ESOCIYzjQ2j8MRnPmy49BP8Y2KWe3Ss9xfslmdVAT/aznvHFDBSVoT8raFJi
CehH+wgnD/6k3g88FoWQhaGpY3l29Q6RtLznCr1XFGrUcRdiPwtLxxzi84AFdeCzwtuCxaRn+UHs
+G1ZWJZZbHMWmCL0sNhgylrPertRXHGIAn+Zeu8hYv8bsgiBcGEjygUipMOhTW9LdjO++3p/QgjY
9ixUnF031iy3QUeKI2DlGqPQ2TRk1XrNDE097HUeL7DNopawsPGNB2hWEpHJeEJEaCmC5Y7Siatb
txhkWPumyNwo1kAHuRiubvuasyAyKxwNXmIrpIlLb5C0AO07vVMuLJeCJbNi2aQy6K2sCZc0yfe4
+JtEb6UZ66nHmpqis7qsrRF8n0bvsVlHEbUOHll6xWXV9RAAclbfKMnPPqsw15TXUu/GFUuyp2yw
dQELY5dwiIi2Pus0pdoU0DQNqjWbNi/EydSrN0/iTO/iY1TeWyznWKGIFKZAxDLnj5jRnFJ3L1jn
Xdb6QEpOLfJRmcQawjq7jFPYbDwa4kmX2G/wuA8SkYDh9ZHSKc7w+krhARVZtUgKg9YWyAVeOsSG
weUYqpAfitK+mlVyCZNh5yJPuA2OHm++n0c/P9ZYkO6EPn+GYU32CIA+1egWFekZ32Ibj9L0WHJ9
n3vkB4M2VLGDQ/xdzCN3FZXPe0khX2v5Ggu7UbqRPWGokfAMZMIj1tSt7SP17V2OrzNE16Eb99BS
8B4t5kefiIckRPuhAD7jMjOylu58FxKrpYJV26fgAixMhw1geY8i+Y5CeZNSD6XDNoQFZJ1ezBpZ
e+af2lE/D1bgXGBatzN66WfdUC+pqk+L8Tb2xLepsE+c4FNSaZ/56hpTce83fGMZlN7nuUsIxH00
cS27c3LC3ULCZWqeJgsb+Jw7z9bER8BJ6GGT7bvlGsZqhobqA84K4/SofAOtscZLEQsQPWDsFedD
bCorW4fBdFi1Mca/qVs8SCl13OXLS6A/W9Z9mhjXIQh/FhsCvJUgq1nD8JJw0awt+klyX70budpw
74U76ctdUJR7I8vuVeNeHGI/C2T61pHnlIpaK3E/M9f5qZsJGrx3QxVbKRKuU7bw76cj0oCSbvW4
FYkP4aKjbr4JjnCPHscOcHjq73A+c6ls72OeSatcJbhrFIkSh34hSzaSLr2lPNA+cKl8gi80zm1K
f74jDPCQWMFXNmY34ZJFt0vzvi0ZyfyJg22e+H+cabqoqNhbMK1kpHrczXyJWOp9kO4xz33jPPrN
ven5e3fiCjGCS7fcAKIecScl7vo6B8/pfijPhOESH7BcbqMF5bMl5gpTcqN6Lsi5RTGYexnC5k9m
m+9dhjY3eN66SrMTMS+uWMU1U/PXnHXnKJBHRffAPEbnvsrvVev+hEH7NvcZp3oiO4v3RDyrWOVu
/RTStGbETGoY/n84chztToVkf2k96ktIUyD+WhXc6N0ldGJ9DSp69IeJpyRWR0P401bY3qUPh9/E
a+C0dAAISDZW9ZNI1cMQeu8jn/glo0Mz5w0899NnrtTTkLT7BixC5ZjvGW9fo+E/U2CVSOJb4BfX
JgmvNbJ+1EyfQR0w74JLq/sMsxEMdSt+oFCttAKi0alDjsAL+HHQU1RWt7HiXTMa82lp6mwTTOrM
Wek5b6onr/WvDu0HLfe82vS+HJKsJPpuvoFBk1sovZGOCfOu9Dbw7lzqgGxgGPVZwH2Qqr+FHvsW
VdKV0e7kSPlyM1BzNvFxg9Lld9AAqZ0dSHNHt8gxL5irEWTDrYurpHaybWkwXWJdxv1xEFR6Gk58
HRnFbNu4j7PpaZy4ivFmQBylayKc75OQYnhu71+tmIn/4kNJW+NLxeJP6HYfaoiuomZb9aw3W/83
Ys5skQE6Q82vHHSQwXDOJFwI0ra6ULb9uyzFsbPqjb2MIFi66D0popsZSS44fKMU/j6Bsa0mKvWM
dlXnWEoSn5r1pOMdPQl/LS2QGNxQp72PDcKVzqr1mKRnMmrsc31vPuQqP3dTgvFy4A2TnZyQFqSg
Zra1oVGUbnckbQcfQ9lHToRUDNktigAP6JUTRiX1w9VVSmprR0z5eOfFrQmzZeNIOGm9bO7UzPEm
A49nl8DcMMZ+pw5t9CrHtA8oaz23xXNc8GSCYjCvw5B/u1oq3YE6byNjOudOcA5LwEGpUs9yMl6o
YNl7dnm1ZXgdPMpHh+JX4GBPbLbGQLTPwLrQcTvewKNqDqEBASiPkeINm+91m8v5GGP8G3Ka35Ll
KxgiILvO8xJVf9s43ttN9VHOBn7nht5Mzzp1S7hxaBUQ0PLsSbbb0aVYN+bsoik7tcXVsXrlqHrx
neXdKuSxKpYLBoJqXUThLWj6V9XG9+DvuVWmlonaqT6E0T9T2QT4DnGGSWbaT5FIdrVgYAx4vK4l
xXjrHtzQdU5wyfT1+DbqRj4kZfDSSvhgkVyAV+oIxHvT2B1rcT1icPCneAdd50TfOcOaBjgvgXV1
LPB9QURBQRhbEAfyR3IQB9p0cb3HbnmMAHpTJIfxhozmLClXV3g7/utopAiF/39Ux7n7yv7b6yzp
iEqrL8TQqk/7Wdct/W+rLL/9nwophlGMsMiatmU7Pgrlvyqkzv8MggDvqo+LlkVYy6D/SupABuV9
hotPOLblORhp/2mVdWB12L4boALyHe3zi/5TCim4kP9bIRX4VR1tlPV9iAz8ef+HQloIJ4t8z+dt
Y8SE8hh8SkNsowH9yyBEUaKXgb4D2ezbK1A3O6ejz6BEaVBqH1AVO3HdinslYN3gbEwwvvXcMIHd
nVzQzBuJh2cnkX5c+lGYU0F8xz5GBbtZboBlHkqCcCATdmUaX+ypvXVjcpIVzsFW1m8uWKWg8uBS
dLfK0OlHx+UOJoN37MTr0G9QmKbm2mV1d1jycWGy858j2zwWZf7Yev0eQw/OfPD9npzASvZHm9Ue
3JfYSAGOKHX+gMeSfGz9TWvm4HA6BWdibCl3s+pt0CSkbJoXiMZ0Lgfua8iJT2ZoUhxKp+BVKe/J
jPxbW0R/LXQ/20XF4zms8aaUYpi6yqN7aEdg+di/PJD0OOEIhEbcOpueic6uD+3MowtmzjGXvNJ1
hWcwHFzAhcFdFua7eORLdfESWlrSXQV5DlaXce8T7WBvMP4Qu3umWgONxSt5iLZipYyiXVkDoa4O
bcOHcquS5MEQgoS54f4M07RPRrEJwKdK2Z7ZUrYQ9ndikJ8thpoAB19FaUmmsAgsLqrsHF88orI5
GUQzwK9IkkUvYtU+ARMxBoVYd1KvVzlH1WmWHIoxM+D/u4bO+Bj7w66tjAtR5McIsHJEARXG8gQG
ACBwa/pTJQn1MMtThsPH9aZ3PkNAp6IbHaK9Ds/trZGv4Ai4QziKJ4/WpXWdD5QrGIepgjE80BcQ
4AcxA4k9So/hrXMrYqhLNj/JrDU/UowuI/Ns7cTOLmTSHqzyO0itA+z6bxW1X24K1oXxD7gTiLHE
O3u+djHyurhQjGbX+lWiRiPHh7USYgTKa+afOoQRjTHmUvHCbLvz0+5eJtBNatnzlAYavIUa+0YB
zn4ax6vvtg9h2n0vFlTJoO8Prb3cO9Aj1w5vzLix4bgaxymmrstT+DqzeNxWJnURhgmSMTNfo8r7
m8zMtVbuQq2gshVoCsCxwePITVaqodezS3gr49V+Davxvgl9DrSUE3qqeKlMMaO+QM2smU9xtXqm
eGXlJ17afeAY/ClN49YahJKGGrl1McafGEYBeGrOvjw/aHQM0LxQmVwPG3s0P1rWItZ1v2xdem/Q
I/ZYzfhrc1Q04PgotyeWOxJpBzv06NMJ5kOfl37/UE/x24L73hmS9NR2w5PNRDk6ETB0amb6Ceeq
CtSRy9E5ziR1YPDYoVEC8/lpFiao3NhQUbmSKvtjKcXbNLsW2O/ajJfUwTWQaFO69PEKEYWGA52s
oj44V/GE+S3Img05qxeL8d6closN0jcNYM+mM8NqTJXQFCHedTbmtLYXUBZjfki5Bqr3zpYI/64S
85MBg8Iv/GuHWt0vNG04PJeSHEpAZUGomHeRs3gr3ZM76Q+zdqPZHVLWHFGu2ibei6E62ti95owg
ABCz4XGRdZyNLcsjHobCve4pAIWGaa3SSpMNabg0FvLstrvtE3tT0hYU2qO3KQYBtNSeSvAZxl4Q
+WH8IkMYuOQ7cZWsDa5K0pcb3+jWHe7PFXMzFWTzl+ExAcUL0akhfoPAfeW8DEm73XPB10sNaIX2
M1Ryg92xxOhvHL3Mxb+JT8TwOJdkNiIO9vygeird9K5Q08/swNxG2m5G/tHIr9vOnH4JU1KWR0Lf
C8XWktPJIfebz/23MST+2vRZBSo+O3NNUn3h/mAX8xuSkXOz6A6gFwUwouP+jmb617LNC11Uz3Vs
7yqn/GiK6n4h6s8BOVp5ieWyeagdZNNdnHK97gf2l8U+1R3cmLILrgawthnf38JRrS64MdTtvO79
8ccUy8kc6akFfnoy2G7nzOcGj6qwFNMaB8pRFjy3eateIojAYmx+eD6+t3V8HodqHUkDrmRw7Qm3
+Twum2qhjiW+BBfQ3AknoApj/oRpnwep/W3WjIaqPvU+duU+9z+MCYOrmuHJjCFQismmIwxPHITZ
YviqKxOVOuPjnoYdc2eePUbsOn4XpHtIB0gRy3tlVo+FJvIlmOoL9iqIl+sQTvI6qjqtzAbfUwdr
eizzjddGXwnvecQizMpheSfdutx08/gSxAGFWsmAJ3W4RinB3qnC/exX0E8Cti47yVG4NZxrIHBI
NI4kF5qicTIx+rYOV9GZfmzq8V5S3iId1QzxRNs5v6iga3Wco03OEYXGByiB/gI6EGhwmbxLR65z
zhIKUZCA+jmzi525tPuySKDjcn2hipkd9ddiTjWYV109uJZ6hAU9ciBM/ti2gQmUgjHXZd519eBb
6RHY0LpoTmOfHo6F041s6QzM44idhQnaDCie0yP1oIfr0cI9OgWwnPTgPegRvNfDeKjH8kYP6LMe
1UNm9lwP70KP8WxJz2rsP3w94Fd61B+Z+QOjfS3ZASBeVdBEFqqY+2PAlpCwLTj9a8Pu0NTOCsmz
An47nR29XiSYMl32DRvPSt6YJ2nZ50ovJGjtH3OV7E02lYqNJdcxZTaY/h+rDDuNoZcbeC44tFl3
oNdicNMrUMou5MxJuQ7ZjlK9JtnsS0Vd/yr2J4c9ylM18adsn9fhC/7J50TyLpeZfw7ZwFDmQEKz
k0HiFvw2jMZGzsJGmPvZYoMjcSyQsljqCra7jlMfGY75MOrFD7H9ztWroDVFNEWwHU56Tez1wpgH
/Edtr1wrvUxyMqT62ONjVutVs46zc9S2YAhbwlQso06dJmShuKfW482os2uelueB/bWQMODZZ1tO
cB77bRWxY+XDtO/16jvrJdjU67DUi/GIpickCKTJZWLka5UN2meTNgkXpmzWLb0fOJrilSKhb7J7
G2nxm7GLW52uQm9w17OlF575OhQUU2qTrOnCia+cN8GkmdXQ7dnzO7n8ydj7M3c6dloIQFT8IiSP
YTji2xitoNeiAf6nc4KK4Gg1oSxOsRtfyxl6yRwedC6rQH2grHuLoY19n4fQFKBAmJcBtYI794h2
4ZT9gfItdHJ1LSZ5lU24q7XWgeaBPLLq0UAiaPEjVW9dKc5SiyQRaompm8fbHgEFeP6Aj3W+uWgr
DRpLh9bitGAi0F6CvHiqe/ogo/5ctVmGL3I6TVquoVP8FqDfcBEPqN9wdoMHarlOPqHQ3tsoPnGY
nGifQzlmajXQhGoXgyQaEQmZa1ZHV+glXOAomENLykr7vUVbEg021rZ/WtCcgoC6Yi1COSi5ClVK
ZNPDhEo1olb5dfOWol4NqFgidi+xjay1eMuOaxSRo46zH8qXmy/USAY3YlErN7O2gZbInA6xjL/6
MUU9izW+0mei6Xq8+owdY9jfimnSZ8fnmNcoqQ0YUlzqWue8FASNJM7PlR9XO7soXrmB/tjCo1qU
LBMSbieSaj2aOCgi2nma3Nr0TRxd64QmHvG/yDuT5diV7Mr+ikxzpDngaGVSDRh9BIMRwZ6cwEje
e9HD0XdfX8tfVWWlqUoy01jDzPdu+yIA93PWXpu1TlSj26qTcNVTx2kr1BumifPMvZRluOY78FOp
7is2wq0fkZsWpr9nyEs7NR3UYeDdRyVWP4N26YoZS0aOeBS/W/x3eiDIAoOSJPVCqccl7youY8mU
bm2XMhFV/KY5kLH9EJ7wdaXOoZmoizGyfUlRbQUKSijHZPZBZ4iVfqep3CnRPZWIIgq7OzS8cGaZ
PYJ+/QoH1e7b2r6ZEY85Zar3Mg3frcDa84oB6GZ4FFYlJmZkIDIGoBbBIVDNtrVpwFUxyTsGvizB
yHW1ARPsaZvX3K5INEDCRAD15gE89GER6qkhW1C27KTt/F70ioovZqDtMn4uSbpBrv44cRznBPLY
AiWqoDkWLbEhLtA6xc+u2nuYSnPPmnBl0YqChHLTOGj88/Dm2DB27FWGRg6wCZxy64S2kJ6vmCwS
LHZ2te47O+NBVu0BLXGOQykH6RfCpR1TW0oxBNtwGT0ACLBRhzwmIx2bKU24LI5qb5tyfUJX9+4V
4iHxcXjFIYQgm3eWGfR5sCKJsyd0+loJbSHzUL/bgXFSl4Zya7GJSCCVdCeP5OZYn8sk/xwC7w23
HIZWovp3bpeRiEj45ofORFvf+IejCgeS4FFw0Db9/JiSYE397urazpr01n4m+KOl8ZIeexLl1yUA
P/CzWzADTCbOa1ni2Cn4RtqStXO3xrzx6FoSHb2PP2uQmOzKCgNuDJvvbt2ODge/h5seD2jAIVzG
kyDrxFKL82zvn/D3URY33KxMnEN0/wbhrFTK7aSap4YWitHNiXXWh6kBo6Z2hmr5DTpC/F78pE62
qwQ3E2McrnaX/jHQThtLeayc+NlWf5C7HELcgKGw92SjdlXR7NnbrpyyYH6erTrf/U2AaIujFlqB
FbcafgV5g3KFUAFBKBQkj8M4smoazwkh3ZBLqjFAbI8uSp2BM4qPdCblw5h+c/R/jozgAZx+zetl
w0eJx71MV/GsNktVXso8OWUlfl3XJdgXo50Y1XdEZTCQ9I1CTvoGMubW2i4uOD0kfgkyevOYVDgN
5z7B+rEJ7kyJrzejtXSY8z0HjnOaEjthwn4ai5TRONYe9KQnBep4V7GiqMr+pexiZM9ms+M+z4ti
lKu+sLZdSden7xXk+Wj1LdGmAppwVJ+yz6IXbyV1VduBlu2N0fivhTG8THZAIAQjNn0UFGUUwdfS
5MSOTMYMFjc3nBFdTUzWJEDVLeYlbowHPkirQX07JphBEm0CAmScz6Z7S9cuLbpii4e+CfIbnn3a
t+ohvVKGw250wYuJnsGhp0u4KadTjoc1DV7VZCAviOxTVhM+Ko0nn64vJzG4OTjnpAnXNl1gBd4r
/jsDx1MS5tmKjcCyiU0mJYykUtrEOlrFTPLId5kuGms05kv/UHxrzSfIPfZGcX9UMGp3SheVjUNS
rpkKMxqNdkbfrVu2oKtOt5vRL5qgZIDpfY+1/cdp5ctoGhccDldJP5qiJ611rT3CEd4rDeN/9wDp
+mSn/bbTQW7SzhV1zd1HqbvXOi5VdLHlvAEqutlqOto6lkU9nW1zp8dpc7hSfLAm19v0NLuRm3r1
2LDj5jklqn00ZmdHl8YlEdjA2mA70hDHEfDgTdkXEZbXigY5W1fJdX5wXHS5XKVr5lIDnWBFa7Lo
/dUw46F3VgtGPJOLlxeHGxIDmPGSeDcuzJLMKLiBAJ2RbbHGNcudcoD6iYava5v+O12EN9KI10xU
4w105IV05aV+YREzcoaHJIQPhAGX0XwaOIMO7DsHpd1R8junf6+J/XOlC/mYJWSbCR0oTQCnuhvv
Qye55brEb7Co36FSvN7LpD8uoTluWWpCyYFQMLTcLrQBlniR7uxw2bq6KDD7qzIQGrGkQ7AVclvL
fJ9zg6Bb2diVg+kfa3oH/RJhGT2Euow1sJZ7xZaHyhDOErB9STxuxkZS8MxKPhBa5UG7YZqSo9ZH
g3Rm6MFCXXbgYqgEG44wBi+T6gvR1s7vYzRJtCc2ukaxpU8xt7pdjL+w9NztTN8ie9qTpQsYEcnx
LjcIREbuS1fDNfRwkrMCmWEnW9+LbnzPdJvjonsdMwoeTYHuKghj+pN1+VUKB5PqPshBetcyhzDi
KGdRGBlMnPRl9j0aT47vvI3USsIMmUCBOh1WWQgHZqCKWfdQcmWZqYWlS4W6Tt4XbOEdlyULIBk9
lqM9/1RZ/pNbtFNFtjg3AcT3TP9lG29C+6WlEHNS+S2iIHPg8xeE/lXo4kwe1DQVUCwOzbg2i5eM
is00mIt159avQrdv5tRw2n59J6jlDOnNhpT/6Wb37FLbSYUjLo+WPZ50GlRgdHuWnbinmIORSMyr
LEHYyEvk3tKNoGZHpwW5EgB50CRvFxKR4/HGVXNsSTEVjotcn4ZRlX71unF0Yu+TUEGaXn3yKAdz
DrbgGXhLkJcQDA6eYjJGiW4xLZjW7HOURnXGBZOPwbeFt/COUfFTCq9WUIYqrW5DnwEF3caaxwau
XmpTU92f2usm1Wmo8TUvjX8nfVb2DEMfFcWrIQWsglvQDIbZ6FbWeJj1VomgWaI7W4Vubw3oa0qp
c1XYEAzqXVNJVkAB21uI1FXSvjUo4lhg/6k7mmFdwAQnQwiItBfhqpy4eFIka3i+xS4bR8GiS2YH
DyqDWUIwp7zDdRMtXPMvdkf0JnIHmLwfCmieVePPK776ICs4hg37m8MxCLBDW6QnMo8wb46mr5gf
XN2FO83OxqEcl1c+Yyq+6SkjAM4uPiW6lb7+jwGzStkFN1N4PDrH+Veiu3cjFzdSSx1vTi3vlIRE
PuITjtQfx/AvDWno1MAx1eil8ZJHqxiKsW66XV3NxKKtt7r3Edb5+IrLZwLaBd/iecVyfw/XtGpn
dQl8VFDQMpdUkzNcHIl60DLs5vEjD0OehhQQd7qJ2KGSuPPHDY/8C3I+vjuIuvgpwe4GvJv09RXw
NrXtf/iRfn2X+Smauu9K1be85LEN68h9EK9AyjzLLy9+FVFIMTyHTsGxo/xuGyRJI00tDD3oiyT2
mUS4oWI0z/8NVmog9eSPcLD8xxu1YxJjaGu+hv+///7vP8P/Xqp5f+NmGdg8mk1poXhhP/b32IFj
82YIbCkdvSj7x52aK6XlsHIjWyD+iiq0isDmv/0zOzXXdB3EUcK0XRJ49n9pp+b+v/oZiURfuMKW
ruMzt9U7t39IHfR2LWNzzln1DCCaymfYk2fmR9NEqLTwzjPWHwSZ1kytwg6sfbK5qeFovliuj8Fx
GKa18DOXGyGuyyBG+2dUxbcsewGBkR9zgy3S5DILxJ8YEB5ceJS46pMG1Hbl19ZjPrnpiTQVjuwk
pyFCPzQq2wcRA5cTLh9TI6ebpoWKvjPHWNLDnBPdLfl1027h98IOJ7zLAep29LAN9KU1ER21yzXw
OQVCgcmVV/vGfRQynCxsi676Mf9oxv6pEBPfMmkwi0yISxsfTaWHuxYgGuPFQvivniE25dLwUG94
6TlN9aeWCqwycH+6PnisQzxpjLGZAFgXktob6qf7tVVJFBvhNN7lNZV2JscdpzF5mynH4S/Z2o0W
Z03TgIafquXqtSTRFlOV28xgv+Ko5tb7yaWWSYMHy81WTlbv/LJ/E6V1VK37GLGjygfxHBHI3jXU
qiMUjMM7iyl9mXm6d3tcmSkR33ZAuV13JuPYypvJtubB1iqwEZQECVdUF9xka5mruJd0HnBZX+Lp
ZSGERfdg31NSdJ3IxiP/RzZct6RVl4o3aD8uDs0m0c0VS7ivezNFiNlnu9BQj4G3HGPTpD4037qG
c2B68t4X/mPm/SZY82qMOb8+IWdmEElgoGe3vsLRENuoVOeg6r0DKxJCUe5zZwg9ZXf9VRI7xNsj
0zn6fnqdMy/ZIn/rtpzQDt5SMKPVc6K0ZRUzZSeIiT9RgY2mNdxKE4D9bmmEwXuvoV41AMSZptvC
PvbkD5O7anr3McisPVkcbM64D7MhECd7HhhBcnnnCSrLlUh43w8jpVxjf0oZZkxTiyyQLV3hGwxG
7ZrqCDBdQY1y7FGcMjruUZYVNESbrVJbfZoESRjMI9js5d7Nml1Fy9HcuzunqF+imVo/GxmOjc7Q
Yzu15i+BRtOlvdN7HzEJzNsRn45pXk5mBRkoEraRC2MARYhUgHRmQcjwCzkxl/ZVwMIgb/gnbTB/
0i+ED7aWlLtQvALDYrg0+vq/i+o9lj2NFZTG8yro3WOa8/Uq5uhn0HF3vuJwTh73rmo4l6q8Fg5N
6IAFNCgUBk19FNhGxVsWjfuSEEgXmDsupV95Pr3XcyV3MzUgDFGIv00etuc4bW9+TO0WpkgifUmx
kjxm8KUgEpxykhJ8IbORu2mXM600B85Jdtt+WGZ9g1R4aob8yU6qxwV5D7ciHxM3/sfQHz7jhLN0
kLA3L4yAg11LfMfJkATZWJ4qFxKp/EgN4zokxo1mnoPTWV9t0F9owz20Y/QnDiNCTeqDcdSboYwz
n3LmUirZhZK2LtxPfWkQ6kw3daCecdHzJQq6V5BlTH9O+Gw09KvOhoXIkMrUNBp+6iDaw0jjwS7Y
XWN9oXeMWsWQyX+fFselWK5hhpWvKaK161DBPSJALOu19Aq0Q4G7zf3mj54DZHgefdt8pGi+2njg
CNznkosk0tNy39hoJXk+s42bGTTd4elhKQxQKfvoq4z6Tw7L1G854gOUgw9M2W48W3zIpn2rbMU3
39MHJ2oBOO1wE2G5m64dA7kpgncWfOV0n2R0L1ZkqWLGN1M0PvB/VHdJtRyjLEWx6igctWH92avy
w679o6k4pTsUJPvl2UZwuxJ2x7KdfkXh8qFsLA6RvY0khHDPpvbkrbO858rnpNN47gvfanoIxjXv
GCD2JGXKIo0NJx5og1A8eXZJc0Zzn3SkxopYQD4QYScJOimPUlauJHT6bhckZU7Ho7dVxY4I7C61
8x+Qxgvv0g/X04Wz3j0dzQdLVvdZHq0r/gyxU93MzthIWN+Gp0lf2XTyjXdzwEcpT/N115sHLjss
orHgRB2LBOZGJgOyFDu8y6Jq6SQh6QGlb4Rpf1nKT29IHsasYVim2XkivZ4xvLVt6OOAyCgZT8oH
d6Kxshh3bkhovQ5uNDfwD5lEBh5zyoReonITEABj+4v/pP+doZuQCS9HNJDTNG/1lSLv6YYqhXuh
BoReEzaSkQIf5yO2dcrpzbTaW4jni+3Or6ANn0MW5assVpyz+f6VzHndIr/F1nD0JUH8zuATTD/I
EzUs0ZOPDYRUcPBIOc7nErVnc7aWnT8Lrr6E+qVVMaw6ltn4qyOQgXbtymDyfnGnSziMENG+WlFf
8h5WZOrywmbI3lProeLi2qt6D8m/j7mb+JO59avgLjIGEmbOd02aBNHn1lYobyyRrfusP9Vxd2/m
FY2g+Q+QJmHx+E8oh4/cV88xSAmvifaOC+KnIpZnt4gMfO4SeUihQMS8u9D2COwkVt7SA4jxABxo
1bB3ugv7hj924/O35f4ytMaknz2esOIrNL3HICAXnXQjgcL5o7JiiL/2uWfgeBecx+/l053LR5cS
zTHr4G8CHPBRdXNn6a24a87HnIsQ5hDVPsRBvEsHcSwsd1cz5GpEcUFCc87H6b2PqyvWIzL9XCvj
+IvVwCfLX3bWHnc/2w6/M8M6d51NOEE+UGpwMfPFwNTh3FtgPJac9jlfhZYSYyZ7W+RZmH8KokhR
5pNUq99Giw6EdqQHr3b3bHwwi08PlEh+EMq8WsJ6oHSN/xzOLytHbUb29CMt+31aGG9zUX5IfXns
zXLrYrNkiR5c2qnds40+RF10DcMS5VMuEGR1wdtiWw/ziII1cdzDmEzMiufqq2J5G1YzwGBJDaND
OWPrYMtvDkOGBbOuFyTflUkEoSNpX8GWtrh4w7w5B8rkrTgLYKSSnL52ZpgT1+6xfJuNKKKDMbv1
Xrb1YyoZ6uWZKOJrhOM4qKFSeC/v4VEYKdH2guGjgR+CbbO4GfGgC3t8SDVB1slxzlYxfKfm0+wh
EDBqcSBcV7Ey4rZuFTRbItDAfmKVq4j6E7cFzuZi8Gob8TV2l0uaD7sIHVzNpP3O5PjQzH1/3+sw
KFK6danjoYlFUDTUkdFJh0ctHSN16/j616pGHwyWUby7FpFT4K6VrUOoPmnUVsdS0y6GVaK3YKzG
H17irMx0iJUqJMaL5FoV+VY+JNAUigeNuRbheMrIwRZp+1URs1v3JGTDwf1wdWTWFR3RQh2jleRp
F3K1aT6/mA0tigmJ20pHb/UkqoVDinQmV1a7jIzuIiiwJLOr2mIvyPCSJNktZHoXsr15HTwt8TFP
7R+uAKueBDDkNZ6imkQwn2USwrMt15xas3Wqw8O4PPYlaeKedySLosNMynjSceOK3HEnRnkvSSIX
yZtJODE22cC6Bl1GbPEDkstD6VO1SJZZOeqX08I265Czsj5zftCQ8VSOPVLQgToBCR/6kRN2QE56
JC9t5OZtJj8d6yD1NNNgOS1w03nG6Z+0daiB0lqjpQtSe1v+lmzzG73WDwNju7DnlzNqB/b+DcGd
jHqFBh6AM8BbCB+QzvMuiPnrcwRoIqOTDJLAhSiImHbUeoTMT1Rq4oCv4l8zCJ/HzQCTMPIv+fzp
cCOztmCUp+EFn8Ml7AFAw6DRhgDGYVjaM/q5dSbMdNtCQQiZFnBA+UUOKTVNlXUiw/5lUGKznmEo
algKQ0MVocYrZgiDuM0fag1eOGW/pb71cYHIGNIOFBJEox8cJvn5I6UqksANNyXbkAB1kB2i5O4y
athj0NjHUjLZ8RJe6D1MiOPRReBhvxRh/crc7mfW+IiCI2GBBUOxDsyYTPmyZld318OdWCxWDTiU
sVCrBi6lQRIu4VT6ND+yULvnm0nyKPEOglV7FlvBZoJx8axmm8K8+C2bDRMKZsr6Xw0EzqrkuGuw
BpjgZVLRbq0sPJcapAHiOLaQNTh9iWHA2vhqBBsBvokoW5w1jhMU+VXB55RwOohjnwXcDqbh38iU
/lR8dy0N9lS9Ix9szfroVyybZQZZcEACZKuxfKoi/PqHExz72OHoQA7NsmS5RNq6himiLWWjNGQ0
QxvNXbHnQv0Lfz2ujPKpb6EwqSxbFEdhjSs5cEu4WABCATdQQqwNo/q0HJP4Sck0qN7RZkxkqT3X
afiKbnSGToWNyr6kRqWMiR5btmSrBopqYT7csEPwM99Ytxq0MjVyxeBtH2kIK9M4lq/BrL5oOVJK
QjY2y4ziVkNwzQ3c5KShrspz7yuNedHnE+0Nj0RaoiGwRONgihtn+BcgBilWhw4hdA2P+bG5HTVO
trjdY6ABM5uADc0iVHPqfhpAox4WTWbLjwubph+LClbNCeft7JQ2LGIDmDddgS26dS1ZDo0adeNX
pF9T1OtYY3AkSE8L9yMLPs6cu5fCDtVa/YXOMTCmbATdW0ZZbw1f1y8q31YQd65sEDO70AjxWUDk
ZX703UPoWZB6ebm80Wr7yxvVJobMoNDroVTOqYfwQ/QmV5GG/njfQHmUK295qBqAQE0GDuzOVBG+
diCDDIi3LgjhOIvHTDOFTVMzemZqUS6SRyfc4QCA6AIiRs28cSJYZA9EcUImsurd6cjs52hC6VQN
pn5D+/Gk6n9ZhLCJRGnm0Q4ePCDIEhjS6lreoeKVFRAi/+VsAk02CaScB0bJQapGOA9YCWAZAloO
Zk0HNegl6xW40nqbaiZTAGeKvzDNSBObxSB/T7jRG7tmTsmYtgypiteUZ9dBVLG/OdiJtZUMKqQm
QivQ0DaheCeIaR3v1A9D3tsIRBoBvOZO9QZiQB28qRAKaeK0zCqy48vWrsSLAZLqEy4XIKpSs6p5
Ro4csR9fF2P+Y6QjEA9oa21SJwXqmpFDTEFfO8ERlP6zLx6OPyBN3L6AZIFlleGwwOVinvqSpM30
YYHVTk7CG12DtiMxPOYj9HE1u0WzuKZBwCoL9xWQrqdpXacRT6Hmd6vJXXcAvbkme0cQ34nkHeja
ewL6S2L4SYECK5BgGzQ4s80YuSLuHUJgZeFCdhj3MTBxaI+P/pKeaViq7vK2fu40d2y0zMkiGv7g
kfAtazo50qMtzStn9EJ7AMwRILPRO8wjOL4qEGcP1DnB/yVBn8uEoAQotG80uN3Kz4D5Te/OuxRk
OpKw00uc3nxgag5+DHc6GFlJ08USFIzeK9jrAAh76uJnVRnfhs0iOU+DK0PhnkFwsuW19DseYWKG
uNhWXnltYvoR9Pc519Q3EqVD3UJrCYBwBRjO3geujiFfog+tlUUbEy5WE5g8bLm3GXIfacp8gfTk
3ZceKw2gA6JnXfqYkg7Pevezg1OfuEzVcOueAGB3jeIlgGiPRAkpAeI+JDWpPo29F/Dv3kyfehlz
OrPc+U9OqmXU0HzvuXcZFD2fzF0BVU+K5FDFHgpOEDyjiyiV1XttXg2rBSbfCx2wPiB9z+eZFDXN
A2DfgymDfQXPL2oJ2A/h30j1UHS0TQ3htggwFpAEALV6gJ/gAatDAq6OC3TkBjJj8bYBn2D4JYWj
YGF9B2ShwwYYOa3VSP6AlBzzqGGX+5gXyScULMURHoPZKRBT6r9CkgzWgJskJ9sQRwg32B8/p3pG
z6nobvDqjd1wT+/0HL9noB9OaBcY8AcM+lk/XBB9riYNNbEIQA1GVpfVgArq755Vgd+yRJiV+4H6
i5eXSXEVVpC6LrZ5G547wwKLUGzpHfSYsdrVrB6rQKwVlZt3NS/NScwfLC4LDqbZjn6cbWpDXTVV
uRqG7E9F26MHyqDgyXPaSWdJdjaS+3ZSTwnHUy/vkInac3Oo5rJ7mF07vG9492oAa+8RIsQkhcMj
F94qN4G/0mL6UUaKYgIGJ2u/vSoqDnHF6X/Ar4YozN6mVE4b3nAveKNlOpZESx7kb/oeRwhFHEOc
Gb2TgbUgklu6Oru+bLdkffU5R8lTl3OBWoxl3VRDfUvmOd2ogVWqG37jfPnJMt7OnnEjI7qmQvaC
EWOjAvaWnocOrbmwSSQjduvruUb4Yf5Ohy4kNd0qMBt62arF2jWRQPbq7nyqw9hY1z2wJL7tlzAc
MR2GXKDNxfotBgINBArdmdpEToxLs6tnA8akj3cRM+rMtH66RpxFY9J7VtzXHSZR0/2qRzSdHZpV
8FZWPfLBiaiRkeh0S2Ml8+hQWDPsD53jpv0nTcODmIyLMSwDB6vkLcK5UDt4ueJv29zFzaGvwkeM
VASXzykEXa+6DVdZsqtyS1MuCNZLwE5rth6JZ0O5iYLnod1hfWRbPk/VrVHta2M5WHm9hBqJUn57
Xm1vqlyEOznW9FmUc8dJnjYJLp5YTvuaUPFcenycxQeZ7HUcNO79BCYsiwXzSNOeAmQFNWVeKsSO
WxjuXmFL3HuxY20WDgzHKuTS43Dw2mJB9zYji8rZ40qGBZXEJc4RQnLpmScf8nOcDCGmQg5o7bY3
1a02ecMGah+bEPUtFa7G0G3a9N0FbwjRWDIuuHNHfh3KRaqFOTk3vcl+L1R8hf59tJrwNkV/OKP6
dKVND4Ke935wGQb9WWggYhD7vQhHrPOEoQ6J0hETJRLFK6anXZDEpwSUrCY6npZHWuQZbe69wsWh
AyRaRL/pc2Ns6D1w9Kpn8H+6XaeKyb0g8W+U4ann2eAZCQQzTlMU7VtpQ8WxLgTgzj4iw1lN9rTm
x6HgsH/wY9w6uhmJ3RB0p3RvFvIeQe/KT/t8mzYms+N0bc8eMW6e5N1AykOVwXREUBluRzv71Y3D
x2Arj5zCvE71EmT2zyGXRK7FDlq8dKrWOBlmxg2BD5Sy+CuR2h9mXzsYo4KdVyQATV4K6p5sA3uS
m5YW0sYzqrvY9rQjsofHd8udGEfG2zVTP2LTVfowOG8O9QKhZvQadd9A1G3i1t1LwdE/hji/s0zj
m1NKODbfKbMQ3jTUktf6N8Wcm71R/itZaOb0+oTigzF5sALzIs2cZKM/3PTxro1jbIj+s9Ulj9DE
myDgvWyIVQkzs1JzeQwrk/O1639Dq7yycd46QQ1UOryzAUO+CrcvfUX3XbTqZtYmZYo5RdFdW8f2
RqGXKaJ+K1LCSSgXef4eeqUH2UmDRdUZoe+SGM/xyOwxcxd7n8HnU5P35BFfcNuazrUTjTbztIM1
7bj+3nEDE2tczM5qcMQzMwo4VKe4TUF+b+txsUsrAI/i6twl6kUm7aFx0oNbu28L3Dhx4N+dLIhq
Znwflp85b9hvGBWwAjLSJXJoO5T+eUwDnpv+0Zt9XMzQEbLpnzkanBwHVX+A7qV1sGwZxJjVNkaZ
IIcSp9AIP5EC3vw32Ca75l9d6uQU/+N18iVnaNT/pw47fvzfl8laUifYXWKp833r/zrs3L95puVK
33f0L8nG+e/bZEf8DeMNJn5XUmjCppkf9H+2ycHfWNN6PgFNW7BxZvH9P/71Z/qX6Le6qnxmr9T+
u//9T2VfXFVCLfi//bPp6F+/+l//ok6UeuAY/+iwAwH6d9tklLRD4FcjujInh1gJN3XHp0mmbbRv
bIbn2UIz1Cxg7sLH1kyuAcqITS85pGm5EFJil2AY8G7C+gtyzTCHV86ydLUWYbkv3GKDSeHGZ20d
JCNtkrbamYa69+rBXBdd+gFAfVmQHdmtzVtqoOHRDV7yMv2somrjKpvrV/NWcB7LcwiyAI157/i7
yJmXVWahOO9xGUinp3HJwUiUeOtGhlcvd7YxmcmkGhsu4zxUguY2+TzMSCdm3vBgxv0tAs4zIPQ4
+zhHK3bxMVdb7gyAPN4eY/c92nAqs00KStEVu63Y9lN79UlDjYHkfRtdzDo5jr27N1P/EJnLBtnq
i5UxSViaE07YXzkdfXbW72ZqbOPBWReWww2l3NBfkQf5h4/HfPYRisTTBQXMUaOi/sRYq5YPmVw2
kRNujbYHqLf2hCIOUsirkQxb0+YFAs3Nb+eQcoFYVQqMGy4SaQgCkjQGrJzn71IkVIB20I+gQSmH
HzPYkj7k3Z5Br6u8Uns6O57oVmUT4TffYxROa14kJKUoaLf9+SuKl18Y3OjfXZwLGuszxsCjYXu8
UnEY9EN7IM51V8/WCVD06mbszQcPTkzAxCqoFchWl5VaWtPSmyx/ejF+jvN8rALrRGP2swKqAbJK
3kmpIq/KXxKfrl+7hpVnCWQ3EwOW4SQd1lBWnv7EIXoon6JHg4xHIt0LUGa4X0yx0cazQYi9O0f9
HY0cR8vhb7vS8zCrfgq0YwMBB0MEBoPNfVXUZ0UWi00vp/xwuoapeAJSLrrlkEOqI5A+lHECOSsu
SoTRGsPFzjGGA16lZ2OadRs8LjpsyTx5aZDwcjooyHmEDeWRZmnRBwFDbOU1V4XYXc1c2oPBgUWz
uk/D00MdNV66rOAEqfboFeCOPXqkR5z+XDqgjQcmnrQWImyyuodSxuskMU5u3F2pBj4IBhCBG+wS
PC+8G9liIh6eoujqOd3Ep0yYdyXBpJVPhHjpaa7KNBQW9N/ALmzFXZJEC1yxxZk26729GuTKAn9u
/ejTZ6tKIUKV0IDMXsJDGd9S+NwskgxkLs4DtzPT6D/DkkKvWh5Sjl3DPN3LIngtZmJW018jZZpV
FsY1SbYJLTCTyQh2XYbvBKZjb7mM42LloAxO/ZMMWBHM87zOI3UdE0u3Bs9kRxZzP8jkIZhAWfsk
B13DZII0Mf2IC0k8xbg5ZfPsR/bOT6OthNFsiWPPNbh/LnZWllywP50rfF/+TIg0Q50ccC1NJjpW
rQOY1tadrGGFkfo4gSAy6WA44GVvLRfNtSjLbGsJe+1m+akV/cZ0vOQgW2ZTTtPsm8bkY90XBw9/
dzsN93PonqwMvTZ7ky/d2BJn0WkivcXoZ/rlLSb/wc38w04zut2KTT0W342t7ANxsZo7R/gxjXWw
MqLmnf19QSqT/a3vsMZijaDUmzKpVrCkc28EFRxld7UxeTqTMxOf7PbGaHF6YKRrJ+kpNxeu3bj6
i/iNtBThkGRj8rxol5C1Q87QcjE/XYRTjBeegpp2zWS5RZV35JP/YGX9Qzmxi5DvJBf1Ny6qHxxb
p1U94yNJMlTnsr2vh47l1GScrRaJWwfVYJeS+ijj2eVrT9g23aVKYlGp2heX7WS9xPXGb610Lftp
YY+DTNyDVJGqejVAAJSKdq43fjtuQTaLgxuZ4IDrvg8nUI3mTc3cSurBOQaRtJnS0ehiYrTpE3cd
WOb9IpYdpR9rmzMqr2EiY4zlssV7E3Nv4ORm4VoZt9qBEggSgpTUlmeTsynQgfUWg74+UWDz47H2
6L3yO/OYtj6GJGPBc6WilRWnJxKIKYZHVjDemDzOPQuMiP5aZVno5bof7B2/OdX9lIEFeeX0kAEW
kHJFPbG3k221i4A3y868RTgH7vqu+BMwS+kb7iW9x8ymcW9t0YMeK+c5H6qfjDoaKxjWcThfKBeg
dKGOtk3tHeIeTSCTKwj0KeMiPWzDEOB5bn+JeDk6lOylDKBQpO05jm4xmp1LnIBgSD3XOUtApDPx
C2J3syRQ7wEnXj8tmFBX4LDiK078exT9NSI/SZak+qgSj1ldeOu44ucdIGXq2tsiZVWWzebr1Lkf
NVWWPcwCXwsUWXY98/IiHuLxephNCotU6XBeRazIuPcoaZEWOGV4vhBhUvGp8zKWHY5eulZcDesX
uYgTmcHfvf0dV/xOrfpgZ0DnNsJ7c5rvLV3tQ09IweRtOc1IeLHUwoox5j9bY83eeWnXYm5YthOk
ZLUH98kwzWHFxO8hpAllJFBAgNPQWOq5GeQ2MIXWtJ8CfzzOXB65mznvtUhR1Kmjh//TnfJNNVbn
frI2ZVOc/NFYTxAgFbAHW5tHPy75tpVrmqxw70EkZ6CiePvXixlf7br5dthkhWmNsb89oOBfBwWb
c4wddwu1AVJPtgW83ILNkQ8sgj5kuhHrmjppgPx5tAWWxQeV61ryXYPRMeHpyzulmp+gdd9zo7pJ
BhP/k7zzWJLjSrP0q7TN3jEurqvFzCJ0RmRGpFYbt1Rwrf26eqd5hFn1i813E0QRZBVpxWEvYNaw
ti4jAQKZDo8r/nPOd1ZxxD2LCe3VIMdhNZe8KDH/S68INV10MCeHUGLVDtnGJMSxvK5wWLsnUj3l
MouA0DmU2flx2DO+qaETcFbSAtVzUDK7b3e20YNTJWvnjZtcVas5VL4PE7O7tkzuePMStshw44bJ
DcmzNSbJB2kWd426uqYxhCjmAguD3WQahtuWSdTgjWpxQhxn4DQDJbLMOxH4TAOa8wIrQagV17py
PFiwoxQtljItjaoDk07qtKCxi3swNL9rSjpztngJrMbr3zKDYJto5S4D6MQ4OTsQ4n0GFMttLr+L
me23mKnxCZWRB87LyOg07faTTU6CEMjBlpRn9Uw3WLtg4hQt3rGuJHvQnQe1f3TIUnMkvScoly3s
uj4Rjn3Iugws10ByRJTDneNyqeoQCgmZXYxCX44uo+nQ6T40Pb8utIBjEyN130qMRekET5nLX5SJ
G8uDYeeG151WPzhufdc21SkJ890IiN9nGj8Ych157rOIu8vBfpnoFXFHY2XReiQ6PgFUoMFXMZaD
0e8cmW54DmepjMkbmHTX9NOyiiLgR4X+Elf+hRFxlp9CcKjwPcn3LUa4glViPToDpusuCgAzUoZQ
Dciw4thiCcKPod+QqFh6VfAuvPHQDs1KjgkHmBawBnrXyLUBXmq5JjHFsuvD7TccizEficZQEXjj
pkj2TCW+pj4jEhY9OMryIJ32HtpfsBsKmFVzwKCCvxf6vWdro8X0jkcjkKTaI883xClEakt/MEBO
LGfXIkXbvjRqLSurdljzpTAkwmd+DFvqIWTVMtkYMQl4sXlbOultVAMaNYR2lkXSB+KB90B6BCAM
nJVwePmObSaDfVe8ZFrMCZ14DbgEKiMaH6s9ZMvWgSCVmY4andnnuEoPWoEbSzjleVgzJJUhVHnY
c1sqlGmxVhZ3vbH3M1JeF40rh1u7Edh7bJYvss7Pqji/a13/VUTdG2Vy53VUW6u4ZnJmODFYOmd8
rnEqLjRkw21atU82CtomRkLjNI6eltqVfhg6cZ3m3nsrWFKs2LqOaWZcDGFKAbDaxC3b5a1Kt37H
QwtM/CSy8ji+1DkuQx2MRtpgKSKBqynM8tATSRk8LVxN2LIWpj2ct655TnFJvdcM3+dULGAGVKW2
djTN3nmEFMFPZCQURwsrMSTAUitTWA9YIOHRxMc+eE3sVgLXn6l6lgnNLMi/DuJGkodbjiDzgdTO
JsWb0wxWvstM9MomBl4DJnhZ+Lo8H33izpyWQWMH+oPpWzdzDzxwBFnDEhlc1LmGfhZ6w4UB1pqd
vX1CtKgWs878CS3hvrJHjEFuIVe6QYMgFyfnoGUM2QluPE25O97LIkkeWcKbRW6ENHtRVrgUMS0s
ASg2Fq42XBS04mRxJNkK2eZSpBoMgxjX+rvWD+W6L8Q2zMTOGvJxVzJjOocK/1wl4mpIWGfqWRzN
oThmSo93oN5NYRhuZjrUF55TrrrUemWHw7rnzfuWYcwiFu4uz7jQxGppMaZnbwhB5xjgdVvKrce+
wOg2jTexjXl7wBcRe3y3GaSPI4cKXiH+YgApXnWlscEp/mQk1FBMXUmrRN+et5r34eIIUk+6XvUF
HS9FXtIKzgaqWfkjh/DpulGpYCOiRiqUjbuzKo/jKxEp3PjzKjB6Tv3TFe7bhzrgfBQQ/9o6A+Jl
grva8PGMt2NyGUi+trnSX9MUH2fsX9AAz9IwwTuX3PmYI06HpKXGqJEcgbXunRixy4qi49golr5H
LZ5Tv4Gj4I4E5Fnk7bUA+mwynUPc3WYhosls6luasalwwYduxWw1pmrQ4TV+rzzjBDXgxBJvrmow
0x1kOZKi6XoorRLLYwp2Q0A3zs+Bl+xHxarGmrxLKHNbgwl+ofT6PgdrbdrMSLWZuC3A6xrwNdfy
6wYQNlXxzEq8MdoFRkifo+LTlICz3Yo8TwdK2xqoJNc/6dpIGOs6Lj4avzhSakM1oWJxp8bwRmnl
ScYWBq8QAMYIQx58dwgEKFUuBGI7huJ7u7qH8RYPYeJidWOYvez0aRviu/FNpMACTHjl7EtFDXcJ
oC2q6i1RPPEGsPhgQBgfkTs5ou0jxR5PxvY9zaaa1Lm5T8CTexUAPXDlEdhyB3x5Bsa8tMU2Ulzz
IExoJlGs80lRzzFrnZD/XyiHWpvW9KxL+OhhJLhCjh+GIqcDl8AKBksdqYa5LnT1wJvodEoR2Jx6
F3TjbRIQAzBAskfZ/BZAkaBiflmCbI9hgRog3BugsQsJ1F1HqcPnAh3Z5p2h0QBLO4wPOPBR2p5a
LuMmUfdFx2ZRhDDjQ6vizF9jmuOiKVtMJ0y8C7M9TiNaVRnqG6EI9INi0eeKSl8rPr1pv1mKV9/D
eukA2NeA7NNGP0CRha0tA3vBKOpijMCSsQltQsXBdxURf3ar8ygLAYu2p6bBvRJFAfeihrlYrI+b
HrB+w4WQv6HHJpvOMeS/NuDZFqmWbUrc2KMhz9WESwrkgbFo9r6i94+K428UxY3uAnbWbDveTor2
b4D9h48TL22KADr02SkShz4qj9xr7/Ue+YNTWbG0ZvvRpEzAYMge+e1lBfm61EdTkZq4JgFgg3TA
VtDg6KWaADRVCFgM7WyktkCq/oKYIgOBvJlIjK1hbC8x9T01VB7A7rnp/GwlqELQ5ungJ9hdiOPu
ODCtBkoTcss9SUoUWsoUCkoVPFIoFmavSfp0PoDU8fVwwcnyAIx/y6Z9sjHosQTd28qxpzEHGJmP
g4KSPaecmZu9bBeZcvqFjX42f3r/yhsr718nLIEt0wO2yZG5Cm5BX/kGa1T2osDVgqHQowsV6XZH
ThmZkQsaj/x+SMZbFytibtHpijhJQuWrmypuR7bxHHOgZFAZyzFhr8fGXBP2Bsmkr3PmCctcmR9H
XJCVskNKZYycVeld4Owpr9joIYqyslB2Cg2Xti+9MldOlX0WT1QP6PguDfyXacTBI8jIgmiUjeOy
JQjb7nKO5XGRoCzh4nSHntMZvs7e9h5ifJ4R81JDGT+D2nyPcIIC3zuyXV1WOEQdnKJEulcWztFh
btXbylDQKx7C0d8VymRaKrtpgu8U0ssGjhDnqXFnoO77tXWuK6Nqg2O1js0jrIJTmhsXNo7WPkSd
cQsMUjLkzcD1ao01JVntmnzOZYordsAda9FsWOGWBXe77f1pD6yDGH0UnAde9QqQw0PpwWaL6Ic5
LGyuhCQbM7HUAf091gYFfW/0UR2D0UHm9dpbv0u4retPCY5eeEB8APD4Vp750uH5bSw+6QIXcEX2
Ev8tGOJY7xcdd1rNnKCz4R0uUS5bZSaOcn2T4y623DxB4nI2gwcljQGzPyOaKEMyPfS3eTE9pWb6
1cWxnLflm4mDuW6a85yKLQtnM5ZGEPGkOho8zxx+XgW1Lz5eaB9PdDcxsDObnVaoKOaAYTlXHmrt
003tJo/ExZCXgxFA4HwqOkAdGLCZgi6arnvnxMtiXDB2nvTd6NLvoInuQnTac4efu829iopsLN46
0xRbOaTcT/t3QXNanlwlIYpizZ6gjOK+soyPmXfLgfZdSTyjJa9oFsEcPG9CbgHQO1noqqZd5PjQ
q8pLl1D3F501b5isrZsQmD/O9TEZP8hykjVGWsXZzuF95eF0NwvvjFYTOBLulY0TvvY52uGMZ9R+
7JRVvq2YWjqolWHMbVoqPz2PxsFfzzXveVCGe6PX1PGyW00110ayFrVgNkiYBtJDs9H87JTh3m9x
8dv4S0Zl69e41+XQ2Z36IaeUNqoDRuPUgxAHSIgFBDRLNBomF+ICcQL0jviAlicnTnVvKbECPcy2
QuUM+r45n1TyAFPCYiCKUHP5wpzMwAe4BFVgtMhU5x7hBeTcm1ClGXgdtbVJwKFUSQei3RiaMJCl
/h1ioIui6ENqsa5SlZKYVV6ityAYqASFRUnHrDIVWHODJY0PF57hrHViF4Nw9h0xDL0rn4XKZYC7
VjyUcR+pzEbnqvYDTkkVDuFJZ9kg3jF6MEK6BkigxRrXRP4l5RVnYWov4y64SiMlvJSgxUR7+G8j
4pkEI/9YxHvO/vP/EC/8z//7Hym81X9BWVX/+S8anvdFGMTWfUtnwAY39ddAqPsFac9RKFXfRDtR
DVW/UlbJqbiOZxqe7wtDGL9qeN4XND/D9F3owza/xvkrGp77Gfj8jYRnObRZ2cK2hEM5n69qqn4I
hLZuPDSd1fPRj+g2BJzONjK9oQXqjIrakgC87W/GlpBSVsXtRW8x4zBdfd3gDCeFyHRlSOf8CUDC
TSWYv3rU7SYeBxKBd+ixYJMzxrzlQDifFfSFnDLBMYKFqV3W0Cd2yZSoKoWh3DaCEa/oskt0hk1u
hhQx60awZEI8M2JpoOY7W72dSXmV70FI6pEgAgOcjAS5IDMvVL9eo2zeyTwZF5LZA5Zd5yau22Fh
9HZ6geH4iGOLAnLM3OCIS2yFFr9DQjm2FbKR6drL4FWr1MrrPVvUClTqLW4+xgMkonCn65q4qaqh
PfM6F/s3DcDOQJx7dk4df4OPwNQxYGXnVIBrRxqe6Rgo8HAKekVXEJ6LVV2aF2bDNFBq4a3F97Ho
E32XSkwBMsYuLwHPEQsGrtCH9llmuBWbrH2spihH/xlXJXzGZY7Vk9tyfKFb+HgVaAhIDcwrk/mL
EQd3WpQ9OQga/QRYc+7maRl7zjPtNuHO92s6n0ZJrwIVkjDPQTxqDNSo9MJWEN8nUMyWpXSvi2a4
HWrGTxM2cgcVC2QYKTJuRrvSx9in66zrY9xi3+edabSQDuTK2o2ZE+57P34MEq0/Nm0Hq8XkD0it
OqP+3QvBVrU0/WbE1ucef6eAvUNHtZpZ9t1dJDip1+gyo+XuWkJHoSAWkTb+tkl1UCiCL6ig7qOI
dbVPFKgPs7VKxuCV3KPYe2H36prGWvY9xSlUCHF3TM/Vm5UzYSAIWZNdCfyvRmfRcZlTLc0s82uu
5sy4Hb00BkNiZt6yS5NjhWUCMEV2lHqE1OOOwz62/Q8/5hxvw25ZJ26HdW7QOMcULZWC41f6c7gg
S3ZIu5fFxh47D8BXfKoc2rWThuT+IEE4CUyVoz0QLTH7ijMB7tppnqkiDvOFkCP1bFA/tiAt9EVa
aac6VGdMQaWnr7swhbLZwQtkAZOKMOJpvezWlUHMoJ2t5ygDDzFHmFhqpugyD2+bZJjwDPrzge0u
4+Zf3g9UsOZmceXnYtFOMzOJIBxPSUsVGsWJG40UDZcPlKqCF7Jixz9rULFQwQ5ApPE5hummU0JX
OMQPHOcuJiWBDdLeu0oUC3sUY1QyB7UMkM8artzKR0XL6uxoNeLCQF0bvYkzuca8v92aqG9pqK1b
y9wKVDkSJlek3lD6wqfCBMJDSBxTfov9XqLp1YW+63XiEm2Too2I4mpE/zOVENigCIZKGswxii4q
juxVQYHogH5oqvwoR5e1VicXgdOsB5RGTnpM6tEeJRpkoYWPGZpknjHzRKOcFSkPzVJzJmep0+gt
aCFajeiauhI4fSV1EvF7stA+RSWWGVpopkTRsud+Nxv2MvGwKqKb0rGFTINRykdRLZW06tsYnT0l
tzLHudSwn5qeAgahyHoosy31MRFKbZw0l9R/HhpazHOUXNNRiUIl7lJBDy8auVdTwq8Vmnyi0IJH
urqSVp7IieOmyptnT8nGcWafyZyBmhKUdYjyxMpn+pcQm8loPGo2s+6QaiklR+cJKBHYO8BWIuNW
oFknnbMVph2uMLifSlTtkDoPEuLb3NPPbOsiCMabCg28dzIKW3E8ZbK8sPzqfEAtZ4R4HqCeo8ze
GNwoLCWrl3G8r3Mf4zeKuxpS6CjwHmSmXYIm7wozXw4JfifA+zCM39i3MOSh43clieQSYR99P1FC
/4DiPzIFqnEAUCesL6TyBChvAB4BM5HPUTV8TfEOBIPaYLjBkApU1gJHmQzqWF/3uA4a3AcaLoQe
N0IF4zC0+eSA5thn+BUcwzo1ysAQ1sO7haNhxhhnKosDGzatur18dZX9QTfDm0oZIvyEf4rNmZIr
L9jYuCY03BMGEwE3oH90etUGhRCQWD+dCOKuMl7Q3wi8Ci9GGCRc77zN7NN8h1ejx7Mx58Yu7CQZ
Fn+T4emIe+PIf7qs8Xp0yvOB96O2iDriBRll8oRkW4H0znCKwMxfjbwkNg6SFCdJP4h3YFcHC4dJ
XMZ3EY6TCHNBjwNlZNkmiHMacaboNBB0OFVsHCuFS+m0srC4jr/DTnTOjG4XobPqeF0MtuNysvaB
MsEwEVvquGLojjnWqAsDbpkK14yLeybG2rA0rGTv4avpLe8yxWfjTwbHCJw3oPT8RYIXR+QEAjvc
OVS/6lQjZXxuadepK1grFmOXah1ZIR3qNK5KmJnQdncTzh+4BCczCJ/oiqcKEm8Q4IhtoMxCXdKt
PNxDEmdSNJvFzlfGItzZ93oZNrCKMB3ZTFkA6mwD3Ej5YN/C+57WxLsvYbtcp/iW2t67rpWRKdEp
VuF2izeWOzB6X0Yfd3tAAOfcrDGS5iQtAnspOVkLj9m+Q+Q61BEyiWAnYf3QV9PTTDTbIEq2yOrp
SYYpHeN982wS404+89zMWSl4Zs9TWe+gSTibV8O6YTrbBuFJ+c4xYJAQr+z0SCHdIsLyDL+PJDUR
cqLkIqEiUmXLTULm2AxJbrerUUa4UIih98V42RFLjxrUpVQl1Y2WYXzVjduGgJ5TxDtUvDfbyfAb
YqhyNRmsOoLv9OOatD419zPj1kVFOJ582LojLG9Zw6WPKJZFYHFFiCZLrB5Q1UPd50/GrG07YvcF
hAPqXU6ZO78MxPJn0F4pMX2vhwNAbJ85MxYEgvyVRROiOdk+ECtnF6q0f952z60lNqPiAFiDzf8D
DVA0yY1jGjeS1LMFOqDSWB3smgqTRHEFUq14GgANyJESOVJbBaJ+DtUikMSVVPB8kO1VTWjqrEZr
mjhpr6sJjkEK0KAHbNACOMgZreHf2E2AD0IACIbt7xizxXyHXK/cKrv0qx54KGydOEzQb+AoBHny
RnkACK1OMs5RtIWspsC7qB4nN/gQisdgKzLD7E1EKxShgqvqc9qM4OeRNnxFdJiZiiYgHloNn5Ji
PuSK/kA0jpJNmBChOlzMChOh8lCDAkdY4A2cAZREacHWr+b0TkCacGhtKhV5Am5pA4kClRJqBRFU
q8if1SSbENpItMDb02aIGCtx78K1EAHrv9RS4lVEawYFv+jhL0aKhsH3Mys8hq9AGaZCZlgKnqEz
MgejESwCzZ/OPAgb2uhdRyECtQ0T7Tya5yuVcRt6sByTAnSEPVnaRkE7IJG4C6MYvs5BfHAwkC9J
fjNKTBjIptXZqOAfHLKTjQsPpAwBg0QKEZJKFpZWYUNm3bnVCGl6Ciii5ZBFFGJkTvSXSed0UkGb
jpn/wyKhC/He48BXB9daFz3aEEsyUp6ZN0MFhB8P0aRTaBOTL2mVSd6M/z6XYa6ff3wZvvgGR6J1
/WP+0zsxv8s/7sQe6Ujho8f6imJHv8gvkCTuxALekW7YhuW4hvfrnRhfK0UgPnwk7tM6RCTn1zux
/wUzg805juEvM1ousb/zsf6pr9VQzSe/9bVa+AwsB/Ms92wOGb+jJKWDkc5jyElpjImg9ckItRZD
BUuuF8H1AoKZdGSTBhRNlVICl+hfmY3LLjQ9D75P9CTiWBdemQRq6J+Y92koywUeE3zXqXvNhHkA
Q9RTt2qojETKMZ0bKKmgPnL5R5xUrd9dN5ZL+FNcSTlcedKhknAer9p5JCtkC+aZ/dNUg8bWYXO7
ftdc5G18DeXoUi+5b00jNxwzHN5VjZxRjGfAHeSm4dSydfJwWMxq2J8arKiAzlYeqFzOklw0tZKR
XON9FBpo/jD2v46uh5pq+Vh2meebpbhFM7iJdcFNeyxvxzBhONa5GfdAJAGzcF6swHitehpWqMzw
z3gO7Yr0K2cQ3R5WTNYfNLMcrunEAAUbjYtgiJd9yFnF8wuaXXtNLFHHdnS4HxJPXjkG4qRFpHAy
LYplVW6xMIyPutfPsOMgJxnyqnDqc+nGjGhF+GI20/WQgXJ2qmRLxeuDK8ataOnf5SwNxU/jWWsX
QVEei1aSsmrLvRdl1yN62cLISaQ2zWXn4uIqtfHdlsM9Rp1oleX1fanMQBk+jGXL+WjhSUrdx6Fc
1n2BoTixAZIbDpamGtHYj6bLdPKys9kIHE6dwbGfKKonyES0zko/QkThXpinUlaEeJKn3HCepZc+
z5R4aZSGbmu9nNdD0lJhgx/KRcIBnKdDtquJAldGxGhv4mBEUdqiAB0qk+7UzWrJdhdVHpyShHLC
umif8tB5xLV6CA0fKkqmvflWir+1Fve6EDf2TAS9bD3gmaTt4BzcUxnNNtUimqGLwitgXNFjSrNI
vqem90oi2eGWOXx0XX1XT8nD5IKCaoJbf4aVGYjcXZomWS5IPwvXFTt7EHemVT14ZEURZjkEZSTc
bchlC3rqyqWFVhF7RH3wRnOhnRhv8z5EUFqqpLmbB3KtIhouvTiDRm9gwJyi8zTFyRfI7Djo7t4W
cotYuOGkfuwyZ5/j6GOtDzdhid3BFJq20Hv91tRjxhhJceHSC1OlKt0bUt+tu3iVxkpjFxQbs/Kv
J+O5RK6yADXbfbMNqM7ihLR2c6otIlD6gi8s7M5Nsl306epYzWCnaCRLJijkU3pmJg1nvoDgE+gb
HzFQ8/awBaEqJhe18UA4eG2XM6xHcAUOovBM4ZsfafXRN/p3J9TSs5Bw9TLSx1MWjzYfBU2BNeMJ
qTJ0OUT3O2Dn7WKW3l3uyn1lai++RCCK6CldOPwVLUK/4zaH3yeKLW7J3RFQwTEByZKLwVrMk7Nl
EsBdNuwewy74askA6LOZrzuSvMXQXkZRgQvPot917PwzPnDc2Vs+7OaArxdAR+IyLLDt6ypSmV09
pf6VS0wU55uGcxgL+LoKSFPGdI9WGi6lVnW9Ct7CHm95aGOGbGfnMtYSOkSLlv4/ykiXBOWOghTm
Msq6QzZTqZb48TJr3GIT0HQMWRLYcDqiVnT9hAyX3ycyPsmIOY9vpi8zj2jXdbm2zk2jWgWNfuUJ
IAMTVILY6K/GntVmZpXqpOlsEttzl0aKniNYZo5TGm9k3V40XYlbrvCu7ISTI5dCrhStfI1bSg+8
nO5N5UMzbWRGN89vixmzBWcSbxvJoWYkZGCN9iH31uDDhUfCy5V8NELzppfEC4ThrstZYa0Z6RSy
v1fEk1Xa1oB9y42e9xhgiOvKbN7NICszozkbfbEXkgFUazDMisqFHojrMeGtJrE1tACuS0ceGCak
l5hfQLbFDEr6nvTa2LpHSC8jlhm8IaK3mXPO5XuaY4j1WgcWnN60q4lPwMpuMAHo3riamPadMx88
oQMvI6EqILgwE8Ts7kZ+38AfKbKhQJwSFojLx7Kv3zpdg0BXBguNSUg66gfD4izm2tLc6TazoHry
xnOno/mVS/3O6SbMkPXGbqZdSueCTtpikXN2X9KehA0kSDeVhkFDtLfZAFS3ffEwddFQex/FzgGk
2B5vxSZwsBuM9MCn3rqCUBLIEn9UcVHl3kXsZntapkhWMwG25ToNnKehzc9TC3Rb1R9p8ObKFmxt
7uGgrNXCdMpQz8B5bFyeq6vo9SJgNl20O/hXZGlJWH+OVArVf8BOjFLmmcTyWhSZlZ4M9VknLW9X
xiPYi6q+i2OM5WBtNVeCjCI41jbdpkxH6A1qpU6H+jLlqXe1/UYf684m1d+MVbWfdarz5gIneMfI
Et7oBY1n09rLcAzWuTDAyFcv0qkoysbxdVHXRU9Gs77RMbAt+PeXus4WO5l4VRyPu5a8HEbnwh8T
pPrpYJXhSYA6NhXh15futvaouKkp3VtjZntvkZgoDyF8EOJam/BYVAnxOTyGi7klLGa4jBYSr78L
S4LurZw/5kajszN21vCoNkSXNYUXXdVGfdIThKXZbC1CvyxxonuPw/zQ+5JwRn9ItGZbOOmH0b5r
WfSQx+UecMljIo3TUJnGIWuRRjvbDG6mDOs9LAnaQkJ7qbX5jRthhp1VA9ucgghKyyu6emL+4mzm
az0z0iky30UBIDgeqdDoHUK1vv/cl9OabMU22NQ67in21YU5xsqMJC7izO1ACiv9F1xV2pJEJuCe
XgyiP691/XamHPzcsuMeXn5E6UZCSVfFLcsrNVqXR3OF4AKVScCTm7ZOZN8x/Rp3MkmDpc1kjPeI
I1Wl3HmE584x9755uftaYt8zubXhGH7RsfW52PtGDbKmOs7Y1l6zQmOJBw8OlvIE9pgDB6cQK5bX
8rysm8ss1W8QicKVJ6hDMZTDkM6eW/4q8Z7HMx8AbIizm77EYYl4rhyK1sCdr8O0yOEbqmFPrQF7
45k/jNCssDgCebl1etbYjnHranD7kTgzZ6RW5zMIr2SAMoNfUrOqF+K2X3XlpAShQlbAYzASwdGg
LUEuZuZQOyqqNl0wEL/CDYq+4HCt012C9gSXVrFFJAofJ4LY19gJ4j3GkRkzQ3avf7o+PW5eQjlB
A+UJRT9bGwQzZ+UWZRT5kfLd4Zk6tJP7nmIrjbCXphHB0RHDaZ32mxQD6th6h8km9E3tyiPNJKuq
M0roeWSPTW1pu9MmwswqjfEFtAOBtLgBcIfhNZ2ilYkB1sYIKyq5szDGdsoga5EZNbHMFrO+moS4
G+2XMG0uQ2WsnSkFx2g7YbjlTSfjUZ0IPNy1GHJnjLktBt0uqQ7AKFZlHT17ysHLJaem6IM7M+Ze
zcZjpdy+cOLVxOOic7Ao2BiCy3G6a00+qanyCgtMwwD1T6VyEWd1cw/qdWXm2lFiMyZ4Uh7wdQFe
7TazgP7gSwdTBuZk9Aa2C73ZG45NpgEDc6YfrYk1qAECjc5nlHeN6wAmS5/drjikygLNJ2DnNzX2
yCZ5DJVNOlCG6RnntNXY54TsdoErP+gliw9dQ+6gKchFzMp4PUT19VzgeIDwbOHMRs26i7v6q45j
G+flSQQM2TgG19Z0a7KjuoUJ2hyvd+Hg3e9wf3eVBlDcXWsUvgS4w40A+HiDX7yfMI7bykJuKrgS
nvIazonAY25gccnxnBusBmstq9AR6k1FW9diboyeokjar3Q0vyx2TsxHqjN6XEFtultIESsdl7vB
HkGl3tpPecuzdtUrO7yFL3602ZqNkSxtWzt8sqordtBHmlneXGWodyh5pzr3VWKmQOjlIDRGmwYP
vl9TnsUcCXYCsG1c+o0pMcYq337PeWOIqJkFJ1fg7J85MWgsbrDC3oage7Xm5LLRyNWSCKBu4rmZ
epwmZAXaEach2QEDQ/PAgA9r5zonW5DrFuih6mKa8rWHg04m9b4ii6B13uOowgmex+4prEOgUgsg
VnRSDKWKM4zkGjTyDb4ZggaTRB5aFX5wVAyiLScoZCoakaftgR60iyxg4XRSJSSQo+AYiV1URSsq
dzi3yFpYKnQhH92yY/tEvhGvNAl8zNpEBK2+6wymsKQ2WhXfsA1KushzzJ/BDuQ+naQHB0P8smhy
TofSZbuM49O5ubTIh/h2766oRX6rc2TCVMeS6jwlxEkylSuxcH1zWUf5I3LiqOhJK958u3hKBVxh
lU0JCamQIH+ZCa2kXrptNabmfTisuNKv3Rb1lJgL3/86lw/gThchIZjaUSmUYWdx0ReEZDAs7dnV
3rngHLxs2IwqTSNUrqbjOFV/Bm0gG/clXT+Skf50Ml3+gLJapqRz2t69bVRcBx7alWwpFVRBHqwg
Ry7LXwX/Gad660qrvYVJ9scjA0QIj4muuWdlX7mhw5U7Ct97UkN2MrwB7doOkf4xSmJFDvmiTAWN
KhU5CmR0oPojXAoVRyqgKLjkk6YORgmVY3tS4hf4kejT4DObSkEFQrWBFsMNhSEuoscVn7wlGqxG
P6/7oNjrugpIDU28Z1yKs2TeVqF+3pGkwteA6MKFzFMhq9q39lx9eC1G68pVOaxGLAt8ARbZWOHk
Z04/vw49lIswWM1Tc0+ryOWsgl2mini5KuxVqdiXjWOpIQemzeQ8wzHe2ioiBq7m1iIzFqjwWBAn
70MTHZk12IvCas8j1t3zisSZUNEzzG71sVVO9sx6zJmpQHs4ZqTVMLuQCBuvvHq+JgJzY5NqM+P5
2VIxN/BXVxUaDAvVepio3iQPN4+8MuTjwiE6oOERyxjNc9Npdl2uc7qGeZeSrQvI2KHXn4ukojiO
9F2oUnik8TJmt16AHb+R3WNG39MSffN5cKAL1SrM5yTVK8mWtUXKD931yVGxv478n5F0HXTH8BBS
u4At8EUatDFCezs0ZAdJvm2hgmJ1Qrd1vQE8UzOeGiXq2gjeGSpvaHApsuv7Qsm/nRKCrZERfoc2
jOEoBEbLN6VkYz11nkslJDfU1NDl6CerxI68YxYQ3/SU9NwEUIAqJUenRXSpOQjUsvTMLck8foWS
r91AzCtTWptBmyv813O+4N9IulIRvpV/kuuNfnDRxNnIvLXP1XoTKsF8UNK5REP30dJHJaojTrB/
iSLkNYgcdA7/o1cifKfk+FgkR87lFPii1DtKsud+WK91voSMlaMLu69Mb+FIKqE/xaq4GJX2nykX
AGvjdsIWkFI0BPMCpwA6who/+6umEeiMMRNQ4GfBx0Uir+rtYMi3WRNnrTIfoI+OMCFs6+7nmQz/
z2/x/tVL97L+rIK+kh/Mvz5aSc/L9yGp+tnPlP8tXB3VF/1Xf9Gf/0a/lFDfTtXH//ofb6UsOvUV
hHFZ/OiccgHi/2bI/PkVfX4lf/YbZC98wfKd35lqahd7HuNhQ//8AdY/g4r5y08b9hfL8gzdYQT3
+ePbUPuHB/RHj+DPv7tvz/LPf81vvoGX95x5XNx2TfzW/fgEvjd0Mw3/dx7E736fXx8Ek3LHge9g
gCj6Vw9CfNF5EJZtf+s9+PmewD+Z7/7gVfjDJ8CrYGKpo4mBaZP6genux1eBkgbHwU0AAuPzx0/7
KvB1/61X4fMzwZjVwGb47cdvH4T1xaJbnYCD+Y+f5s/7id4IQCa4IJF6/tZj4BOhe65QgtK37xNZ
6cf3QXwRJm7K76+D/tO+D//mGvmHHwwehOvqgGOc7y/Ebx+E/UW3PYuH/rMuDca3L+zXXe2vLg08
AdPS2dUtoL6fP377BMwvnqsbwvK+UXx+ro+C0L3/gs1BB0DBZ+F3nwH+6unC4dX46V5+H3MyLuW/
uQZQpYOW61p8i98W/d8dD1gD2BE8dOfPP+gn+ov/fi74L1gFTd3n/4T49gR+tyvaXzwUdmoSf10b
fq7N4PuDQK7/29sBlWee4bGe/rgP2KyOPiej7w/gp1sDvj8BPrt/6wlwLrB8R3eghP3Bq2D7TG8d
Rfz6yd4BDnOQ1f/uNsADMBjG4e1wv+0CvFM/vgkOvVtsESpe8bM9gD+gzP3VjZAnYNNTBmHhlyfw
u/3A/WLa+HPMb0eOn285NL/tU///JwEegGfhQbJ/uBD++Ap4X0yP+wExm28fkb+wL/4bT+sfl2+E
8ez989odf+BG/efb+R/9gu9Xzn/++V+um5+MPvsfVqjPX6cu4d/+6I/Pm7765//9m+Pi5+n/h5/8
fhv48T//5fv75z/5X35N3//lLv5oXpo3BJXPP/qXr/L4knN5X/InNi/Zf1Be9pHHL/+PtTPIQRAG
ouhVGvceQdcmsiAhYT9CVRIEU9SknsCNF3Dn0oWnqN7LDwJKxFk47iGvLcn/v5MOzdRngQC29cw/
r8GNBp2hv4kiy6J1sgEL7W1W5XPlG1ps9ftOvN11SFEB+nWW/KTqbPMfUnUWr3/5UBSphVOK8tO9
vh96vlDjTsgVUsaUTJrvrArJWIYEG5CS3KnYuKvKKFYezfSKoSF7S2leMtNGRwwEeiuFTAzFYEyN
O2MR3YWhwd6kNJ9MjEMwkWYwcFcpJrRFfjsmGTEYWJgUU/+flYEgFEohVf/od0TVPdrK828i1yjB
MMA1yMUXSXhGidJJ+Rn16X1bJvp0gaYk2vda1+HKJ6JUkxk/AAAA//8=</cx:binary>
              </cx:geoCache>
            </cx:geography>
          </cx:layoutPr>
          <cx:valueColors>
            <cx:maxColor>
              <a:srgbClr val="E5097F"/>
            </cx:maxColor>
          </cx:valueColors>
        </cx:series>
      </cx:plotAreaRegion>
    </cx:plotArea>
    <cx:legend pos="r" align="min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1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4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5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6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8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0.08721</cdr:x>
      <cdr:y>0.51605</cdr:y>
    </cdr:from>
    <cdr:to>
      <cdr:x>0.9884</cdr:x>
      <cdr:y>0.51605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773FE7A8-0A71-14E0-5111-5B4A569813C6}"/>
            </a:ext>
          </a:extLst>
        </cdr:cNvPr>
        <cdr:cNvCxnSpPr/>
      </cdr:nvCxnSpPr>
      <cdr:spPr>
        <a:xfrm xmlns:a="http://schemas.openxmlformats.org/drawingml/2006/main">
          <a:off x="1002813" y="2673327"/>
          <a:ext cx="10363200" cy="0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0.37552</cdr:x>
      <cdr:y>0.04229</cdr:y>
    </cdr:from>
    <cdr:to>
      <cdr:x>0.5201</cdr:x>
      <cdr:y>0.14214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A47226E5-65A0-DA70-55C8-64E56D10FE7B}"/>
            </a:ext>
          </a:extLst>
        </cdr:cNvPr>
        <cdr:cNvSpPr txBox="1"/>
      </cdr:nvSpPr>
      <cdr:spPr>
        <a:xfrm xmlns:a="http://schemas.openxmlformats.org/drawingml/2006/main">
          <a:off x="4318235" y="219079"/>
          <a:ext cx="1662587" cy="5172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1100" dirty="0">
              <a:solidFill>
                <a:schemeClr val="accent2"/>
              </a:solidFill>
            </a:rPr>
            <a:t>31 let – průměrný věk matky při narození dítěte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0.08721</cdr:x>
      <cdr:y>0.27892</cdr:y>
    </cdr:from>
    <cdr:to>
      <cdr:x>0.9884</cdr:x>
      <cdr:y>0.27892</cdr:y>
    </cdr:to>
    <cdr:cxnSp macro="">
      <cdr:nvCxnSpPr>
        <cdr:cNvPr id="3" name="Přímá spojnice 2">
          <a:extLst xmlns:a="http://schemas.openxmlformats.org/drawingml/2006/main">
            <a:ext uri="{FF2B5EF4-FFF2-40B4-BE49-F238E27FC236}">
              <a16:creationId xmlns:a16="http://schemas.microsoft.com/office/drawing/2014/main" id="{773FE7A8-0A71-14E0-5111-5B4A569813C6}"/>
            </a:ext>
          </a:extLst>
        </cdr:cNvPr>
        <cdr:cNvCxnSpPr/>
      </cdr:nvCxnSpPr>
      <cdr:spPr>
        <a:xfrm xmlns:a="http://schemas.openxmlformats.org/drawingml/2006/main">
          <a:off x="1002865" y="1444915"/>
          <a:ext cx="10363163" cy="0"/>
        </a:xfrm>
        <a:prstGeom xmlns:a="http://schemas.openxmlformats.org/drawingml/2006/main" prst="line">
          <a:avLst/>
        </a:prstGeom>
        <a:ln xmlns:a="http://schemas.openxmlformats.org/drawingml/2006/main" w="19050" cmpd="sng">
          <a:solidFill>
            <a:schemeClr val="tx1">
              <a:lumMod val="50000"/>
              <a:lumOff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</cdr:x>
      <cdr:y>0.05129</cdr:y>
    </cdr:from>
    <cdr:to>
      <cdr:x>0.71847</cdr:x>
      <cdr:y>0.14781</cdr:y>
    </cdr:to>
    <cdr:grpSp>
      <cdr:nvGrpSpPr>
        <cdr:cNvPr id="8" name="Skupina 7">
          <a:extLst xmlns:a="http://schemas.openxmlformats.org/drawingml/2006/main">
            <a:ext uri="{FF2B5EF4-FFF2-40B4-BE49-F238E27FC236}">
              <a16:creationId xmlns:a16="http://schemas.microsoft.com/office/drawing/2014/main" id="{52630F99-195D-70CD-9223-022709DCB19D}"/>
            </a:ext>
          </a:extLst>
        </cdr:cNvPr>
        <cdr:cNvGrpSpPr/>
      </cdr:nvGrpSpPr>
      <cdr:grpSpPr>
        <a:xfrm xmlns:a="http://schemas.openxmlformats.org/drawingml/2006/main">
          <a:off x="5749711" y="265703"/>
          <a:ext cx="2512278" cy="500012"/>
          <a:chOff x="4225711" y="339616"/>
          <a:chExt cx="2512291" cy="499980"/>
        </a:xfrm>
      </cdr:grpSpPr>
      <cdr:sp macro="" textlink="">
        <cdr:nvSpPr>
          <cdr:cNvPr id="2" name="Obdélník 1">
            <a:extLst xmlns:a="http://schemas.openxmlformats.org/drawingml/2006/main">
              <a:ext uri="{FF2B5EF4-FFF2-40B4-BE49-F238E27FC236}">
                <a16:creationId xmlns:a16="http://schemas.microsoft.com/office/drawing/2014/main" id="{FD4AAE31-DC8A-C10E-DB1C-A08F6B2BE01D}"/>
              </a:ext>
            </a:extLst>
          </cdr:cNvPr>
          <cdr:cNvSpPr/>
        </cdr:nvSpPr>
        <cdr:spPr>
          <a:xfrm xmlns:a="http://schemas.openxmlformats.org/drawingml/2006/main">
            <a:off x="4225711" y="422743"/>
            <a:ext cx="108000" cy="108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75000"/>
            </a:schemeClr>
          </a:solidFill>
          <a:ln xmlns:a="http://schemas.openxmlformats.org/drawingml/2006/main">
            <a:solidFill>
              <a:schemeClr val="accent4">
                <a:lumMod val="75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cs-CZ"/>
          </a:p>
        </cdr:txBody>
      </cdr:sp>
      <cdr:sp macro="" textlink="">
        <cdr:nvSpPr>
          <cdr:cNvPr id="5" name="Obdélník 4">
            <a:extLst xmlns:a="http://schemas.openxmlformats.org/drawingml/2006/main">
              <a:ext uri="{FF2B5EF4-FFF2-40B4-BE49-F238E27FC236}">
                <a16:creationId xmlns:a16="http://schemas.microsoft.com/office/drawing/2014/main" id="{627029D6-2B02-11CF-E16D-35414456A40A}"/>
              </a:ext>
            </a:extLst>
          </cdr:cNvPr>
          <cdr:cNvSpPr/>
        </cdr:nvSpPr>
        <cdr:spPr>
          <a:xfrm xmlns:a="http://schemas.openxmlformats.org/drawingml/2006/main">
            <a:off x="4230329" y="621325"/>
            <a:ext cx="108000" cy="108000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accent4">
              <a:lumMod val="60000"/>
              <a:lumOff val="40000"/>
            </a:schemeClr>
          </a:solidFill>
          <a:ln xmlns:a="http://schemas.openxmlformats.org/drawingml/2006/main">
            <a:solidFill>
              <a:schemeClr val="accent4">
                <a:lumMod val="60000"/>
                <a:lumOff val="40000"/>
              </a:schemeClr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cs-CZ"/>
          </a:p>
        </cdr:txBody>
      </cdr:sp>
      <cdr:sp macro="" textlink="">
        <cdr:nvSpPr>
          <cdr:cNvPr id="6" name="TextovéPole 5">
            <a:extLst xmlns:a="http://schemas.openxmlformats.org/drawingml/2006/main">
              <a:ext uri="{FF2B5EF4-FFF2-40B4-BE49-F238E27FC236}">
                <a16:creationId xmlns:a16="http://schemas.microsoft.com/office/drawing/2014/main" id="{0E15B7D4-6B86-AEED-0BF4-82CF6D6879F7}"/>
              </a:ext>
            </a:extLst>
          </cdr:cNvPr>
          <cdr:cNvSpPr txBox="1"/>
        </cdr:nvSpPr>
        <cdr:spPr>
          <a:xfrm xmlns:a="http://schemas.openxmlformats.org/drawingml/2006/main">
            <a:off x="4355020" y="339616"/>
            <a:ext cx="2382982" cy="30671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r>
              <a:rPr lang="cs-CZ" sz="1200" dirty="0"/>
              <a:t>Reálné počty</a:t>
            </a:r>
          </a:p>
        </cdr:txBody>
      </cdr:sp>
      <cdr:sp macro="" textlink="">
        <cdr:nvSpPr>
          <cdr:cNvPr id="7" name="TextovéPole 1">
            <a:extLst xmlns:a="http://schemas.openxmlformats.org/drawingml/2006/main">
              <a:ext uri="{FF2B5EF4-FFF2-40B4-BE49-F238E27FC236}">
                <a16:creationId xmlns:a16="http://schemas.microsoft.com/office/drawing/2014/main" id="{546E53EA-5265-76EA-F1DB-C81F926DEB65}"/>
              </a:ext>
            </a:extLst>
          </cdr:cNvPr>
          <cdr:cNvSpPr txBox="1"/>
        </cdr:nvSpPr>
        <cdr:spPr>
          <a:xfrm xmlns:a="http://schemas.openxmlformats.org/drawingml/2006/main">
            <a:off x="4350402" y="532881"/>
            <a:ext cx="2382982" cy="30671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cs-CZ" sz="1200" dirty="0"/>
              <a:t>Prognóza</a:t>
            </a:r>
          </a:p>
        </cdr:txBody>
      </cdr:sp>
    </cdr:grpSp>
  </cdr:relSizeAnchor>
  <cdr:relSizeAnchor xmlns:cdr="http://schemas.openxmlformats.org/drawingml/2006/chartDrawing">
    <cdr:from>
      <cdr:x>0.27081</cdr:x>
      <cdr:y>0.52763</cdr:y>
    </cdr:from>
    <cdr:to>
      <cdr:x>0.3512</cdr:x>
      <cdr:y>0.64357</cdr:y>
    </cdr:to>
    <cdr:grpSp>
      <cdr:nvGrpSpPr>
        <cdr:cNvPr id="14" name="Skupina 13">
          <a:extLst xmlns:a="http://schemas.openxmlformats.org/drawingml/2006/main">
            <a:ext uri="{FF2B5EF4-FFF2-40B4-BE49-F238E27FC236}">
              <a16:creationId xmlns:a16="http://schemas.microsoft.com/office/drawing/2014/main" id="{1E607547-790F-01D1-FFB3-48F91335E81F}"/>
            </a:ext>
          </a:extLst>
        </cdr:cNvPr>
        <cdr:cNvGrpSpPr/>
      </cdr:nvGrpSpPr>
      <cdr:grpSpPr>
        <a:xfrm xmlns:a="http://schemas.openxmlformats.org/drawingml/2006/main">
          <a:off x="3114158" y="2733334"/>
          <a:ext cx="924439" cy="600616"/>
          <a:chOff x="2993528" y="2894110"/>
          <a:chExt cx="924487" cy="600615"/>
        </a:xfrm>
      </cdr:grpSpPr>
      <cdr:sp macro="" textlink="">
        <cdr:nvSpPr>
          <cdr:cNvPr id="12" name="Obdélník 11">
            <a:extLst xmlns:a="http://schemas.openxmlformats.org/drawingml/2006/main">
              <a:ext uri="{FF2B5EF4-FFF2-40B4-BE49-F238E27FC236}">
                <a16:creationId xmlns:a16="http://schemas.microsoft.com/office/drawing/2014/main" id="{DE9F83D3-6A98-6E77-9715-2ECE278A47F9}"/>
              </a:ext>
            </a:extLst>
          </cdr:cNvPr>
          <cdr:cNvSpPr/>
        </cdr:nvSpPr>
        <cdr:spPr>
          <a:xfrm xmlns:a="http://schemas.openxmlformats.org/drawingml/2006/main">
            <a:off x="2993528" y="2894111"/>
            <a:ext cx="914438" cy="51514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19050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cs-CZ"/>
          </a:p>
        </cdr:txBody>
      </cdr:sp>
      <cdr:sp macro="" textlink="">
        <cdr:nvSpPr>
          <cdr:cNvPr id="13" name="TextovéPole 3">
            <a:extLst xmlns:a="http://schemas.openxmlformats.org/drawingml/2006/main">
              <a:ext uri="{FF2B5EF4-FFF2-40B4-BE49-F238E27FC236}">
                <a16:creationId xmlns:a16="http://schemas.microsoft.com/office/drawing/2014/main" id="{BF8A69CC-582C-518E-4BF7-CE82EA5DD3E5}"/>
              </a:ext>
            </a:extLst>
          </cdr:cNvPr>
          <cdr:cNvSpPr txBox="1"/>
        </cdr:nvSpPr>
        <cdr:spPr>
          <a:xfrm xmlns:a="http://schemas.openxmlformats.org/drawingml/2006/main">
            <a:off x="2994613" y="2894110"/>
            <a:ext cx="923402" cy="60061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cs-CZ" sz="1400" b="1" dirty="0">
                <a:solidFill>
                  <a:srgbClr val="FF0000"/>
                </a:solidFill>
              </a:rPr>
              <a:t>-8 378</a:t>
            </a:r>
          </a:p>
          <a:p xmlns:a="http://schemas.openxmlformats.org/drawingml/2006/main">
            <a:pPr algn="ctr"/>
            <a:r>
              <a:rPr lang="cs-CZ" sz="1400" b="1" dirty="0">
                <a:solidFill>
                  <a:srgbClr val="FF0000"/>
                </a:solidFill>
              </a:rPr>
              <a:t>tzn. -9 %</a:t>
            </a:r>
          </a:p>
        </cdr:txBody>
      </cdr:sp>
    </cdr:grpSp>
  </cdr:relSizeAnchor>
  <cdr:relSizeAnchor xmlns:cdr="http://schemas.openxmlformats.org/drawingml/2006/chartDrawing">
    <cdr:from>
      <cdr:x>0.23589</cdr:x>
      <cdr:y>0.4013</cdr:y>
    </cdr:from>
    <cdr:to>
      <cdr:x>0.31618</cdr:x>
      <cdr:y>0.51724</cdr:y>
    </cdr:to>
    <cdr:grpSp>
      <cdr:nvGrpSpPr>
        <cdr:cNvPr id="10" name="Skupina 9">
          <a:extLst xmlns:a="http://schemas.openxmlformats.org/drawingml/2006/main">
            <a:ext uri="{FF2B5EF4-FFF2-40B4-BE49-F238E27FC236}">
              <a16:creationId xmlns:a16="http://schemas.microsoft.com/office/drawing/2014/main" id="{9FE8D4E3-9CAB-C5CC-8608-721C81B45DD3}"/>
            </a:ext>
          </a:extLst>
        </cdr:cNvPr>
        <cdr:cNvGrpSpPr/>
      </cdr:nvGrpSpPr>
      <cdr:grpSpPr>
        <a:xfrm xmlns:a="http://schemas.openxmlformats.org/drawingml/2006/main">
          <a:off x="2712598" y="2078895"/>
          <a:ext cx="923289" cy="600615"/>
          <a:chOff x="2997546" y="1087807"/>
          <a:chExt cx="923365" cy="600634"/>
        </a:xfrm>
      </cdr:grpSpPr>
      <cdr:sp macro="" textlink="">
        <cdr:nvSpPr>
          <cdr:cNvPr id="9" name="Obdélník 8">
            <a:extLst xmlns:a="http://schemas.openxmlformats.org/drawingml/2006/main">
              <a:ext uri="{FF2B5EF4-FFF2-40B4-BE49-F238E27FC236}">
                <a16:creationId xmlns:a16="http://schemas.microsoft.com/office/drawing/2014/main" id="{FA16ED3B-D434-0562-211D-7B6057CA1D19}"/>
              </a:ext>
            </a:extLst>
          </cdr:cNvPr>
          <cdr:cNvSpPr/>
        </cdr:nvSpPr>
        <cdr:spPr>
          <a:xfrm xmlns:a="http://schemas.openxmlformats.org/drawingml/2006/main">
            <a:off x="3006511" y="1087807"/>
            <a:ext cx="914400" cy="515161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19050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cs-CZ"/>
          </a:p>
        </cdr:txBody>
      </cdr:sp>
      <cdr:sp macro="" textlink="">
        <cdr:nvSpPr>
          <cdr:cNvPr id="4" name="TextovéPole 3">
            <a:extLst xmlns:a="http://schemas.openxmlformats.org/drawingml/2006/main">
              <a:ext uri="{FF2B5EF4-FFF2-40B4-BE49-F238E27FC236}">
                <a16:creationId xmlns:a16="http://schemas.microsoft.com/office/drawing/2014/main" id="{8ACBBF91-D1E3-461F-9E64-108624B0CE81}"/>
              </a:ext>
            </a:extLst>
          </cdr:cNvPr>
          <cdr:cNvSpPr txBox="1"/>
        </cdr:nvSpPr>
        <cdr:spPr>
          <a:xfrm xmlns:a="http://schemas.openxmlformats.org/drawingml/2006/main">
            <a:off x="2997546" y="1087807"/>
            <a:ext cx="923364" cy="600634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vertOverflow="clip" wrap="square" rtlCol="0"/>
          <a:lstStyle xmlns:a="http://schemas.openxmlformats.org/drawingml/2006/main"/>
          <a:p xmlns:a="http://schemas.openxmlformats.org/drawingml/2006/main">
            <a:pPr algn="ctr"/>
            <a:r>
              <a:rPr lang="cs-CZ" sz="1400" b="1" dirty="0">
                <a:solidFill>
                  <a:srgbClr val="FF0000"/>
                </a:solidFill>
              </a:rPr>
              <a:t>-2 860</a:t>
            </a:r>
          </a:p>
          <a:p xmlns:a="http://schemas.openxmlformats.org/drawingml/2006/main">
            <a:pPr algn="ctr"/>
            <a:r>
              <a:rPr lang="cs-CZ" sz="1400" b="1" dirty="0">
                <a:solidFill>
                  <a:srgbClr val="FF0000"/>
                </a:solidFill>
              </a:rPr>
              <a:t>tzn. -3 %</a:t>
            </a:r>
          </a:p>
        </cdr:txBody>
      </cdr:sp>
    </cdr:grpSp>
  </cdr:relSizeAnchor>
  <cdr:relSizeAnchor xmlns:cdr="http://schemas.openxmlformats.org/drawingml/2006/chartDrawing">
    <cdr:from>
      <cdr:x>0.28293</cdr:x>
      <cdr:y>0.67701</cdr:y>
    </cdr:from>
    <cdr:to>
      <cdr:x>0.4133</cdr:x>
      <cdr:y>0.82672</cdr:y>
    </cdr:to>
    <cdr:grpSp>
      <cdr:nvGrpSpPr>
        <cdr:cNvPr id="15" name="Skupina 14">
          <a:extLst xmlns:a="http://schemas.openxmlformats.org/drawingml/2006/main">
            <a:ext uri="{FF2B5EF4-FFF2-40B4-BE49-F238E27FC236}">
              <a16:creationId xmlns:a16="http://schemas.microsoft.com/office/drawing/2014/main" id="{33AFF964-FBFB-279B-076D-18835FE8DFA5}"/>
            </a:ext>
          </a:extLst>
        </cdr:cNvPr>
        <cdr:cNvGrpSpPr/>
      </cdr:nvGrpSpPr>
      <cdr:grpSpPr>
        <a:xfrm xmlns:a="http://schemas.openxmlformats.org/drawingml/2006/main">
          <a:off x="3253490" y="3507164"/>
          <a:ext cx="1499169" cy="775569"/>
          <a:chOff x="2872949" y="3054883"/>
          <a:chExt cx="930398" cy="600615"/>
        </a:xfrm>
      </cdr:grpSpPr>
      <cdr:sp macro="" textlink="">
        <cdr:nvSpPr>
          <cdr:cNvPr id="16" name="Obdélník 15">
            <a:extLst xmlns:a="http://schemas.openxmlformats.org/drawingml/2006/main">
              <a:ext uri="{FF2B5EF4-FFF2-40B4-BE49-F238E27FC236}">
                <a16:creationId xmlns:a16="http://schemas.microsoft.com/office/drawing/2014/main" id="{F720EA84-D179-1A34-DCD0-D04BDD06A2B8}"/>
              </a:ext>
            </a:extLst>
          </cdr:cNvPr>
          <cdr:cNvSpPr/>
        </cdr:nvSpPr>
        <cdr:spPr>
          <a:xfrm xmlns:a="http://schemas.openxmlformats.org/drawingml/2006/main">
            <a:off x="2872949" y="3054884"/>
            <a:ext cx="914438" cy="515145"/>
          </a:xfrm>
          <a:prstGeom xmlns:a="http://schemas.openxmlformats.org/drawingml/2006/main" prst="rect">
            <a:avLst/>
          </a:prstGeom>
          <a:solidFill xmlns:a="http://schemas.openxmlformats.org/drawingml/2006/main">
            <a:schemeClr val="bg1"/>
          </a:solidFill>
          <a:ln xmlns:a="http://schemas.openxmlformats.org/drawingml/2006/main" w="19050">
            <a:solidFill>
              <a:srgbClr val="C00000"/>
            </a:solidFill>
          </a:ln>
        </cdr:spPr>
        <cdr:style>
          <a:lnRef xmlns:a="http://schemas.openxmlformats.org/drawingml/2006/main" idx="2">
            <a:schemeClr val="accent1">
              <a:shade val="15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cs-CZ"/>
          </a:p>
        </cdr:txBody>
      </cdr:sp>
      <cdr:sp macro="" textlink="">
        <cdr:nvSpPr>
          <cdr:cNvPr id="17" name="TextovéPole 3">
            <a:extLst xmlns:a="http://schemas.openxmlformats.org/drawingml/2006/main">
              <a:ext uri="{FF2B5EF4-FFF2-40B4-BE49-F238E27FC236}">
                <a16:creationId xmlns:a16="http://schemas.microsoft.com/office/drawing/2014/main" id="{8F78013A-08A2-893C-C375-51E8D3ACD657}"/>
              </a:ext>
            </a:extLst>
          </cdr:cNvPr>
          <cdr:cNvSpPr txBox="1"/>
        </cdr:nvSpPr>
        <cdr:spPr>
          <a:xfrm xmlns:a="http://schemas.openxmlformats.org/drawingml/2006/main">
            <a:off x="2879945" y="3054883"/>
            <a:ext cx="923402" cy="600615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cs-CZ" sz="1400" b="1" dirty="0">
                <a:solidFill>
                  <a:srgbClr val="FF0000"/>
                </a:solidFill>
              </a:rPr>
              <a:t>? -15 % prognóza</a:t>
            </a:r>
          </a:p>
          <a:p xmlns:a="http://schemas.openxmlformats.org/drawingml/2006/main">
            <a:pPr algn="ctr"/>
            <a:r>
              <a:rPr lang="cs-CZ" sz="1400" b="1" dirty="0">
                <a:solidFill>
                  <a:srgbClr val="C00000"/>
                </a:solidFill>
              </a:rPr>
              <a:t>? -9 %  rok 2024</a:t>
            </a:r>
          </a:p>
          <a:p xmlns:a="http://schemas.openxmlformats.org/drawingml/2006/main">
            <a:pPr algn="ctr"/>
            <a:r>
              <a:rPr lang="cs-CZ" sz="900" b="1" dirty="0">
                <a:solidFill>
                  <a:srgbClr val="C00000"/>
                </a:solidFill>
              </a:rPr>
              <a:t>(I.-III. Čtvrtletí)</a:t>
            </a:r>
          </a:p>
        </cdr:txBody>
      </cdr:sp>
    </cdr:grp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0.68143</cdr:x>
      <cdr:y>0.09915</cdr:y>
    </cdr:from>
    <cdr:to>
      <cdr:x>0.75743</cdr:x>
      <cdr:y>0.2589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BE080539-6C66-F252-0A58-265684894C9A}"/>
            </a:ext>
          </a:extLst>
        </cdr:cNvPr>
        <cdr:cNvSpPr txBox="1"/>
      </cdr:nvSpPr>
      <cdr:spPr>
        <a:xfrm xmlns:a="http://schemas.openxmlformats.org/drawingml/2006/main">
          <a:off x="7297230" y="348763"/>
          <a:ext cx="813916" cy="5619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cs-CZ" sz="1200" b="1" kern="1200" dirty="0"/>
            <a:t>r. 2025</a:t>
          </a:r>
        </a:p>
        <a:p xmlns:a="http://schemas.openxmlformats.org/drawingml/2006/main">
          <a:pPr algn="ctr"/>
          <a:r>
            <a:rPr lang="cs-CZ" sz="1200" kern="1200" dirty="0"/>
            <a:t>N=23 537</a:t>
          </a:r>
        </a:p>
      </cdr:txBody>
    </cdr:sp>
  </cdr:relSizeAnchor>
  <cdr:relSizeAnchor xmlns:cdr="http://schemas.openxmlformats.org/drawingml/2006/chartDrawing">
    <cdr:from>
      <cdr:x>0.81945</cdr:x>
      <cdr:y>0.09915</cdr:y>
    </cdr:from>
    <cdr:to>
      <cdr:x>0.91109</cdr:x>
      <cdr:y>0.22624</cdr:y>
    </cdr:to>
    <cdr:sp macro="" textlink="">
      <cdr:nvSpPr>
        <cdr:cNvPr id="3" name="TextovéPole 1">
          <a:extLst xmlns:a="http://schemas.openxmlformats.org/drawingml/2006/main">
            <a:ext uri="{FF2B5EF4-FFF2-40B4-BE49-F238E27FC236}">
              <a16:creationId xmlns:a16="http://schemas.microsoft.com/office/drawing/2014/main" id="{F8FEE50B-A993-7242-85C2-69DD7FB699A5}"/>
            </a:ext>
          </a:extLst>
        </cdr:cNvPr>
        <cdr:cNvSpPr txBox="1"/>
      </cdr:nvSpPr>
      <cdr:spPr>
        <a:xfrm xmlns:a="http://schemas.openxmlformats.org/drawingml/2006/main">
          <a:off x="8775288" y="348763"/>
          <a:ext cx="981305" cy="44702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cs-CZ" sz="1200" b="1" kern="1200" dirty="0">
              <a:solidFill>
                <a:schemeClr val="tx1"/>
              </a:solidFill>
            </a:rPr>
            <a:t>r. 2018-2022</a:t>
          </a:r>
        </a:p>
        <a:p xmlns:a="http://schemas.openxmlformats.org/drawingml/2006/main">
          <a:pPr algn="ctr"/>
          <a:r>
            <a:rPr lang="cs-CZ" sz="1200" kern="1200" dirty="0">
              <a:solidFill>
                <a:schemeClr val="tx1"/>
              </a:solidFill>
            </a:rPr>
            <a:t>N=7 327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8DD6E4A3-A107-4DB7-ADCD-B44300EA75F3}" type="datetimeFigureOut">
              <a:rPr lang="cs-CZ" smtClean="0"/>
              <a:t>02.02.2026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741181E-4EDA-4DC3-BE25-0B9E8E9C719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2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9859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8C514-0542-2C05-5FDF-5BE06FE88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78FB205E-C622-A60B-D10B-08C7BF4CF6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C427E60-75AA-A20D-A372-0010CCD07B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5CACF2-89DB-36D3-CBF4-B3ECC67BE2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964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0B09F-9D67-0354-1B60-6A809B3A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3DF07E0-D0B8-B61D-36B5-F3EFFBF2F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E06DC2D-1C60-B33A-6365-9C318792D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E16408D-F09A-B649-1EE7-55C0EAE582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093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151770-7F3A-F4A9-642E-A8E39420A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93686EF-7FC5-59D4-6728-C1DAF298F9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648F118-B1D5-D122-EC01-1125ADAF84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0AEDEE-4DD6-386E-F2ED-3FA1A800D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6765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22929E-2D94-416A-D2F6-B5AD64C2B7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27BB46C-82E4-2F99-F289-E95E3C2CCA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02934BAC-BC03-19D1-55C2-DEC17B1507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B2F1FB0-D18B-3011-3B10-A9DB6AF63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947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374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9A02E4-3FF0-46F7-F3E2-0A5A5AC73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9F4F09C2-2864-223F-37F9-24060C1895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126B5D8A-C405-3112-51AB-B06598E581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2CAC89B-320B-A48E-E66F-9FB4568025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89052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88463-9E00-F5F0-19BE-DB77BF344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83191CA-7B3A-249D-0004-D06FF6B5B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19A4D94-77C7-F1DD-86BD-BBA33E681F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B66B1C-F054-2FCD-91CE-BF5E9044D3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483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529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B7292-AA7C-A947-8368-00D6D8CDC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80492DA-8DD6-0CB5-A8B8-F3D6F39A1E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0AC69AB-931E-14B2-EA85-F4F063ADC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A22E68-0949-F333-7211-D43E0D285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174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7959E-D97F-41A2-9B9F-1F551A3AC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C081181-C72B-394D-225F-057BFBD40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BE29EF9-B95A-E3EB-C8F1-E538C8ACF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E094C9F-AC91-F7CB-5110-9DC5E20C83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937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Pokles v devadesátých letech 1993-1996 pociťujeme právě teď. Silné ročníky 70. let jsou již v </a:t>
            </a:r>
            <a:r>
              <a:rPr lang="cs-CZ" dirty="0" err="1"/>
              <a:t>postreprodukčním</a:t>
            </a:r>
            <a:r>
              <a:rPr lang="cs-CZ" dirty="0"/>
              <a:t> věku a nejmladším ženám narozeným v 80. letech je už víc jak 35 let.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352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C9D23-A21B-02B0-4669-6D5E19D3F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2E25F86-36DF-E410-A973-CE9FDCC2CF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9044F788-BB73-F972-C1F8-05A7CAE31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C1421F-A2BE-E761-CE5E-E6E7AB5C10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7231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C9A80E-EDFF-4461-3D46-5BCC03F04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DC36841-482F-F3E2-4F3A-EB94C177A6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2BC1D89-D52C-2E30-71AE-CCDB09CB7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0AC316-FAB5-E37A-7C43-8F84E7DE85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75799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82465-0171-757F-1C7A-72645B3EF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3DA013B9-6E10-4A3A-C26C-7544F6B3FC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5EF763D-90A5-5BF9-BE9D-5755317F8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A9EA46A-8742-41A8-713C-3848837F60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2528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A946C-6063-4A47-D355-EAFEFFEA1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7F5847D-DB0A-158F-AE7F-7D723D26B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AC4688-9D0F-3A39-A5E9-27444FAD7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1BD3BE-7E0A-0F94-4465-5E287F4B2D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396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2BCD8-1A1C-7726-6459-504F977C2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408136E-2D8F-9A01-23CC-C59C6F669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7F566E3A-5C3C-1CB0-C396-8E626CFE64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1729AA8-83CA-0D06-9344-E7E5E7C9EF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950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EB302-9FBE-C20B-53B1-907037B5D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BAEA4DB-8EB9-5123-8397-39B7D1AB9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5E23C2C1-2520-E66B-326E-35DCA65CAD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B5ECC9-F547-2721-68F7-AD392B763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5834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70675-5074-D799-E7E8-6D12ADE72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E311B84-E3BB-FBA2-EE4D-22EA9E25FC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FBDC6AC-6D94-9649-EF6E-6BB3903DFB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066CA3A-74D7-07A8-9949-6B1DB8770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1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0846A-2264-C350-5089-0972A7C07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6E9A97A-DDCC-DEC0-39F2-A3CE60D31A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85F86C5-1E3F-8412-C88C-F1B17FEE4E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77C9C-89C8-4B2E-7267-877B762BE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563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F4B55-F8E1-7972-5D43-49C135502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5F187B7C-62E1-768E-2A94-727B77E1E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59CE03A-9673-AEAA-1C78-A3DB27E8E7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CB70A2-B1E0-5390-BEE5-894A0A42D5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92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9FCFD6-E8A6-2E5F-8D12-EB6380570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42324722-D729-589B-4074-171B1CB6D5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84D357E-7B7D-E53C-45F9-B6528DE40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668287-34E6-EDB3-7F32-95AC2F6C2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976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3520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52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 roku 2020 tři roky stagnuje na 1,7 dítěte na ženu. V roce 2021 hodnota 1,83 spolu s Francií nejvyšší v Evropě („tahounem“ růstu byla plodnost žen, které rodily své druhé </a:t>
            </a:r>
            <a:r>
              <a:rPr lang="cs-CZ" dirty="0" err="1"/>
              <a:t>dítě+aktualizace</a:t>
            </a:r>
            <a:r>
              <a:rPr lang="cs-CZ" dirty="0"/>
              <a:t> údajů o početním stavu žen na základě výsledků nového sčítání lidu).</a:t>
            </a:r>
          </a:p>
          <a:p>
            <a:r>
              <a:rPr lang="cs-CZ" dirty="0"/>
              <a:t>2022 = 1,62, 2023 = 1,45 a  2024=1,37 … je otázka, na kolik spadne v roce 2025, téměř jistě pod 1,3</a:t>
            </a:r>
          </a:p>
          <a:p>
            <a:r>
              <a:rPr lang="cs-CZ" dirty="0"/>
              <a:t>2022 – pokles u prvního i druhého pořadí, pomalejší u 3. a vyššího. 2023 již pokles vše.</a:t>
            </a:r>
          </a:p>
          <a:p>
            <a:r>
              <a:rPr lang="cs-CZ" dirty="0"/>
              <a:t>Past nízké plodnosti=</a:t>
            </a:r>
            <a:r>
              <a:rPr lang="cs-CZ" b="0" dirty="0">
                <a:effectLst/>
              </a:rPr>
              <a:t>dlouhodobá nízká plodnost generuje méně početné generace, a když se tyto generace dostanou do reprodukčního věku, tak protože žen je méně, už nikdy nevyplodí tolik dětí, aby byla zajištěna populační stabilita, i kdyby se zvýšila úhrnná plodnost.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497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857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7858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44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C0E81E-B499-A06D-58C9-B5C0422AC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21A1D55E-4B16-74DF-44A9-9153BFCEA1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3FB7969-F90F-1608-F6D8-0CFF80590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0D5069-539E-1407-06C0-75C7B67C8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011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1181E-4EDA-4DC3-BE25-0B9E8E9C7195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71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13.png"/><Relationship Id="rId10" Type="http://schemas.openxmlformats.org/officeDocument/2006/relationships/image" Target="../media/image17.sv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9.emf"/><Relationship Id="rId7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ázek 54">
            <a:extLst>
              <a:ext uri="{FF2B5EF4-FFF2-40B4-BE49-F238E27FC236}">
                <a16:creationId xmlns:a16="http://schemas.microsoft.com/office/drawing/2014/main" id="{DCC0342D-E6FF-5911-381E-40FA1B1AB7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2477" y="1171132"/>
            <a:ext cx="11687045" cy="557832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DA99E6-D5CB-48B1-3682-FCCD916E1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486" y="479807"/>
            <a:ext cx="9829800" cy="594360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7B12675-DAED-0605-C432-CDA6FAB00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46149-1C17-44F2-A69F-4D33D52D293C}" type="datetimeFigureOut">
              <a:rPr lang="cs-CZ" smtClean="0"/>
              <a:t>02.02.2026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F75AEA-E091-D3DF-65DF-4B056397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8E46F9B9-A398-B552-BD85-84F2269295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097" y="1443691"/>
            <a:ext cx="1163559" cy="452898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F0AB423A-2A82-8F1A-E697-FFE97D9237D7}"/>
              </a:ext>
            </a:extLst>
          </p:cNvPr>
          <p:cNvSpPr/>
          <p:nvPr userDrawn="1"/>
        </p:nvSpPr>
        <p:spPr>
          <a:xfrm>
            <a:off x="0" y="5931526"/>
            <a:ext cx="9438851" cy="62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3170257C-7718-35A0-3C87-D5CE3DB00B3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105800" y="517121"/>
            <a:ext cx="720000" cy="72000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E52B272F-DD04-96FE-BD47-43E38CA6F33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26682" y="566549"/>
            <a:ext cx="720000" cy="720000"/>
          </a:xfrm>
          <a:prstGeom prst="rect">
            <a:avLst/>
          </a:prstGeom>
        </p:spPr>
      </p:pic>
      <p:sp>
        <p:nvSpPr>
          <p:cNvPr id="24" name="Volný tvar 6">
            <a:extLst>
              <a:ext uri="{FF2B5EF4-FFF2-40B4-BE49-F238E27FC236}">
                <a16:creationId xmlns:a16="http://schemas.microsoft.com/office/drawing/2014/main" id="{5D03160A-FC28-EE59-EC41-680C6C31A804}"/>
              </a:ext>
            </a:extLst>
          </p:cNvPr>
          <p:cNvSpPr/>
          <p:nvPr userDrawn="1"/>
        </p:nvSpPr>
        <p:spPr>
          <a:xfrm>
            <a:off x="7105454" y="-9427"/>
            <a:ext cx="5102679" cy="3837214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0B73B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Volný tvar 18">
            <a:extLst>
              <a:ext uri="{FF2B5EF4-FFF2-40B4-BE49-F238E27FC236}">
                <a16:creationId xmlns:a16="http://schemas.microsoft.com/office/drawing/2014/main" id="{72A2C73C-529C-9F8D-AF71-B3D8F0E85984}"/>
              </a:ext>
            </a:extLst>
          </p:cNvPr>
          <p:cNvSpPr/>
          <p:nvPr userDrawn="1"/>
        </p:nvSpPr>
        <p:spPr>
          <a:xfrm>
            <a:off x="9081211" y="-9426"/>
            <a:ext cx="3129643" cy="2441120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137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33CCCC"/>
              </a:solidFill>
            </a:endParaRPr>
          </a:p>
        </p:txBody>
      </p:sp>
      <p:sp>
        <p:nvSpPr>
          <p:cNvPr id="26" name="Volný tvar 19">
            <a:extLst>
              <a:ext uri="{FF2B5EF4-FFF2-40B4-BE49-F238E27FC236}">
                <a16:creationId xmlns:a16="http://schemas.microsoft.com/office/drawing/2014/main" id="{6A0AFF55-E779-0097-F492-875ED151F70B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509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57AA32-63A5-350F-2CBF-E9DA894D536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34" y="1460269"/>
            <a:ext cx="1198713" cy="288000"/>
          </a:xfrm>
          <a:prstGeom prst="rect">
            <a:avLst/>
          </a:prstGeom>
        </p:spPr>
      </p:pic>
      <p:grpSp>
        <p:nvGrpSpPr>
          <p:cNvPr id="29" name="Skupina 28">
            <a:extLst>
              <a:ext uri="{FF2B5EF4-FFF2-40B4-BE49-F238E27FC236}">
                <a16:creationId xmlns:a16="http://schemas.microsoft.com/office/drawing/2014/main" id="{747D225C-DD69-E8B1-9EA8-70770FD04634}"/>
              </a:ext>
            </a:extLst>
          </p:cNvPr>
          <p:cNvGrpSpPr/>
          <p:nvPr userDrawn="1"/>
        </p:nvGrpSpPr>
        <p:grpSpPr>
          <a:xfrm>
            <a:off x="7756119" y="6272375"/>
            <a:ext cx="4176775" cy="399218"/>
            <a:chOff x="7767225" y="6272375"/>
            <a:chExt cx="4176775" cy="399218"/>
          </a:xfrm>
        </p:grpSpPr>
        <p:pic>
          <p:nvPicPr>
            <p:cNvPr id="30" name="Obrázek 29">
              <a:extLst>
                <a:ext uri="{FF2B5EF4-FFF2-40B4-BE49-F238E27FC236}">
                  <a16:creationId xmlns:a16="http://schemas.microsoft.com/office/drawing/2014/main" id="{05792237-795F-9419-02C1-CFE29D08EA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0046" y="6272375"/>
              <a:ext cx="603954" cy="399218"/>
            </a:xfrm>
            <a:prstGeom prst="rect">
              <a:avLst/>
            </a:prstGeom>
          </p:spPr>
        </p:pic>
        <p:pic>
          <p:nvPicPr>
            <p:cNvPr id="31" name="Obrázek 30">
              <a:extLst>
                <a:ext uri="{FF2B5EF4-FFF2-40B4-BE49-F238E27FC236}">
                  <a16:creationId xmlns:a16="http://schemas.microsoft.com/office/drawing/2014/main" id="{DA7E6569-CB9A-57BD-AC7E-28826CDCF5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7225" y="6370983"/>
              <a:ext cx="3170928" cy="277776"/>
            </a:xfrm>
            <a:prstGeom prst="rect">
              <a:avLst/>
            </a:prstGeom>
          </p:spPr>
        </p:pic>
      </p:grpSp>
      <p:grpSp>
        <p:nvGrpSpPr>
          <p:cNvPr id="34" name="Skupina 33">
            <a:extLst>
              <a:ext uri="{FF2B5EF4-FFF2-40B4-BE49-F238E27FC236}">
                <a16:creationId xmlns:a16="http://schemas.microsoft.com/office/drawing/2014/main" id="{9639A485-783B-E1A8-BFD7-DB6E03FAB831}"/>
              </a:ext>
            </a:extLst>
          </p:cNvPr>
          <p:cNvGrpSpPr/>
          <p:nvPr userDrawn="1"/>
        </p:nvGrpSpPr>
        <p:grpSpPr>
          <a:xfrm>
            <a:off x="11417641" y="3085921"/>
            <a:ext cx="609600" cy="477423"/>
            <a:chOff x="11508259" y="3171939"/>
            <a:chExt cx="609600" cy="477423"/>
          </a:xfrm>
        </p:grpSpPr>
        <p:sp>
          <p:nvSpPr>
            <p:cNvPr id="35" name="Obdélník: se zakulacenými rohy 34">
              <a:extLst>
                <a:ext uri="{FF2B5EF4-FFF2-40B4-BE49-F238E27FC236}">
                  <a16:creationId xmlns:a16="http://schemas.microsoft.com/office/drawing/2014/main" id="{90F845A1-705E-9F71-505E-D822CA24518E}"/>
                </a:ext>
              </a:extLst>
            </p:cNvPr>
            <p:cNvSpPr/>
            <p:nvPr userDrawn="1"/>
          </p:nvSpPr>
          <p:spPr>
            <a:xfrm>
              <a:off x="11508259" y="3171939"/>
              <a:ext cx="609600" cy="4774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A1833201-2251-8F17-7AFB-9C6CCA573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01260" y="3212650"/>
              <a:ext cx="396000" cy="396000"/>
            </a:xfrm>
            <a:prstGeom prst="rect">
              <a:avLst/>
            </a:prstGeom>
          </p:spPr>
        </p:pic>
      </p:grpSp>
      <p:grpSp>
        <p:nvGrpSpPr>
          <p:cNvPr id="37" name="Skupina 36">
            <a:extLst>
              <a:ext uri="{FF2B5EF4-FFF2-40B4-BE49-F238E27FC236}">
                <a16:creationId xmlns:a16="http://schemas.microsoft.com/office/drawing/2014/main" id="{EF000C5B-18E4-532C-E0E0-683474DA4ECB}"/>
              </a:ext>
            </a:extLst>
          </p:cNvPr>
          <p:cNvGrpSpPr/>
          <p:nvPr userDrawn="1"/>
        </p:nvGrpSpPr>
        <p:grpSpPr>
          <a:xfrm>
            <a:off x="11417641" y="4224575"/>
            <a:ext cx="609600" cy="477423"/>
            <a:chOff x="11508259" y="4341438"/>
            <a:chExt cx="609600" cy="477423"/>
          </a:xfrm>
        </p:grpSpPr>
        <p:sp>
          <p:nvSpPr>
            <p:cNvPr id="38" name="Obdélník: se zakulacenými rohy 37">
              <a:extLst>
                <a:ext uri="{FF2B5EF4-FFF2-40B4-BE49-F238E27FC236}">
                  <a16:creationId xmlns:a16="http://schemas.microsoft.com/office/drawing/2014/main" id="{B9483FF7-FFA5-F5FF-ACDF-FB2CFCF5A5E5}"/>
                </a:ext>
              </a:extLst>
            </p:cNvPr>
            <p:cNvSpPr/>
            <p:nvPr userDrawn="1"/>
          </p:nvSpPr>
          <p:spPr>
            <a:xfrm>
              <a:off x="11508259" y="4341438"/>
              <a:ext cx="609600" cy="4774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39" name="Picture 24">
              <a:extLst>
                <a:ext uri="{FF2B5EF4-FFF2-40B4-BE49-F238E27FC236}">
                  <a16:creationId xmlns:a16="http://schemas.microsoft.com/office/drawing/2014/main" id="{6C92E9E7-2EBB-2CC5-EE60-747ADDF7FD8D}"/>
                </a:ext>
              </a:extLst>
            </p:cNvPr>
            <p:cNvPicPr>
              <a:picLocks noChangeAspect="1" noChangeArrowheads="1"/>
            </p:cNvPicPr>
            <p:nvPr userDrawn="1">
              <p:custDataLst>
                <p:tags r:id="rId1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1601260" y="4435295"/>
              <a:ext cx="432000" cy="2897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4" name="Obdélník: se zakulacenými rohy 43">
            <a:extLst>
              <a:ext uri="{FF2B5EF4-FFF2-40B4-BE49-F238E27FC236}">
                <a16:creationId xmlns:a16="http://schemas.microsoft.com/office/drawing/2014/main" id="{75EB137C-14D5-1252-2F12-37DAEB5FFC5A}"/>
              </a:ext>
            </a:extLst>
          </p:cNvPr>
          <p:cNvSpPr/>
          <p:nvPr userDrawn="1"/>
        </p:nvSpPr>
        <p:spPr>
          <a:xfrm>
            <a:off x="0" y="5896064"/>
            <a:ext cx="12193200" cy="64800"/>
          </a:xfrm>
          <a:prstGeom prst="roundRect">
            <a:avLst/>
          </a:prstGeom>
          <a:solidFill>
            <a:srgbClr val="0B73B5"/>
          </a:solidFill>
          <a:ln w="12700" cap="flat" cmpd="sng" algn="ctr">
            <a:solidFill>
              <a:srgbClr val="0B73B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Obdélník: se zakulacenými rohy 45">
            <a:extLst>
              <a:ext uri="{FF2B5EF4-FFF2-40B4-BE49-F238E27FC236}">
                <a16:creationId xmlns:a16="http://schemas.microsoft.com/office/drawing/2014/main" id="{25258912-FF0A-0CA3-A208-F33991492101}"/>
              </a:ext>
            </a:extLst>
          </p:cNvPr>
          <p:cNvSpPr/>
          <p:nvPr userDrawn="1"/>
        </p:nvSpPr>
        <p:spPr>
          <a:xfrm>
            <a:off x="8534283" y="5896064"/>
            <a:ext cx="1692000" cy="648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7" name="Grafický objekt 46" descr="Rodina se dvěma dětmi se souvislou výplní">
            <a:extLst>
              <a:ext uri="{FF2B5EF4-FFF2-40B4-BE49-F238E27FC236}">
                <a16:creationId xmlns:a16="http://schemas.microsoft.com/office/drawing/2014/main" id="{DBFC2B45-483B-BEF5-5C19-38D9A4A36F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34514" y="4643028"/>
            <a:ext cx="1901134" cy="1901134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7C94689E-5128-9ADB-8D27-CDF7B896F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1544" y="5607609"/>
            <a:ext cx="7325161" cy="670584"/>
          </a:xfrm>
        </p:spPr>
        <p:txBody>
          <a:bodyPr anchor="ctr"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27" name="Volný tvar 17">
            <a:extLst>
              <a:ext uri="{FF2B5EF4-FFF2-40B4-BE49-F238E27FC236}">
                <a16:creationId xmlns:a16="http://schemas.microsoft.com/office/drawing/2014/main" id="{07661CDD-C2BF-D2B2-906F-FF09C7A42C97}"/>
              </a:ext>
            </a:extLst>
          </p:cNvPr>
          <p:cNvSpPr/>
          <p:nvPr userDrawn="1"/>
        </p:nvSpPr>
        <p:spPr>
          <a:xfrm rot="10800000">
            <a:off x="-9428" y="4390332"/>
            <a:ext cx="3549535" cy="2477193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0B73B5"/>
          </a:solidFill>
          <a:ln>
            <a:solidFill>
              <a:srgbClr val="0B73B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03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5F550A4E-5119-DC1E-D3CA-AB6985EED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51996"/>
            <a:ext cx="12192000" cy="3987015"/>
          </a:xfrm>
          <a:prstGeom prst="rect">
            <a:avLst/>
          </a:prstGeom>
        </p:spPr>
      </p:pic>
      <p:sp>
        <p:nvSpPr>
          <p:cNvPr id="8" name="Obdélník: se zakulacenými rohy na opačné straně 7">
            <a:extLst>
              <a:ext uri="{FF2B5EF4-FFF2-40B4-BE49-F238E27FC236}">
                <a16:creationId xmlns:a16="http://schemas.microsoft.com/office/drawing/2014/main" id="{A0C6107E-AA66-81D1-4996-94459103EF54}"/>
              </a:ext>
            </a:extLst>
          </p:cNvPr>
          <p:cNvSpPr/>
          <p:nvPr userDrawn="1"/>
        </p:nvSpPr>
        <p:spPr>
          <a:xfrm flipV="1">
            <a:off x="-4680" y="759090"/>
            <a:ext cx="6911869" cy="2979191"/>
          </a:xfrm>
          <a:prstGeom prst="round2DiagRect">
            <a:avLst>
              <a:gd name="adj1" fmla="val 50000"/>
              <a:gd name="adj2" fmla="val 10166"/>
            </a:avLst>
          </a:prstGeom>
          <a:solidFill>
            <a:srgbClr val="0B73B5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FCD76A-4016-BA8A-B496-655B3EA6A3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4680" y="768350"/>
            <a:ext cx="6911869" cy="2979191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D10FFEA-F910-0B63-06BC-2252193B13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0B73B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92F7BCE-86BC-4225-1F30-9131B4D549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25847" y="6041851"/>
            <a:ext cx="576000" cy="576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058DD9-8B58-4658-C7FF-AE0150F4AC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2614" y="6072759"/>
            <a:ext cx="576000" cy="576000"/>
          </a:xfrm>
          <a:prstGeom prst="rect">
            <a:avLst/>
          </a:prstGeom>
        </p:spPr>
      </p:pic>
      <p:pic>
        <p:nvPicPr>
          <p:cNvPr id="15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BA792C3E-8F56-B068-E4EE-61533D9B0E2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748" y="286817"/>
            <a:ext cx="786158" cy="306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1E75B87-D081-9FDA-0F81-6174165080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002" y="253865"/>
            <a:ext cx="1198713" cy="288000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266CF4B7-C0DD-9C6E-FFD7-6099EC3170A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7449" y="300990"/>
            <a:ext cx="2101765" cy="180000"/>
          </a:xfrm>
          <a:prstGeom prst="rect">
            <a:avLst/>
          </a:prstGeom>
        </p:spPr>
      </p:pic>
      <p:pic>
        <p:nvPicPr>
          <p:cNvPr id="17" name="Grafický objekt 4">
            <a:extLst>
              <a:ext uri="{FF2B5EF4-FFF2-40B4-BE49-F238E27FC236}">
                <a16:creationId xmlns:a16="http://schemas.microsoft.com/office/drawing/2014/main" id="{6D056CEF-641F-4B3E-1E5B-A105CB0BA4A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20877" y="220913"/>
            <a:ext cx="2993374" cy="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9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 Zdravi 2030" descr="Obsah obrázku objekt&#10;&#10;Popis byl vytvořen automaticky">
            <a:extLst>
              <a:ext uri="{FF2B5EF4-FFF2-40B4-BE49-F238E27FC236}">
                <a16:creationId xmlns:a16="http://schemas.microsoft.com/office/drawing/2014/main" id="{35B63FAE-4D1A-7847-99EF-E29BF88A05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2" y="6322243"/>
            <a:ext cx="647424" cy="252000"/>
          </a:xfrm>
          <a:prstGeom prst="rect">
            <a:avLst/>
          </a:prstGeom>
        </p:spPr>
      </p:pic>
      <p:pic>
        <p:nvPicPr>
          <p:cNvPr id="9" name="Logo UZIS">
            <a:extLst>
              <a:ext uri="{FF2B5EF4-FFF2-40B4-BE49-F238E27FC236}">
                <a16:creationId xmlns:a16="http://schemas.microsoft.com/office/drawing/2014/main" id="{2F156749-F1E5-BCED-415E-69FBAC6931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840" y="6425889"/>
            <a:ext cx="411229" cy="270000"/>
          </a:xfrm>
          <a:prstGeom prst="rect">
            <a:avLst/>
          </a:prstGeom>
        </p:spPr>
      </p:pic>
      <p:cxnSp>
        <p:nvCxnSpPr>
          <p:cNvPr id="10" name="Přímá spojnice 3">
            <a:extLst>
              <a:ext uri="{FF2B5EF4-FFF2-40B4-BE49-F238E27FC236}">
                <a16:creationId xmlns:a16="http://schemas.microsoft.com/office/drawing/2014/main" id="{D79E4EC9-6044-AFC7-F60C-04725E2D272B}"/>
              </a:ext>
            </a:extLst>
          </p:cNvPr>
          <p:cNvCxnSpPr>
            <a:cxnSpLocks/>
          </p:cNvCxnSpPr>
          <p:nvPr userDrawn="1"/>
        </p:nvCxnSpPr>
        <p:spPr>
          <a:xfrm>
            <a:off x="1031836" y="6523200"/>
            <a:ext cx="5616000" cy="796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4">
            <a:extLst>
              <a:ext uri="{FF2B5EF4-FFF2-40B4-BE49-F238E27FC236}">
                <a16:creationId xmlns:a16="http://schemas.microsoft.com/office/drawing/2014/main" id="{B42AECC1-555A-FCE2-223C-07A7F45AAB75}"/>
              </a:ext>
            </a:extLst>
          </p:cNvPr>
          <p:cNvSpPr/>
          <p:nvPr userDrawn="1"/>
        </p:nvSpPr>
        <p:spPr>
          <a:xfrm>
            <a:off x="1359467" y="6539370"/>
            <a:ext cx="503250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100" b="1" i="0" dirty="0">
                <a:solidFill>
                  <a:schemeClr val="accent2"/>
                </a:solidFill>
              </a:rPr>
              <a:t>NÁRODNÍ REGISTR REPRODUKČNÍHO ZDRAVÍ</a:t>
            </a:r>
            <a:endParaRPr lang="en-US" sz="1100" b="1" i="0" dirty="0">
              <a:solidFill>
                <a:schemeClr val="accent2"/>
              </a:solidFill>
            </a:endParaRPr>
          </a:p>
        </p:txBody>
      </p:sp>
      <p:sp>
        <p:nvSpPr>
          <p:cNvPr id="12" name="Volný tvar 17">
            <a:extLst>
              <a:ext uri="{FF2B5EF4-FFF2-40B4-BE49-F238E27FC236}">
                <a16:creationId xmlns:a16="http://schemas.microsoft.com/office/drawing/2014/main" id="{604497DC-A984-1F09-8D6F-735C0999DA93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137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Volný tvar 19">
            <a:extLst>
              <a:ext uri="{FF2B5EF4-FFF2-40B4-BE49-F238E27FC236}">
                <a16:creationId xmlns:a16="http://schemas.microsoft.com/office/drawing/2014/main" id="{44A0B558-0578-8743-A5C4-3F07D7635CF4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509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60C6C65D-5301-612F-2C4C-E5C5D07097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047784" y="6414138"/>
            <a:ext cx="324000" cy="32400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0433F15B-3E10-3942-8A78-FA7ED96E243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599259" y="6414138"/>
            <a:ext cx="324000" cy="324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1B9A648-564D-0721-30EE-3330B61F5F7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491" y="6476079"/>
            <a:ext cx="1048874" cy="252000"/>
          </a:xfrm>
          <a:prstGeom prst="rect">
            <a:avLst/>
          </a:prstGeom>
        </p:spPr>
      </p:pic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3FC9AA7B-E143-51A6-B461-18E61568F12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18544" y="6500472"/>
            <a:ext cx="2101765" cy="18000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71D2565F-D6BA-2229-9CDD-A45462C16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37600"/>
            <a:ext cx="11081209" cy="548748"/>
          </a:xfrm>
        </p:spPr>
        <p:txBody>
          <a:bodyPr anchor="t">
            <a:normAutofit/>
          </a:bodyPr>
          <a:lstStyle>
            <a:lvl1pPr>
              <a:defRPr sz="2600">
                <a:solidFill>
                  <a:srgbClr val="E5097F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13595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l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0560EF6F-4F41-055D-D59C-5DB2F962C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37600"/>
            <a:ext cx="11081209" cy="548748"/>
          </a:xfrm>
        </p:spPr>
        <p:txBody>
          <a:bodyPr anchor="t">
            <a:normAutofit/>
          </a:bodyPr>
          <a:lstStyle>
            <a:lvl1pPr>
              <a:defRPr sz="2600">
                <a:solidFill>
                  <a:srgbClr val="E5097F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Volný tvar 17">
            <a:extLst>
              <a:ext uri="{FF2B5EF4-FFF2-40B4-BE49-F238E27FC236}">
                <a16:creationId xmlns:a16="http://schemas.microsoft.com/office/drawing/2014/main" id="{F9D11052-2EFE-C182-E6EC-F0834236121C}"/>
              </a:ext>
            </a:extLst>
          </p:cNvPr>
          <p:cNvSpPr/>
          <p:nvPr userDrawn="1"/>
        </p:nvSpPr>
        <p:spPr>
          <a:xfrm rot="10800000">
            <a:off x="-9428" y="5759777"/>
            <a:ext cx="1960776" cy="110764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41378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Volný tvar 19">
            <a:extLst>
              <a:ext uri="{FF2B5EF4-FFF2-40B4-BE49-F238E27FC236}">
                <a16:creationId xmlns:a16="http://schemas.microsoft.com/office/drawing/2014/main" id="{27E72B6E-CA57-9260-82E6-E9C30BD4CD2C}"/>
              </a:ext>
            </a:extLst>
          </p:cNvPr>
          <p:cNvSpPr/>
          <p:nvPr userDrawn="1"/>
        </p:nvSpPr>
        <p:spPr>
          <a:xfrm>
            <a:off x="10158897" y="-9427"/>
            <a:ext cx="2051957" cy="1306286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E5097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10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E1FEDF5-01ED-0AF8-D5F7-A967E38C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C207FFF-D9B3-AE62-83EE-DE88A813D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601772-27AA-FAE2-E04C-16D3EE306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6149-1C17-44F2-A69F-4D33D52D293C}" type="datetimeFigureOut">
              <a:rPr lang="cs-CZ" smtClean="0"/>
              <a:t>02.02.2026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707C0C5-53A0-F433-A746-521166ED7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F41F4D-3C3A-C647-1EB9-F3D54B110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B7699-749D-43EA-AED8-5633F88E51FE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49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E5097F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B73B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hyperlink" Target="https://ec.europa.eu/eurosta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chart" Target="../charts/chart9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chart" Target="../charts/chart1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28.png"/><Relationship Id="rId5" Type="http://schemas.microsoft.com/office/2014/relationships/chartEx" Target="../charts/chartEx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9.png"/><Relationship Id="rId5" Type="http://schemas.microsoft.com/office/2014/relationships/chartEx" Target="../charts/chartEx2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0.png"/><Relationship Id="rId5" Type="http://schemas.microsoft.com/office/2014/relationships/chartEx" Target="../charts/chartEx3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hyperlink" Target="https://www.czso.cz/csu/czso/projekce-obyvatelstva-ceske-republiky-2018-2100" TargetMode="Externa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chart" Target="../charts/chart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1.png"/><Relationship Id="rId5" Type="http://schemas.microsoft.com/office/2014/relationships/chartEx" Target="../charts/chartEx4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5" Type="http://schemas.openxmlformats.org/officeDocument/2006/relationships/image" Target="../media/image23.png"/><Relationship Id="rId4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Relationship Id="rId4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4" Type="http://schemas.openxmlformats.org/officeDocument/2006/relationships/chart" Target="../charts/char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chart" Target="../charts/chart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Relationship Id="rId6" Type="http://schemas.openxmlformats.org/officeDocument/2006/relationships/chart" Target="../charts/chart23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hyperlink" Target="https://www.czso.cz/csu/czso/projekce-obyvatelstva-ceske-republiky-2018-2100" TargetMode="Externa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chart" Target="../charts/chart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chart" Target="../charts/chart5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hyperlink" Target="https://ec.europa.eu/eurostat" TargetMode="External"/><Relationship Id="rId5" Type="http://schemas.openxmlformats.org/officeDocument/2006/relationships/chart" Target="../charts/chart6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B3FECE-923B-0D59-4463-A5C5F745DD0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cs-CZ" dirty="0"/>
              <a:t>Česko – epidemiologie obezity </a:t>
            </a:r>
            <a:br>
              <a:rPr lang="cs-CZ" dirty="0"/>
            </a:br>
            <a:r>
              <a:rPr lang="cs-CZ" dirty="0"/>
              <a:t>v těhotenství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1614A4-F852-1716-D35E-303382EC180F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cs-CZ" dirty="0"/>
              <a:t>Jitka Jírová</a:t>
            </a:r>
          </a:p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cs-CZ" sz="1400" dirty="0"/>
              <a:t>Ústav zdravotnických informací a statistiky ČR,</a:t>
            </a:r>
          </a:p>
          <a:p>
            <a:pPr>
              <a:lnSpc>
                <a:spcPct val="50000"/>
              </a:lnSpc>
              <a:spcBef>
                <a:spcPts val="1200"/>
              </a:spcBef>
            </a:pPr>
            <a:r>
              <a:rPr lang="cs-CZ" sz="1400" dirty="0"/>
              <a:t>Katedra demografie a </a:t>
            </a:r>
            <a:r>
              <a:rPr lang="cs-CZ" sz="1400" dirty="0" err="1"/>
              <a:t>geodemografie</a:t>
            </a:r>
            <a:r>
              <a:rPr lang="cs-CZ" sz="1400" dirty="0"/>
              <a:t>, </a:t>
            </a:r>
            <a:r>
              <a:rPr lang="cs-CZ" sz="1400" dirty="0" err="1"/>
              <a:t>PřF</a:t>
            </a:r>
            <a:r>
              <a:rPr lang="cs-CZ" sz="1400" dirty="0"/>
              <a:t> UK</a:t>
            </a:r>
          </a:p>
        </p:txBody>
      </p:sp>
    </p:spTree>
    <p:extLst>
      <p:ext uri="{BB962C8B-B14F-4D97-AF65-F5344CB8AC3E}">
        <p14:creationId xmlns:p14="http://schemas.microsoft.com/office/powerpoint/2010/main" val="348485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2598A-037C-9B2B-3B59-4AE8B19F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905E69-369D-4B3E-FB85-501DF2D16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tělesné hmotnosti v ČR podle pohlaví a věku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EA058807-B3B1-38D9-8865-389C8A63BE8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000" y="560096"/>
            <a:ext cx="421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EU–SILC 2022, dostupné na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https://ec.europa.eu/eurostat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prstClr val="black"/>
                </a:solidFill>
                <a:latin typeface="Calibri" panose="020F0502020204030204"/>
              </a:rPr>
              <a:t>Poznámky: 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populace 16 let +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459308FA-F186-5CF3-E9B3-3D86EA0E7A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49163"/>
              </p:ext>
            </p:extLst>
          </p:nvPr>
        </p:nvGraphicFramePr>
        <p:xfrm>
          <a:off x="1017116" y="1361191"/>
          <a:ext cx="8128000" cy="215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7EBE722B-AFD5-ED35-4A00-0AB58D5617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4201385"/>
              </p:ext>
            </p:extLst>
          </p:nvPr>
        </p:nvGraphicFramePr>
        <p:xfrm>
          <a:off x="1017116" y="3511538"/>
          <a:ext cx="8128000" cy="215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Tabulka 12">
            <a:extLst>
              <a:ext uri="{FF2B5EF4-FFF2-40B4-BE49-F238E27FC236}">
                <a16:creationId xmlns:a16="http://schemas.microsoft.com/office/drawing/2014/main" id="{A81FB393-1BCB-DD23-A144-8E11A34D8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53456"/>
              </p:ext>
            </p:extLst>
          </p:nvPr>
        </p:nvGraphicFramePr>
        <p:xfrm>
          <a:off x="9994126" y="5085537"/>
          <a:ext cx="1969477" cy="1152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4207">
                  <a:extLst>
                    <a:ext uri="{9D8B030D-6E8A-4147-A177-3AD203B41FA5}">
                      <a16:colId xmlns:a16="http://schemas.microsoft.com/office/drawing/2014/main" val="2774060984"/>
                    </a:ext>
                  </a:extLst>
                </a:gridCol>
                <a:gridCol w="1095270">
                  <a:extLst>
                    <a:ext uri="{9D8B030D-6E8A-4147-A177-3AD203B41FA5}">
                      <a16:colId xmlns:a16="http://schemas.microsoft.com/office/drawing/2014/main" val="3498008272"/>
                    </a:ext>
                  </a:extLst>
                </a:gridCol>
              </a:tblGrid>
              <a:tr h="288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Podváha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BMI &lt; 18.5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776135527"/>
                  </a:ext>
                </a:extLst>
              </a:tr>
              <a:tr h="288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Normální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BMI 18.5–24.9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76074577"/>
                  </a:ext>
                </a:extLst>
              </a:tr>
              <a:tr h="288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BMI 25.0–29.9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3586828"/>
                  </a:ext>
                </a:extLst>
              </a:tr>
              <a:tr h="28817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u="none" strike="noStrike" dirty="0">
                          <a:effectLst/>
                        </a:rPr>
                        <a:t>BMI &gt;= 30.0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66931496"/>
                  </a:ext>
                </a:extLst>
              </a:tr>
            </a:tbl>
          </a:graphicData>
        </a:graphic>
      </p:graphicFrame>
      <p:sp>
        <p:nvSpPr>
          <p:cNvPr id="14" name="TextovéPole 13">
            <a:extLst>
              <a:ext uri="{FF2B5EF4-FFF2-40B4-BE49-F238E27FC236}">
                <a16:creationId xmlns:a16="http://schemas.microsoft.com/office/drawing/2014/main" id="{ED76A92A-B984-C96D-2EEF-B8BA2D25B15D}"/>
              </a:ext>
            </a:extLst>
          </p:cNvPr>
          <p:cNvSpPr txBox="1"/>
          <p:nvPr/>
        </p:nvSpPr>
        <p:spPr>
          <a:xfrm>
            <a:off x="272590" y="1492189"/>
            <a:ext cx="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</a:rPr>
              <a:t>ŽENY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D838C29-B488-7F39-E7A3-29D733420B01}"/>
              </a:ext>
            </a:extLst>
          </p:cNvPr>
          <p:cNvSpPr txBox="1"/>
          <p:nvPr/>
        </p:nvSpPr>
        <p:spPr>
          <a:xfrm>
            <a:off x="288000" y="3642536"/>
            <a:ext cx="862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MUŽI</a:t>
            </a: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F1B48460-E3F2-F6FC-35CC-20FE95C3BBFD}"/>
              </a:ext>
            </a:extLst>
          </p:cNvPr>
          <p:cNvGrpSpPr/>
          <p:nvPr/>
        </p:nvGrpSpPr>
        <p:grpSpPr>
          <a:xfrm>
            <a:off x="9776055" y="5200371"/>
            <a:ext cx="109356" cy="943537"/>
            <a:chOff x="9776055" y="5200371"/>
            <a:chExt cx="109356" cy="943537"/>
          </a:xfrm>
        </p:grpSpPr>
        <p:sp>
          <p:nvSpPr>
            <p:cNvPr id="16" name="Obdélník 15">
              <a:extLst>
                <a:ext uri="{FF2B5EF4-FFF2-40B4-BE49-F238E27FC236}">
                  <a16:creationId xmlns:a16="http://schemas.microsoft.com/office/drawing/2014/main" id="{C60DBD97-E3F3-D971-B68B-63F24E07D4B3}"/>
                </a:ext>
              </a:extLst>
            </p:cNvPr>
            <p:cNvSpPr/>
            <p:nvPr/>
          </p:nvSpPr>
          <p:spPr>
            <a:xfrm>
              <a:off x="9776055" y="6035908"/>
              <a:ext cx="108000" cy="10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Obdélník 16">
              <a:extLst>
                <a:ext uri="{FF2B5EF4-FFF2-40B4-BE49-F238E27FC236}">
                  <a16:creationId xmlns:a16="http://schemas.microsoft.com/office/drawing/2014/main" id="{CECF8582-5C55-17ED-E698-8B811EFAF4C5}"/>
                </a:ext>
              </a:extLst>
            </p:cNvPr>
            <p:cNvSpPr/>
            <p:nvPr/>
          </p:nvSpPr>
          <p:spPr>
            <a:xfrm flipV="1">
              <a:off x="9776055" y="5200371"/>
              <a:ext cx="108000" cy="10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431D9EE3-F66E-03BE-26EF-0601DE1650E7}"/>
                </a:ext>
              </a:extLst>
            </p:cNvPr>
            <p:cNvSpPr/>
            <p:nvPr/>
          </p:nvSpPr>
          <p:spPr>
            <a:xfrm>
              <a:off x="9776055" y="5743872"/>
              <a:ext cx="108000" cy="10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Obdélník 18">
              <a:extLst>
                <a:ext uri="{FF2B5EF4-FFF2-40B4-BE49-F238E27FC236}">
                  <a16:creationId xmlns:a16="http://schemas.microsoft.com/office/drawing/2014/main" id="{6399C6BA-C6ED-6C75-7710-868D86EF6102}"/>
                </a:ext>
              </a:extLst>
            </p:cNvPr>
            <p:cNvSpPr/>
            <p:nvPr/>
          </p:nvSpPr>
          <p:spPr>
            <a:xfrm>
              <a:off x="9777411" y="5461812"/>
              <a:ext cx="108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E85B7490-0FDD-2DA0-747F-18D10531D4A2}"/>
              </a:ext>
            </a:extLst>
          </p:cNvPr>
          <p:cNvSpPr txBox="1"/>
          <p:nvPr/>
        </p:nvSpPr>
        <p:spPr>
          <a:xfrm>
            <a:off x="9564456" y="1549629"/>
            <a:ext cx="203714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Nadváha + Obezita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= 48,7 %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50A60E2-5694-A8F8-CF5E-A00937421B02}"/>
              </a:ext>
            </a:extLst>
          </p:cNvPr>
          <p:cNvSpPr txBox="1"/>
          <p:nvPr/>
        </p:nvSpPr>
        <p:spPr>
          <a:xfrm>
            <a:off x="9488256" y="3688702"/>
            <a:ext cx="203714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Nadváha + Obezita</a:t>
            </a:r>
          </a:p>
          <a:p>
            <a:pPr algn="ctr"/>
            <a:r>
              <a:rPr lang="cs-CZ" b="1" dirty="0">
                <a:solidFill>
                  <a:schemeClr val="accent4">
                    <a:lumMod val="75000"/>
                  </a:schemeClr>
                </a:solidFill>
              </a:rPr>
              <a:t>= 62,6 %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90EAB0AB-9B99-D8EC-7885-F91506488C7F}"/>
              </a:ext>
            </a:extLst>
          </p:cNvPr>
          <p:cNvSpPr txBox="1"/>
          <p:nvPr/>
        </p:nvSpPr>
        <p:spPr>
          <a:xfrm>
            <a:off x="1015194" y="1508286"/>
            <a:ext cx="6598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Celkem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7A775BDA-B59C-D805-85A5-7E48B4A9DB21}"/>
              </a:ext>
            </a:extLst>
          </p:cNvPr>
          <p:cNvSpPr txBox="1"/>
          <p:nvPr/>
        </p:nvSpPr>
        <p:spPr>
          <a:xfrm>
            <a:off x="1015194" y="3642536"/>
            <a:ext cx="65987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Celkem</a:t>
            </a:r>
          </a:p>
        </p:txBody>
      </p:sp>
    </p:spTree>
    <p:extLst>
      <p:ext uri="{BB962C8B-B14F-4D97-AF65-F5344CB8AC3E}">
        <p14:creationId xmlns:p14="http://schemas.microsoft.com/office/powerpoint/2010/main" val="3315920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7F5A3-79AF-CD6C-5DA8-77D671103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5FE5B6-56D1-1EB0-D3A2-3C13A351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Změny</a:t>
            </a:r>
            <a:r>
              <a:rPr lang="en-US" dirty="0"/>
              <a:t> v </a:t>
            </a:r>
            <a:r>
              <a:rPr lang="en-US" dirty="0" err="1"/>
              <a:t>podílu</a:t>
            </a:r>
            <a:r>
              <a:rPr lang="en-US" dirty="0"/>
              <a:t> </a:t>
            </a:r>
            <a:r>
              <a:rPr lang="en-US" dirty="0" err="1"/>
              <a:t>obézních</a:t>
            </a:r>
            <a:r>
              <a:rPr lang="en-US" dirty="0"/>
              <a:t> v </a:t>
            </a:r>
            <a:r>
              <a:rPr lang="cs-CZ" dirty="0"/>
              <a:t>čase v ČR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A181CBF0-65A2-81E6-8CBE-DE6DCEA208B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000" y="560096"/>
            <a:ext cx="1747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cs-CZ" sz="1200" dirty="0">
                <a:solidFill>
                  <a:prstClr val="black"/>
                </a:solidFill>
              </a:rPr>
              <a:t>(E)HIS 1993 - 2019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992CDE8-CECA-5298-D9BE-444D8FE36C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7720552" y="1333003"/>
            <a:ext cx="3440784" cy="23736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Vysoký podíl preobézních až obézních lidí v České republice a jejich stoupající podíl v čase je jedním z významných problémů zdravotnictví. Dostupná data ukazují u tohoto rizikového faktoru 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 rostoucí trend v čase, a to zejména u mužů. </a:t>
            </a:r>
          </a:p>
        </p:txBody>
      </p:sp>
      <p:graphicFrame>
        <p:nvGraphicFramePr>
          <p:cNvPr id="4" name="Graf 4">
            <a:extLst>
              <a:ext uri="{FF2B5EF4-FFF2-40B4-BE49-F238E27FC236}">
                <a16:creationId xmlns:a16="http://schemas.microsoft.com/office/drawing/2014/main" id="{127D6E93-B882-60F7-D5D7-C3BB2962A70F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594447" y="1208942"/>
          <a:ext cx="6535015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10">
            <a:extLst>
              <a:ext uri="{FF2B5EF4-FFF2-40B4-BE49-F238E27FC236}">
                <a16:creationId xmlns:a16="http://schemas.microsoft.com/office/drawing/2014/main" id="{F6A47426-300F-FF6E-91F4-08299757E78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949146" y="5872550"/>
            <a:ext cx="2480336" cy="331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(Pouze roky s dostatečným N)</a:t>
            </a:r>
          </a:p>
        </p:txBody>
      </p:sp>
    </p:spTree>
    <p:extLst>
      <p:ext uri="{BB962C8B-B14F-4D97-AF65-F5344CB8AC3E}">
        <p14:creationId xmlns:p14="http://schemas.microsoft.com/office/powerpoint/2010/main" val="4222947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FC7643-6C0F-8BF8-67FA-6795E8E4E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A533A4-215C-EF0F-CB49-4CD649C9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</a:t>
            </a:r>
            <a:r>
              <a:rPr lang="en-US" dirty="0" err="1"/>
              <a:t>tělesné</a:t>
            </a:r>
            <a:r>
              <a:rPr lang="en-US" dirty="0"/>
              <a:t> </a:t>
            </a:r>
            <a:r>
              <a:rPr lang="en-US" dirty="0" err="1"/>
              <a:t>hmotnosti</a:t>
            </a:r>
            <a:r>
              <a:rPr lang="en-US" dirty="0"/>
              <a:t> v </a:t>
            </a:r>
            <a:r>
              <a:rPr lang="en-US" dirty="0" err="1"/>
              <a:t>regionálním</a:t>
            </a:r>
            <a:r>
              <a:rPr lang="en-US" dirty="0"/>
              <a:t> </a:t>
            </a:r>
            <a:r>
              <a:rPr lang="en-US" dirty="0" err="1"/>
              <a:t>srovnání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890BF882-25F1-9F72-92AB-53B89762D51D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000" y="560096"/>
            <a:ext cx="1747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cs-CZ" sz="1200" dirty="0">
                <a:solidFill>
                  <a:prstClr val="black"/>
                </a:solidFill>
              </a:rPr>
              <a:t>(E)HIS 1993 - 2019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Graf 3">
            <a:extLst>
              <a:ext uri="{FF2B5EF4-FFF2-40B4-BE49-F238E27FC236}">
                <a16:creationId xmlns:a16="http://schemas.microsoft.com/office/drawing/2014/main" id="{9A58DFF1-D438-3220-D905-EB8A6D076065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31092027"/>
              </p:ext>
            </p:extLst>
          </p:nvPr>
        </p:nvGraphicFramePr>
        <p:xfrm>
          <a:off x="2560" y="429440"/>
          <a:ext cx="7535297" cy="5625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7">
            <a:extLst>
              <a:ext uri="{FF2B5EF4-FFF2-40B4-BE49-F238E27FC236}">
                <a16:creationId xmlns:a16="http://schemas.microsoft.com/office/drawing/2014/main" id="{A17B825C-FC48-B3C6-7F06-4B5DDF0DB38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168639" y="2040880"/>
            <a:ext cx="353373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preobézních až obézních lidí v České republice je v rámci celé Evropské Unie jedním z nejvyšších. Tato problematika má negativní dopad na řadu dalších ukazatelů zdraví, nemocnost a neposlední řadě i na náklady českého zdravotnictví.</a:t>
            </a:r>
          </a:p>
        </p:txBody>
      </p:sp>
    </p:spTree>
    <p:extLst>
      <p:ext uri="{BB962C8B-B14F-4D97-AF65-F5344CB8AC3E}">
        <p14:creationId xmlns:p14="http://schemas.microsoft.com/office/powerpoint/2010/main" val="2470506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FFBC2-D8D0-E527-94AC-0FFD5247C3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A33ACF-F466-9476-39CB-EFB02E1C9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BMI v populaci – dostupnost dat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E94F4B8-4AC9-017E-C1FB-63691D6EA771}"/>
              </a:ext>
            </a:extLst>
          </p:cNvPr>
          <p:cNvSpPr txBox="1"/>
          <p:nvPr/>
        </p:nvSpPr>
        <p:spPr>
          <a:xfrm>
            <a:off x="718645" y="1120676"/>
            <a:ext cx="11206655" cy="544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cs-CZ" b="1" dirty="0"/>
              <a:t>Národní data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u="sng" dirty="0"/>
              <a:t>Národní registr preventivních a screeningových vyšetření</a:t>
            </a:r>
            <a:endParaRPr lang="cs-CZ" u="sng" dirty="0"/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Modul Preventivní prohlídky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V průběhu roku 2026, automaticky z „AIS“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u="sng" dirty="0"/>
              <a:t>Národní registr hrazených zdravotních služeb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Vykázaná zdravotní péče odborností </a:t>
            </a:r>
            <a:r>
              <a:rPr lang="cs-CZ" dirty="0" err="1"/>
              <a:t>obezitologie</a:t>
            </a:r>
            <a:r>
              <a:rPr lang="cs-CZ" dirty="0"/>
              <a:t> (pouze aktivně léčení pro obezitu)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100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u="sng" dirty="0"/>
              <a:t>Národní registr reprodukčního zdraví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Modul Rodičky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r.2000–2015: Váhový přírůstek v průběhu těhotenství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r.2025 (od 1.4.2025): BMI v I. trimestru těhotenství, váhový přírůstek v průběhu těhotenství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034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 descr="Rodina se dvěma dětmi se souvislou výplní">
            <a:extLst>
              <a:ext uri="{FF2B5EF4-FFF2-40B4-BE49-F238E27FC236}">
                <a16:creationId xmlns:a16="http://schemas.microsoft.com/office/drawing/2014/main" id="{2E0E03F5-503B-4EDE-23C0-20562C254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4514" y="448874"/>
            <a:ext cx="1901134" cy="1901134"/>
          </a:xfrm>
          <a:prstGeom prst="rect">
            <a:avLst/>
          </a:prstGeom>
        </p:spPr>
      </p:pic>
      <p:sp>
        <p:nvSpPr>
          <p:cNvPr id="6" name="Obdélník: se zakulacenými rohy na opačné straně 5">
            <a:extLst>
              <a:ext uri="{FF2B5EF4-FFF2-40B4-BE49-F238E27FC236}">
                <a16:creationId xmlns:a16="http://schemas.microsoft.com/office/drawing/2014/main" id="{FBEE1CB1-B266-BBDF-4402-A6731E43F30C}"/>
              </a:ext>
            </a:extLst>
          </p:cNvPr>
          <p:cNvSpPr/>
          <p:nvPr/>
        </p:nvSpPr>
        <p:spPr>
          <a:xfrm flipV="1">
            <a:off x="535304" y="2370327"/>
            <a:ext cx="6911869" cy="2979191"/>
          </a:xfrm>
          <a:prstGeom prst="round2DiagRect">
            <a:avLst>
              <a:gd name="adj1" fmla="val 50000"/>
              <a:gd name="adj2" fmla="val 10166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74BD25-013A-0E62-CB05-FE0465C841B2}"/>
              </a:ext>
            </a:extLst>
          </p:cNvPr>
          <p:cNvSpPr txBox="1"/>
          <p:nvPr/>
        </p:nvSpPr>
        <p:spPr>
          <a:xfrm>
            <a:off x="1284328" y="2657609"/>
            <a:ext cx="517550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BC0059"/>
                </a:solidFill>
              </a:rPr>
              <a:t>Národní registr reprodukčního zdraví</a:t>
            </a:r>
          </a:p>
          <a:p>
            <a:pPr algn="ctr"/>
            <a:endParaRPr lang="cs-CZ" sz="1600" b="1" dirty="0">
              <a:solidFill>
                <a:srgbClr val="BC0059"/>
              </a:solidFill>
            </a:endParaRPr>
          </a:p>
          <a:p>
            <a:pPr algn="ctr"/>
            <a:r>
              <a:rPr lang="cs-CZ" sz="4400" b="1" dirty="0">
                <a:solidFill>
                  <a:srgbClr val="BC0059"/>
                </a:solidFill>
              </a:rPr>
              <a:t>BMI rodiček</a:t>
            </a:r>
          </a:p>
        </p:txBody>
      </p:sp>
      <p:pic>
        <p:nvPicPr>
          <p:cNvPr id="7" name="Obrázek 6" descr="Obsah obrázku design, ilustrace, typografie&#10;&#10;Obsah vygenerovaný umělou inteligencí může být nesprávný.">
            <a:extLst>
              <a:ext uri="{FF2B5EF4-FFF2-40B4-BE49-F238E27FC236}">
                <a16:creationId xmlns:a16="http://schemas.microsoft.com/office/drawing/2014/main" id="{BDA8D5CD-92B0-CEAE-88DE-6244C2E4081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4" y="760236"/>
            <a:ext cx="5837724" cy="1496491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00C3BB0F-1487-25BE-C428-CF22E1710A18}"/>
              </a:ext>
            </a:extLst>
          </p:cNvPr>
          <p:cNvSpPr/>
          <p:nvPr/>
        </p:nvSpPr>
        <p:spPr>
          <a:xfrm>
            <a:off x="0" y="1701910"/>
            <a:ext cx="12193200" cy="64800"/>
          </a:xfrm>
          <a:prstGeom prst="roundRect">
            <a:avLst/>
          </a:prstGeom>
          <a:solidFill>
            <a:srgbClr val="BC00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471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E0417-BF4B-4A27-EAB0-21F5D6066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B3DE92-2EFD-1961-DD29-0998AE20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Rodičky v ČR podle BMI na začátku těhotenství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DEE93457-14C8-33DA-DAB6-88C55668C51B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0B20A178-5C32-9258-F38A-46AA4056697F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60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ECAE194-7303-FBC5-453A-082B8BF8D3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146766"/>
              </p:ext>
            </p:extLst>
          </p:nvPr>
        </p:nvGraphicFramePr>
        <p:xfrm>
          <a:off x="1261437" y="1275176"/>
          <a:ext cx="9103515" cy="4083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52877">
                  <a:extLst>
                    <a:ext uri="{9D8B030D-6E8A-4147-A177-3AD203B41FA5}">
                      <a16:colId xmlns:a16="http://schemas.microsoft.com/office/drawing/2014/main" val="945679809"/>
                    </a:ext>
                  </a:extLst>
                </a:gridCol>
                <a:gridCol w="1783546">
                  <a:extLst>
                    <a:ext uri="{9D8B030D-6E8A-4147-A177-3AD203B41FA5}">
                      <a16:colId xmlns:a16="http://schemas.microsoft.com/office/drawing/2014/main" val="1001494661"/>
                    </a:ext>
                  </a:extLst>
                </a:gridCol>
                <a:gridCol w="1783546">
                  <a:extLst>
                    <a:ext uri="{9D8B030D-6E8A-4147-A177-3AD203B41FA5}">
                      <a16:colId xmlns:a16="http://schemas.microsoft.com/office/drawing/2014/main" val="4201496437"/>
                    </a:ext>
                  </a:extLst>
                </a:gridCol>
                <a:gridCol w="1783546">
                  <a:extLst>
                    <a:ext uri="{9D8B030D-6E8A-4147-A177-3AD203B41FA5}">
                      <a16:colId xmlns:a16="http://schemas.microsoft.com/office/drawing/2014/main" val="667515515"/>
                    </a:ext>
                  </a:extLst>
                </a:gridCol>
              </a:tblGrid>
              <a:tr h="453725">
                <a:tc>
                  <a:txBody>
                    <a:bodyPr/>
                    <a:lstStyle/>
                    <a:p>
                      <a:pPr algn="ctr" fontAlgn="b"/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BMI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Podíl v %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77288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Podváha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&lt; 18,5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1 095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4,7%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202405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Normální/optimální váha</a:t>
                      </a: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18,5 - 24,9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12 561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53,4%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148097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Nadváha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25,0 - 29,9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5 713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24,3%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56160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Obezita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&gt;= 30,0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4 168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17,7%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79446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Nadváha + Obezita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&gt; 25,0 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9 881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42,0%</a:t>
                      </a:r>
                      <a:endParaRPr lang="cs-CZ" sz="1800" b="1" i="0" u="none" strike="noStrike" dirty="0">
                        <a:solidFill>
                          <a:srgbClr val="C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60492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BMI uvedeno celkem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23 537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</a:rPr>
                        <a:t>55,9%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4870026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BMI neuvedeno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18 533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44,1%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4018811"/>
                  </a:ext>
                </a:extLst>
              </a:tr>
              <a:tr h="4537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Celkem 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42 070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9992453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7BB0C8A0-363D-E720-566D-413B9296696A}"/>
              </a:ext>
            </a:extLst>
          </p:cNvPr>
          <p:cNvSpPr txBox="1"/>
          <p:nvPr/>
        </p:nvSpPr>
        <p:spPr>
          <a:xfrm>
            <a:off x="999281" y="5524363"/>
            <a:ext cx="989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! Pozor </a:t>
            </a:r>
            <a:r>
              <a:rPr lang="cs-CZ" dirty="0"/>
              <a:t>– Informace o BMI se sbírá v NRRZ od 1.4.2025. Data za rok 2025 jsou v tuto chvíli nekompletní. </a:t>
            </a:r>
            <a:r>
              <a:rPr lang="cs-CZ" b="1" dirty="0"/>
              <a:t>Jedná se o první náhled na data!</a:t>
            </a:r>
          </a:p>
        </p:txBody>
      </p:sp>
    </p:spTree>
    <p:extLst>
      <p:ext uri="{BB962C8B-B14F-4D97-AF65-F5344CB8AC3E}">
        <p14:creationId xmlns:p14="http://schemas.microsoft.com/office/powerpoint/2010/main" val="3285625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14A984-C2C9-5BCA-B032-92231DD95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9E8DEE-9F3E-4946-8155-2A3AED3A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BMI – NRRZ vs. data Centra fetální medicíny Olomouc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1746872-E956-EC75-9785-D351C9E31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7436829"/>
              </p:ext>
            </p:extLst>
          </p:nvPr>
        </p:nvGraphicFramePr>
        <p:xfrm>
          <a:off x="1077310" y="1424902"/>
          <a:ext cx="10708711" cy="3517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E4F6ADDA-3317-E859-CEAC-ED4C31C3F52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444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Rodička; Centrum fetální medicíny Olomouc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9980803-55A2-F852-AC01-2BF3D7DD24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144658"/>
              </p:ext>
            </p:extLst>
          </p:nvPr>
        </p:nvGraphicFramePr>
        <p:xfrm>
          <a:off x="903687" y="4942390"/>
          <a:ext cx="9930216" cy="915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277">
                  <a:extLst>
                    <a:ext uri="{9D8B030D-6E8A-4147-A177-3AD203B41FA5}">
                      <a16:colId xmlns:a16="http://schemas.microsoft.com/office/drawing/2014/main" val="3209899196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3703816996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3295289001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3402245985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2013359586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1127673661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3497732749"/>
                    </a:ext>
                  </a:extLst>
                </a:gridCol>
                <a:gridCol w="1241277">
                  <a:extLst>
                    <a:ext uri="{9D8B030D-6E8A-4147-A177-3AD203B41FA5}">
                      <a16:colId xmlns:a16="http://schemas.microsoft.com/office/drawing/2014/main" val="139782107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&lt; 18,5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18,5 - 24,9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25,0 - 29,9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30,0 - 34,9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35,0 - 39,9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40,0 - 49,9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&gt;= 50</a:t>
                      </a:r>
                    </a:p>
                  </a:txBody>
                  <a:tcPr marL="6350" marR="6350" marT="6350" marB="0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09753"/>
                  </a:ext>
                </a:extLst>
              </a:tr>
              <a:tr h="2777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NRRZ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1 095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12 561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5 713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2 664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CB7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943466"/>
                  </a:ext>
                </a:extLst>
              </a:tr>
              <a:tr h="27779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CFM Olomouc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835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8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13381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8A7BDE3C-C62F-F25A-4196-098B42C309D7}"/>
              </a:ext>
            </a:extLst>
          </p:cNvPr>
          <p:cNvSpPr txBox="1"/>
          <p:nvPr/>
        </p:nvSpPr>
        <p:spPr>
          <a:xfrm>
            <a:off x="8711159" y="2989067"/>
            <a:ext cx="203714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Nadváha + Obezita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= 42 %</a:t>
            </a:r>
          </a:p>
        </p:txBody>
      </p:sp>
    </p:spTree>
    <p:extLst>
      <p:ext uri="{BB962C8B-B14F-4D97-AF65-F5344CB8AC3E}">
        <p14:creationId xmlns:p14="http://schemas.microsoft.com/office/powerpoint/2010/main" val="274577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461F89-4A2F-DF27-5732-435071AD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rodiček s </a:t>
            </a:r>
            <a:r>
              <a:rPr lang="cs-CZ" u="sng" dirty="0"/>
              <a:t>BMI 18,5–24,9 </a:t>
            </a:r>
            <a:r>
              <a:rPr lang="cs-CZ" dirty="0"/>
              <a:t>podle krajů bydliště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B1FDA48-05BA-35EC-061E-E15A4DEED482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Graf 4">
                <a:extLst>
                  <a:ext uri="{FF2B5EF4-FFF2-40B4-BE49-F238E27FC236}">
                    <a16:creationId xmlns:a16="http://schemas.microsoft.com/office/drawing/2014/main" id="{1AD677BA-D509-5827-8D15-E4D87F07ACE5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3805592153"/>
                  </p:ext>
                </p:extLst>
              </p:nvPr>
            </p:nvGraphicFramePr>
            <p:xfrm>
              <a:off x="140400" y="855658"/>
              <a:ext cx="11895512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Graf 4">
                <a:extLst>
                  <a:ext uri="{FF2B5EF4-FFF2-40B4-BE49-F238E27FC236}">
                    <a16:creationId xmlns:a16="http://schemas.microsoft.com/office/drawing/2014/main" id="{1AD677BA-D509-5827-8D15-E4D87F07AC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00" y="855658"/>
                <a:ext cx="11895512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6718CFC5-4EC6-0837-4D8C-FBF171E3B0ED}"/>
              </a:ext>
            </a:extLst>
          </p:cNvPr>
          <p:cNvSpPr/>
          <p:nvPr/>
        </p:nvSpPr>
        <p:spPr>
          <a:xfrm>
            <a:off x="9500616" y="5870448"/>
            <a:ext cx="1453896" cy="473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BE3DD99-1FCA-A61E-AA15-C6D945584D0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858" y="581032"/>
            <a:ext cx="219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  <a:endParaRPr lang="cs-CZ" sz="1200" i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1C364FD-2F45-E93C-C4A4-F5E20147846F}"/>
              </a:ext>
            </a:extLst>
          </p:cNvPr>
          <p:cNvSpPr txBox="1"/>
          <p:nvPr/>
        </p:nvSpPr>
        <p:spPr>
          <a:xfrm>
            <a:off x="7566991" y="880094"/>
            <a:ext cx="26605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chemeClr val="accent1"/>
                </a:solidFill>
              </a:rPr>
              <a:t>NORMÁLNÍ VÁHA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48FC0B-55F3-C5AB-31FF-BDF5AE1D47EF}"/>
              </a:ext>
            </a:extLst>
          </p:cNvPr>
          <p:cNvSpPr txBox="1"/>
          <p:nvPr/>
        </p:nvSpPr>
        <p:spPr>
          <a:xfrm>
            <a:off x="9653017" y="5269577"/>
            <a:ext cx="2138934" cy="461665"/>
          </a:xfrm>
          <a:prstGeom prst="rect">
            <a:avLst/>
          </a:prstGeom>
          <a:solidFill>
            <a:srgbClr val="0B73B5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>
                <a:solidFill>
                  <a:schemeClr val="bg1"/>
                </a:solidFill>
              </a:rPr>
              <a:t>Cizinky bez uvedeného pobytu</a:t>
            </a:r>
          </a:p>
          <a:p>
            <a:pPr algn="ctr"/>
            <a:r>
              <a:rPr lang="cs-CZ" sz="1200" b="1" dirty="0">
                <a:solidFill>
                  <a:schemeClr val="bg1"/>
                </a:solidFill>
              </a:rPr>
              <a:t>60,1 %</a:t>
            </a:r>
          </a:p>
        </p:txBody>
      </p:sp>
    </p:spTree>
    <p:extLst>
      <p:ext uri="{BB962C8B-B14F-4D97-AF65-F5344CB8AC3E}">
        <p14:creationId xmlns:p14="http://schemas.microsoft.com/office/powerpoint/2010/main" val="1443914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DDE63-0CCF-B592-966D-2AC6E4130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A80C23-5D83-EA66-51C5-E395E5E2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rodiček s </a:t>
            </a:r>
            <a:r>
              <a:rPr lang="cs-CZ" u="sng" dirty="0"/>
              <a:t>BMI </a:t>
            </a:r>
            <a:r>
              <a:rPr lang="en-US" u="sng" dirty="0"/>
              <a:t>&gt;=25</a:t>
            </a:r>
            <a:r>
              <a:rPr lang="cs-CZ" u="sng" dirty="0"/>
              <a:t> </a:t>
            </a:r>
            <a:r>
              <a:rPr lang="cs-CZ" dirty="0"/>
              <a:t>podle krajů bydliště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Graf 4">
                <a:extLst>
                  <a:ext uri="{FF2B5EF4-FFF2-40B4-BE49-F238E27FC236}">
                    <a16:creationId xmlns:a16="http://schemas.microsoft.com/office/drawing/2014/main" id="{F00C0102-5A10-F510-FB79-89FF31275093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715473448"/>
                  </p:ext>
                </p:extLst>
              </p:nvPr>
            </p:nvGraphicFramePr>
            <p:xfrm>
              <a:off x="140400" y="855658"/>
              <a:ext cx="11895512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Graf 4">
                <a:extLst>
                  <a:ext uri="{FF2B5EF4-FFF2-40B4-BE49-F238E27FC236}">
                    <a16:creationId xmlns:a16="http://schemas.microsoft.com/office/drawing/2014/main" id="{F00C0102-5A10-F510-FB79-89FF312750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00" y="855658"/>
                <a:ext cx="11895512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DC52D0EE-6285-055D-B7C5-5C01CD69FED9}"/>
              </a:ext>
            </a:extLst>
          </p:cNvPr>
          <p:cNvSpPr/>
          <p:nvPr/>
        </p:nvSpPr>
        <p:spPr>
          <a:xfrm>
            <a:off x="9500616" y="5870448"/>
            <a:ext cx="1453896" cy="473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DB8DCCE9-7452-7AF6-2E49-1C0539D44E3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858" y="581032"/>
            <a:ext cx="219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  <a:endParaRPr lang="cs-CZ" sz="1200" i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F40C38-2ACF-EFF8-00D5-3CB85776824D}"/>
              </a:ext>
            </a:extLst>
          </p:cNvPr>
          <p:cNvSpPr txBox="1"/>
          <p:nvPr/>
        </p:nvSpPr>
        <p:spPr>
          <a:xfrm>
            <a:off x="7460974" y="880094"/>
            <a:ext cx="30734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NADV</a:t>
            </a:r>
            <a:r>
              <a:rPr lang="cs-CZ" sz="2600" b="1" dirty="0">
                <a:solidFill>
                  <a:schemeClr val="accent1"/>
                </a:solidFill>
              </a:rPr>
              <a:t>ÁHA + OBEZITA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5DB5B15-D72E-D50E-31F7-012C49343258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8F73677-7957-0A7C-CB3B-6E4818C2E654}"/>
              </a:ext>
            </a:extLst>
          </p:cNvPr>
          <p:cNvSpPr txBox="1"/>
          <p:nvPr/>
        </p:nvSpPr>
        <p:spPr>
          <a:xfrm>
            <a:off x="9653017" y="5269577"/>
            <a:ext cx="2138934" cy="461665"/>
          </a:xfrm>
          <a:prstGeom prst="rect">
            <a:avLst/>
          </a:prstGeom>
          <a:solidFill>
            <a:srgbClr val="E9EEF5"/>
          </a:solidFill>
          <a:ln>
            <a:solidFill>
              <a:srgbClr val="8E8BA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Cizinky bez uvedeného pobytu</a:t>
            </a:r>
          </a:p>
          <a:p>
            <a:pPr algn="ctr"/>
            <a:r>
              <a:rPr lang="cs-CZ" sz="1200" b="1" dirty="0"/>
              <a:t>33,8 %</a:t>
            </a:r>
          </a:p>
        </p:txBody>
      </p:sp>
    </p:spTree>
    <p:extLst>
      <p:ext uri="{BB962C8B-B14F-4D97-AF65-F5344CB8AC3E}">
        <p14:creationId xmlns:p14="http://schemas.microsoft.com/office/powerpoint/2010/main" val="1214421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56BD3-026A-DDFB-F706-474EC4179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3F656-840F-8C1B-4BD5-41A4F720F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rodiček s </a:t>
            </a:r>
            <a:r>
              <a:rPr lang="cs-CZ" u="sng" dirty="0"/>
              <a:t>BMI 25,0–29,9 </a:t>
            </a:r>
            <a:r>
              <a:rPr lang="cs-CZ" dirty="0"/>
              <a:t>podle krajů bydliště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Graf 4">
                <a:extLst>
                  <a:ext uri="{FF2B5EF4-FFF2-40B4-BE49-F238E27FC236}">
                    <a16:creationId xmlns:a16="http://schemas.microsoft.com/office/drawing/2014/main" id="{1D3A218E-72DD-ABFF-4DFF-5A1B3D1662F7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57036238"/>
                  </p:ext>
                </p:extLst>
              </p:nvPr>
            </p:nvGraphicFramePr>
            <p:xfrm>
              <a:off x="140400" y="855658"/>
              <a:ext cx="11895512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Graf 4">
                <a:extLst>
                  <a:ext uri="{FF2B5EF4-FFF2-40B4-BE49-F238E27FC236}">
                    <a16:creationId xmlns:a16="http://schemas.microsoft.com/office/drawing/2014/main" id="{1D3A218E-72DD-ABFF-4DFF-5A1B3D1662F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00" y="855658"/>
                <a:ext cx="11895512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A7F0DBCC-1A51-505E-77A2-A854BF4227A0}"/>
              </a:ext>
            </a:extLst>
          </p:cNvPr>
          <p:cNvSpPr/>
          <p:nvPr/>
        </p:nvSpPr>
        <p:spPr>
          <a:xfrm>
            <a:off x="9500616" y="5870448"/>
            <a:ext cx="1453896" cy="473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56011B97-286D-BB17-BB66-3FE205BDDBF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858" y="581032"/>
            <a:ext cx="219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  <a:endParaRPr lang="cs-CZ" sz="1200" i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389AA20-814A-3E8E-2CF5-85F100368A8D}"/>
              </a:ext>
            </a:extLst>
          </p:cNvPr>
          <p:cNvSpPr txBox="1"/>
          <p:nvPr/>
        </p:nvSpPr>
        <p:spPr>
          <a:xfrm>
            <a:off x="8135717" y="880094"/>
            <a:ext cx="2091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chemeClr val="accent1"/>
                </a:solidFill>
              </a:rPr>
              <a:t>NADVÁHA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6E8DBA0-EF69-DEF3-598C-5038245A64E0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963E29-BA3F-6F9D-4978-F574AB8E6000}"/>
              </a:ext>
            </a:extLst>
          </p:cNvPr>
          <p:cNvSpPr txBox="1"/>
          <p:nvPr/>
        </p:nvSpPr>
        <p:spPr>
          <a:xfrm>
            <a:off x="9653017" y="5269577"/>
            <a:ext cx="2138934" cy="461665"/>
          </a:xfrm>
          <a:prstGeom prst="rect">
            <a:avLst/>
          </a:prstGeom>
          <a:solidFill>
            <a:srgbClr val="FAD067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Cizinky bez uvedeného pobytu</a:t>
            </a:r>
          </a:p>
          <a:p>
            <a:pPr algn="ctr"/>
            <a:r>
              <a:rPr lang="cs-CZ" sz="1200" b="1" dirty="0"/>
              <a:t>21,1 %</a:t>
            </a:r>
          </a:p>
        </p:txBody>
      </p:sp>
    </p:spTree>
    <p:extLst>
      <p:ext uri="{BB962C8B-B14F-4D97-AF65-F5344CB8AC3E}">
        <p14:creationId xmlns:p14="http://schemas.microsoft.com/office/powerpoint/2010/main" val="710452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délník 17">
            <a:extLst>
              <a:ext uri="{FF2B5EF4-FFF2-40B4-BE49-F238E27FC236}">
                <a16:creationId xmlns:a16="http://schemas.microsoft.com/office/drawing/2014/main" id="{66B41635-ED92-C932-99FB-6CEB2ECE3769}"/>
              </a:ext>
            </a:extLst>
          </p:cNvPr>
          <p:cNvSpPr/>
          <p:nvPr/>
        </p:nvSpPr>
        <p:spPr>
          <a:xfrm>
            <a:off x="4558660" y="1781248"/>
            <a:ext cx="2900217" cy="421315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675D808A-C531-F2A8-4133-27AF58044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5136339"/>
              </p:ext>
            </p:extLst>
          </p:nvPr>
        </p:nvGraphicFramePr>
        <p:xfrm>
          <a:off x="346289" y="1639574"/>
          <a:ext cx="11499421" cy="51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6">
            <a:extLst>
              <a:ext uri="{FF2B5EF4-FFF2-40B4-BE49-F238E27FC236}">
                <a16:creationId xmlns:a16="http://schemas.microsoft.com/office/drawing/2014/main" id="{F423D64A-AF30-A42E-A080-37A4A88671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7558" y="653725"/>
            <a:ext cx="484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ČSÚ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Projekce obyvatelstva České republiky - 2023 – 2100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Střední varianta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02FFB3-B01E-151B-C67E-A7C7326F1D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98948" y="637611"/>
            <a:ext cx="6063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ttps://www.czso.cz/csu/czso/projekce-obyvatelstva-ceske-republiky-20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-2100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Nadpis 17">
            <a:extLst>
              <a:ext uri="{FF2B5EF4-FFF2-40B4-BE49-F238E27FC236}">
                <a16:creationId xmlns:a16="http://schemas.microsoft.com/office/drawing/2014/main" id="{0D80B7B8-ECF2-3E85-86E9-CE9F487847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2591" y="160258"/>
            <a:ext cx="10515600" cy="538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E5097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Calibri" panose="020F0502020204030204"/>
              </a:rPr>
              <a:t>Počet živě narozených v ČR a predikované počty od roku 2023 do roku 2069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E5097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EF04E8D-8561-5B8A-3EFB-857B6AEA0D81}"/>
              </a:ext>
            </a:extLst>
          </p:cNvPr>
          <p:cNvSpPr txBox="1"/>
          <p:nvPr/>
        </p:nvSpPr>
        <p:spPr>
          <a:xfrm>
            <a:off x="10106399" y="4016074"/>
            <a:ext cx="237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 tisíc narozených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4A2FED85-BAA8-0C98-D1C4-4F7622B80DC7}"/>
              </a:ext>
            </a:extLst>
          </p:cNvPr>
          <p:cNvCxnSpPr/>
          <p:nvPr/>
        </p:nvCxnSpPr>
        <p:spPr>
          <a:xfrm>
            <a:off x="4688518" y="4156364"/>
            <a:ext cx="69272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CE867A-0530-4B6F-5DA2-E212EDE5203A}"/>
              </a:ext>
            </a:extLst>
          </p:cNvPr>
          <p:cNvSpPr txBox="1"/>
          <p:nvPr/>
        </p:nvSpPr>
        <p:spPr>
          <a:xfrm>
            <a:off x="7742766" y="1930535"/>
            <a:ext cx="3796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věku maximální plodnosti vstupují početně slabé ročníky 90. let</a:t>
            </a:r>
          </a:p>
        </p:txBody>
      </p:sp>
    </p:spTree>
    <p:extLst>
      <p:ext uri="{BB962C8B-B14F-4D97-AF65-F5344CB8AC3E}">
        <p14:creationId xmlns:p14="http://schemas.microsoft.com/office/powerpoint/2010/main" val="3057267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F466F-98B2-47FE-A51A-28C9A0CE3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C6AB9F-F8B7-85CD-91E4-19AA2E4EA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rodiček s </a:t>
            </a:r>
            <a:r>
              <a:rPr lang="cs-CZ" u="sng" dirty="0"/>
              <a:t>BMI </a:t>
            </a:r>
            <a:r>
              <a:rPr lang="en-US" u="sng" dirty="0"/>
              <a:t>&gt;=30</a:t>
            </a:r>
            <a:r>
              <a:rPr lang="cs-CZ" u="sng" dirty="0"/>
              <a:t> </a:t>
            </a:r>
            <a:r>
              <a:rPr lang="cs-CZ" dirty="0"/>
              <a:t>podle krajů bydliště</a:t>
            </a:r>
          </a:p>
        </p:txBody>
      </p:sp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7" name="Graf 4">
                <a:extLst>
                  <a:ext uri="{FF2B5EF4-FFF2-40B4-BE49-F238E27FC236}">
                    <a16:creationId xmlns:a16="http://schemas.microsoft.com/office/drawing/2014/main" id="{B9BEA582-637F-AF8E-650C-CEE57D877315}"/>
                  </a:ext>
                </a:extLst>
              </p:cNvPr>
              <p:cNvGraphicFramePr/>
              <p:nvPr>
                <p:custDataLst>
                  <p:tags r:id="rId1"/>
                </p:custDataLst>
                <p:extLst>
                  <p:ext uri="{D42A27DB-BD31-4B8C-83A1-F6EECF244321}">
                    <p14:modId xmlns:p14="http://schemas.microsoft.com/office/powerpoint/2010/main" val="1348472977"/>
                  </p:ext>
                </p:extLst>
              </p:nvPr>
            </p:nvGraphicFramePr>
            <p:xfrm>
              <a:off x="140400" y="855658"/>
              <a:ext cx="11895512" cy="541866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Graf 4">
                <a:extLst>
                  <a:ext uri="{FF2B5EF4-FFF2-40B4-BE49-F238E27FC236}">
                    <a16:creationId xmlns:a16="http://schemas.microsoft.com/office/drawing/2014/main" id="{B9BEA582-637F-AF8E-650C-CEE57D87731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0400" y="855658"/>
                <a:ext cx="11895512" cy="541866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bdélník 3">
            <a:extLst>
              <a:ext uri="{FF2B5EF4-FFF2-40B4-BE49-F238E27FC236}">
                <a16:creationId xmlns:a16="http://schemas.microsoft.com/office/drawing/2014/main" id="{825A3B41-7AA1-332A-3167-C905B2D6BCFF}"/>
              </a:ext>
            </a:extLst>
          </p:cNvPr>
          <p:cNvSpPr/>
          <p:nvPr/>
        </p:nvSpPr>
        <p:spPr>
          <a:xfrm>
            <a:off x="9500616" y="5870448"/>
            <a:ext cx="1453896" cy="4731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6C175FFC-0850-73FF-EFEF-E51F5BCE054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858" y="581032"/>
            <a:ext cx="2192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  <a:endParaRPr lang="cs-CZ" sz="1200" i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1DDDB590-E011-6E1B-CCAC-18FF73459578}"/>
              </a:ext>
            </a:extLst>
          </p:cNvPr>
          <p:cNvSpPr txBox="1"/>
          <p:nvPr/>
        </p:nvSpPr>
        <p:spPr>
          <a:xfrm>
            <a:off x="8135717" y="880094"/>
            <a:ext cx="20918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/>
                </a:solidFill>
              </a:rPr>
              <a:t>OBEZITA</a:t>
            </a:r>
            <a:endParaRPr lang="cs-CZ" sz="2600" b="1" dirty="0">
              <a:solidFill>
                <a:schemeClr val="accent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E90FD5-FE75-A8A4-EF70-F48282BD073C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72593D8-E1B6-604D-B4F3-130BC0BE161E}"/>
              </a:ext>
            </a:extLst>
          </p:cNvPr>
          <p:cNvSpPr txBox="1"/>
          <p:nvPr/>
        </p:nvSpPr>
        <p:spPr>
          <a:xfrm>
            <a:off x="9653017" y="5269577"/>
            <a:ext cx="2138934" cy="461665"/>
          </a:xfrm>
          <a:prstGeom prst="rect">
            <a:avLst/>
          </a:prstGeom>
          <a:solidFill>
            <a:srgbClr val="F8D5DA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dirty="0"/>
              <a:t>Cizinky bez uvedeného pobytu</a:t>
            </a:r>
          </a:p>
          <a:p>
            <a:pPr algn="ctr"/>
            <a:r>
              <a:rPr lang="cs-CZ" sz="1200" b="1" dirty="0"/>
              <a:t>12,6 %</a:t>
            </a:r>
          </a:p>
        </p:txBody>
      </p:sp>
    </p:spTree>
    <p:extLst>
      <p:ext uri="{BB962C8B-B14F-4D97-AF65-F5344CB8AC3E}">
        <p14:creationId xmlns:p14="http://schemas.microsoft.com/office/powerpoint/2010/main" val="52175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693D1-3BE6-38A9-6908-7BA0654A8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B5AA9F-16F7-F61B-3FD1-5CC8A844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typu PZS a BMI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D21286E-4D2B-ED32-EABA-53A1E0FFF3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5214"/>
              </p:ext>
            </p:extLst>
          </p:nvPr>
        </p:nvGraphicFramePr>
        <p:xfrm>
          <a:off x="590399" y="1270800"/>
          <a:ext cx="5249292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E7CBA632-4099-0DCD-282F-D5A8571BDD4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5D4C09-2FFA-522D-DA0D-5A65ABF8C2A6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pic>
        <p:nvPicPr>
          <p:cNvPr id="8" name="Obrázek 7" descr="Obsah obrázku mapa, text&#10;&#10;Popis byl vytvořen automaticky">
            <a:extLst>
              <a:ext uri="{FF2B5EF4-FFF2-40B4-BE49-F238E27FC236}">
                <a16:creationId xmlns:a16="http://schemas.microsoft.com/office/drawing/2014/main" id="{69C442F8-408E-62DE-95E2-C681F63CC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6"/>
          <a:stretch/>
        </p:blipFill>
        <p:spPr>
          <a:xfrm>
            <a:off x="6129373" y="1042697"/>
            <a:ext cx="5489683" cy="3417438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2FA202F-DB69-C156-1D8F-FB2EFDBA33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71244"/>
              </p:ext>
            </p:extLst>
          </p:nvPr>
        </p:nvGraphicFramePr>
        <p:xfrm>
          <a:off x="6743300" y="4669236"/>
          <a:ext cx="4790925" cy="119804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304490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1371686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999806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1114943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3183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Typ PZS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2097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3 899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1 653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2097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PCIMP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2 315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1 035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702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22056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PZS základní péče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6 344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3 025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2 254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814554"/>
                  </a:ext>
                </a:extLst>
              </a:tr>
              <a:tr h="2097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ČR celkem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12 561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5 713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350" marR="6350" marT="635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3E76E212-19C3-5FD2-22C8-43B624E97661}"/>
              </a:ext>
            </a:extLst>
          </p:cNvPr>
          <p:cNvSpPr/>
          <p:nvPr/>
        </p:nvSpPr>
        <p:spPr>
          <a:xfrm>
            <a:off x="9772596" y="1191486"/>
            <a:ext cx="1698833" cy="628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C0247E-1434-D687-0EC1-7D91754DEACE}"/>
              </a:ext>
            </a:extLst>
          </p:cNvPr>
          <p:cNvSpPr txBox="1"/>
          <p:nvPr/>
        </p:nvSpPr>
        <p:spPr>
          <a:xfrm>
            <a:off x="10673968" y="5877379"/>
            <a:ext cx="1067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  <a:r>
              <a:rPr lang="cs-CZ" sz="1000" dirty="0"/>
              <a:t> vč. neudáno</a:t>
            </a:r>
          </a:p>
        </p:txBody>
      </p:sp>
    </p:spTree>
    <p:extLst>
      <p:ext uri="{BB962C8B-B14F-4D97-AF65-F5344CB8AC3E}">
        <p14:creationId xmlns:p14="http://schemas.microsoft.com/office/powerpoint/2010/main" val="3571065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B6D8B-ABE9-2611-0011-C6A7015EA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A68BD5-8B6B-3240-9897-E6B08E72F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věku a BMI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96F9E56-53D2-2D3D-C65A-71D21859D1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9195119"/>
              </p:ext>
            </p:extLst>
          </p:nvPr>
        </p:nvGraphicFramePr>
        <p:xfrm>
          <a:off x="588581" y="1270982"/>
          <a:ext cx="7483364" cy="485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8BA8E676-7F9B-9A5B-DD5F-DF70BF4EACF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67CA901-5541-7B16-AE8C-F5AE1FEC00AC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17B8CF17-50D3-22E3-4E80-AA2FAF06D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61915"/>
              </p:ext>
            </p:extLst>
          </p:nvPr>
        </p:nvGraphicFramePr>
        <p:xfrm>
          <a:off x="8366234" y="1270982"/>
          <a:ext cx="3399229" cy="485206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81573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773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Věk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méně 19 let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307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83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64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20-24 let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1 269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603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439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25-29 let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3 611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1 617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1 200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481455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30-34 let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4 591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1 960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1 448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35-39 let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2 241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1 129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806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7785827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40-44 let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489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283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198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3083141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45 let a více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51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12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982325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u="none" strike="noStrike" dirty="0">
                          <a:effectLst/>
                        </a:rPr>
                        <a:t>Průměrný věk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31,0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31,4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30,6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4092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376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78AF4-4DA6-584F-BEDF-6C418517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81FAF-C3F4-BAF4-4165-E5F0C31B7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vzdělání a BMI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A55A096-A272-AA24-BC72-4BF63EC9E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994193"/>
              </p:ext>
            </p:extLst>
          </p:nvPr>
        </p:nvGraphicFramePr>
        <p:xfrm>
          <a:off x="590400" y="1270800"/>
          <a:ext cx="7484400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32B8FDDB-0BCC-E5D8-3660-2835919B55C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36F4712-13DF-4AA1-5999-113AC6C6BEDC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D4A46D2-3FE8-7A84-AD74-D400BDD81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498458"/>
              </p:ext>
            </p:extLst>
          </p:nvPr>
        </p:nvGraphicFramePr>
        <p:xfrm>
          <a:off x="8366234" y="1270982"/>
          <a:ext cx="3399229" cy="281292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81573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773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Typ PZS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PCIP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1 204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PCIMP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4 703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2 384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1 938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PZS základní péče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1 540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859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481455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ČR celkem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AADE603E-5A7D-1219-0D99-1DD3A509CB8E}"/>
              </a:ext>
            </a:extLst>
          </p:cNvPr>
          <p:cNvSpPr txBox="1"/>
          <p:nvPr/>
        </p:nvSpPr>
        <p:spPr>
          <a:xfrm>
            <a:off x="10959287" y="4083903"/>
            <a:ext cx="1067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  <a:r>
              <a:rPr lang="cs-CZ" sz="1000" dirty="0"/>
              <a:t> vč. neudáno</a:t>
            </a:r>
          </a:p>
        </p:txBody>
      </p:sp>
    </p:spTree>
    <p:extLst>
      <p:ext uri="{BB962C8B-B14F-4D97-AF65-F5344CB8AC3E}">
        <p14:creationId xmlns:p14="http://schemas.microsoft.com/office/powerpoint/2010/main" val="353673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05C95-39E6-AC0A-E491-4346A12C7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B1EAB-5C3B-57CC-B71E-3673C1A3C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parity a BMI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04AF9D4-8939-CFF4-370B-E29303B766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7947202"/>
              </p:ext>
            </p:extLst>
          </p:nvPr>
        </p:nvGraphicFramePr>
        <p:xfrm>
          <a:off x="590400" y="1270800"/>
          <a:ext cx="7484400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322169C7-3A37-B447-AD68-26588877E25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BF27ADF-DC87-AA4C-F8BC-47F60608CF56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BC565F0-A2D0-7458-D570-B5A41036B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789284"/>
              </p:ext>
            </p:extLst>
          </p:nvPr>
        </p:nvGraphicFramePr>
        <p:xfrm>
          <a:off x="8366234" y="1270982"/>
          <a:ext cx="3399229" cy="281292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81573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773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Typ PZS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prvorodička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6 339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2 652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1 877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druhorodička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4 607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2 183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1 603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vícerodička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1 615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688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481455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ČR celkem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8072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218F8-D0BB-DD8C-8EFD-CA1224A0D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191918-CAA2-B5D7-A414-169FCC355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gestačního stáří a BMI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299C541-79AA-B333-21DE-BF9D49FE52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334342"/>
              </p:ext>
            </p:extLst>
          </p:nvPr>
        </p:nvGraphicFramePr>
        <p:xfrm>
          <a:off x="590400" y="1270800"/>
          <a:ext cx="2485949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F4C2C391-17D0-E16A-54AA-7A1529C0C72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9E708FB-E779-F11B-AFE3-E542E113CD51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97ED02F0-D1EB-411E-51C9-780CB4522F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314245"/>
              </p:ext>
            </p:extLst>
          </p:nvPr>
        </p:nvGraphicFramePr>
        <p:xfrm>
          <a:off x="3117671" y="1270800"/>
          <a:ext cx="2487600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F386BAC2-0FB2-6B8A-BC2E-8371165A87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494076"/>
              </p:ext>
            </p:extLst>
          </p:nvPr>
        </p:nvGraphicFramePr>
        <p:xfrm>
          <a:off x="5665965" y="1270800"/>
          <a:ext cx="2487600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TextovéPole 14">
            <a:extLst>
              <a:ext uri="{FF2B5EF4-FFF2-40B4-BE49-F238E27FC236}">
                <a16:creationId xmlns:a16="http://schemas.microsoft.com/office/drawing/2014/main" id="{237E96D3-6FA8-E2C9-693F-EFAF343A7834}"/>
              </a:ext>
            </a:extLst>
          </p:cNvPr>
          <p:cNvSpPr txBox="1"/>
          <p:nvPr/>
        </p:nvSpPr>
        <p:spPr>
          <a:xfrm>
            <a:off x="1241988" y="1006114"/>
            <a:ext cx="132693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Do 31</a:t>
            </a:r>
            <a:r>
              <a:rPr lang="cs-CZ" b="1" dirty="0"/>
              <a:t>+6 t.t.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0733C21-1921-2A64-55DF-9047AB17C872}"/>
              </a:ext>
            </a:extLst>
          </p:cNvPr>
          <p:cNvSpPr txBox="1"/>
          <p:nvPr/>
        </p:nvSpPr>
        <p:spPr>
          <a:xfrm>
            <a:off x="3763815" y="1006284"/>
            <a:ext cx="16769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32+0 – 36+6 t.t.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789E886-57FD-31B1-4A31-2A0E05B0F78A}"/>
              </a:ext>
            </a:extLst>
          </p:cNvPr>
          <p:cNvSpPr txBox="1"/>
          <p:nvPr/>
        </p:nvSpPr>
        <p:spPr>
          <a:xfrm>
            <a:off x="6325161" y="1003235"/>
            <a:ext cx="16769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Od 37+0 t.t.</a:t>
            </a:r>
          </a:p>
        </p:txBody>
      </p:sp>
      <p:graphicFrame>
        <p:nvGraphicFramePr>
          <p:cNvPr id="18" name="Tabulka 17">
            <a:extLst>
              <a:ext uri="{FF2B5EF4-FFF2-40B4-BE49-F238E27FC236}">
                <a16:creationId xmlns:a16="http://schemas.microsoft.com/office/drawing/2014/main" id="{CCD02B7F-36D8-672F-449A-33F6249042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055100"/>
              </p:ext>
            </p:extLst>
          </p:nvPr>
        </p:nvGraphicFramePr>
        <p:xfrm>
          <a:off x="8366234" y="1270982"/>
          <a:ext cx="3520669" cy="281292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958620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734720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819329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773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Typ PZS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31+6 t.t.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32+0–36+6 t.t.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od 37+0 t.t.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11 866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5 364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3 878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481455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ČR celkem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</a:tbl>
          </a:graphicData>
        </a:graphic>
      </p:graphicFrame>
      <p:sp>
        <p:nvSpPr>
          <p:cNvPr id="19" name="TextovéPole 18">
            <a:extLst>
              <a:ext uri="{FF2B5EF4-FFF2-40B4-BE49-F238E27FC236}">
                <a16:creationId xmlns:a16="http://schemas.microsoft.com/office/drawing/2014/main" id="{6E4625AB-EB22-81A8-0F62-B3F0A661C379}"/>
              </a:ext>
            </a:extLst>
          </p:cNvPr>
          <p:cNvSpPr txBox="1"/>
          <p:nvPr/>
        </p:nvSpPr>
        <p:spPr>
          <a:xfrm>
            <a:off x="10959287" y="4083903"/>
            <a:ext cx="1067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  <a:r>
              <a:rPr lang="cs-CZ" sz="1000" dirty="0"/>
              <a:t> vč. neudáno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21DC104-966E-8FF4-81EA-B7E02393B29A}"/>
              </a:ext>
            </a:extLst>
          </p:cNvPr>
          <p:cNvSpPr txBox="1"/>
          <p:nvPr/>
        </p:nvSpPr>
        <p:spPr>
          <a:xfrm>
            <a:off x="8431266" y="4448175"/>
            <a:ext cx="3390603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Výskyt předčasných porodů do týdne: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31+6 je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2x vyšší</a:t>
            </a:r>
            <a:r>
              <a:rPr lang="cs-CZ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v týdnu 32+0-36+6 asi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1,2x vyšší </a:t>
            </a:r>
          </a:p>
          <a:p>
            <a:r>
              <a:rPr lang="cs-CZ" sz="1600" dirty="0"/>
              <a:t>u žen s obezitou než u žen s normálním BMI</a:t>
            </a:r>
          </a:p>
        </p:txBody>
      </p:sp>
    </p:spTree>
    <p:extLst>
      <p:ext uri="{BB962C8B-B14F-4D97-AF65-F5344CB8AC3E}">
        <p14:creationId xmlns:p14="http://schemas.microsoft.com/office/powerpoint/2010/main" val="2391384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F0E3E-21D0-0340-3989-8A0DCCDD5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31305A-987D-5158-F231-B0AC96B62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porodní hmotnosti dítěte a BMI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A638D8D5-0893-DC09-72BE-A3B4AEDC60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127247"/>
              </p:ext>
            </p:extLst>
          </p:nvPr>
        </p:nvGraphicFramePr>
        <p:xfrm>
          <a:off x="588581" y="1270982"/>
          <a:ext cx="7483364" cy="485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E8516D9D-6EFB-1B02-A53D-07632A916FF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B5582CF-CF91-F262-1BC8-6E28F257242C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B3780722-F16B-0A9D-94B0-A988430E25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102657"/>
              </p:ext>
            </p:extLst>
          </p:nvPr>
        </p:nvGraphicFramePr>
        <p:xfrm>
          <a:off x="8366234" y="1270982"/>
          <a:ext cx="3399229" cy="485206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81573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773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Věk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méně 1499g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1500–1999g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2000–2499g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481455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2500–2999g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2 037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3000–3499g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5 011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2 055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1 467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7785827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3500–3999g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3 522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3083141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4000g a více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9982325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ČR celkem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12 561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5 713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4 168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04092215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AA4EC7DE-CCEA-31A3-95E1-B85C65DCF85B}"/>
              </a:ext>
            </a:extLst>
          </p:cNvPr>
          <p:cNvSpPr txBox="1"/>
          <p:nvPr/>
        </p:nvSpPr>
        <p:spPr>
          <a:xfrm>
            <a:off x="10959287" y="6080862"/>
            <a:ext cx="1067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</a:t>
            </a:r>
            <a:r>
              <a:rPr lang="cs-CZ" sz="1000" dirty="0"/>
              <a:t> vč. neudáno</a:t>
            </a:r>
          </a:p>
        </p:txBody>
      </p:sp>
    </p:spTree>
    <p:extLst>
      <p:ext uri="{BB962C8B-B14F-4D97-AF65-F5344CB8AC3E}">
        <p14:creationId xmlns:p14="http://schemas.microsoft.com/office/powerpoint/2010/main" val="672494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DFD66F-B6DB-4730-F965-75A206826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B5D488-9AF5-2E74-B566-379105E5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Rodičky v ČR podle způsobu porodu a BMI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52836B94-F293-A7A7-8829-DD449794D0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4646120"/>
              </p:ext>
            </p:extLst>
          </p:nvPr>
        </p:nvGraphicFramePr>
        <p:xfrm>
          <a:off x="590400" y="1270800"/>
          <a:ext cx="7484400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6">
            <a:extLst>
              <a:ext uri="{FF2B5EF4-FFF2-40B4-BE49-F238E27FC236}">
                <a16:creationId xmlns:a16="http://schemas.microsoft.com/office/drawing/2014/main" id="{EE2919CF-CE3A-D849-A0A3-2F50C0E2A59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6E90A64-EC96-66C5-D0D5-0E0382F57291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586F4EF0-3895-62AD-1C2E-7C43208F5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990534"/>
              </p:ext>
            </p:extLst>
          </p:nvPr>
        </p:nvGraphicFramePr>
        <p:xfrm>
          <a:off x="8366234" y="1270982"/>
          <a:ext cx="3399229" cy="230313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81573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772552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773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Typ PZS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Vaginální porod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9 631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4 107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2 728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Císařský řez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2 930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1 606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1 440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ČR celkem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12 561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5 713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4 168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D91854C3-2820-CA12-6534-4AEC299DECA6}"/>
              </a:ext>
            </a:extLst>
          </p:cNvPr>
          <p:cNvSpPr txBox="1"/>
          <p:nvPr/>
        </p:nvSpPr>
        <p:spPr>
          <a:xfrm>
            <a:off x="8431266" y="4448175"/>
            <a:ext cx="3390603" cy="1077218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Četnost císařských řezů je: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1,5x vyšší</a:t>
            </a:r>
            <a:r>
              <a:rPr lang="cs-CZ" sz="1600" b="1" dirty="0"/>
              <a:t> u žen s obezitou</a:t>
            </a:r>
            <a:r>
              <a:rPr lang="cs-CZ" sz="16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1,2x vyšší </a:t>
            </a:r>
            <a:r>
              <a:rPr lang="cs-CZ" sz="1600" b="1" dirty="0"/>
              <a:t>u žen s nadváhou </a:t>
            </a:r>
          </a:p>
          <a:p>
            <a:r>
              <a:rPr lang="cs-CZ" sz="1600" dirty="0"/>
              <a:t>než u žen s normálním BMI</a:t>
            </a:r>
          </a:p>
        </p:txBody>
      </p:sp>
    </p:spTree>
    <p:extLst>
      <p:ext uri="{BB962C8B-B14F-4D97-AF65-F5344CB8AC3E}">
        <p14:creationId xmlns:p14="http://schemas.microsoft.com/office/powerpoint/2010/main" val="3530966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094FC-307B-C290-AA3A-CA92CB38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E377AD-E3DD-130D-1B30-274C1A82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37600"/>
            <a:ext cx="11081209" cy="548748"/>
          </a:xfrm>
        </p:spPr>
        <p:txBody>
          <a:bodyPr>
            <a:normAutofit/>
          </a:bodyPr>
          <a:lstStyle/>
          <a:p>
            <a:r>
              <a:rPr lang="cs-CZ" dirty="0"/>
              <a:t>Vybrané komplikace v těhotenství u rodiček v ČR a BMI</a:t>
            </a:r>
          </a:p>
        </p:txBody>
      </p:sp>
      <p:graphicFrame>
        <p:nvGraphicFramePr>
          <p:cNvPr id="3" name="Graf 2">
            <a:extLst>
              <a:ext uri="{FF2B5EF4-FFF2-40B4-BE49-F238E27FC236}">
                <a16:creationId xmlns:a16="http://schemas.microsoft.com/office/drawing/2014/main" id="{23C7FE92-6A30-366A-4F6A-75E66EA1CB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3616755"/>
              </p:ext>
            </p:extLst>
          </p:nvPr>
        </p:nvGraphicFramePr>
        <p:xfrm>
          <a:off x="556370" y="1319049"/>
          <a:ext cx="3672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6">
            <a:extLst>
              <a:ext uri="{FF2B5EF4-FFF2-40B4-BE49-F238E27FC236}">
                <a16:creationId xmlns:a16="http://schemas.microsoft.com/office/drawing/2014/main" id="{C423D2D3-AF23-65C9-D101-EC8E8880110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3858" y="581032"/>
            <a:ext cx="3795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lang="cs-CZ" sz="1200" dirty="0"/>
              <a:t>ÚZIS ČR – NRRZ – Rodička</a:t>
            </a:r>
          </a:p>
          <a:p>
            <a:r>
              <a:rPr lang="cs-CZ" sz="1200" b="1" dirty="0"/>
              <a:t>Poznámka: </a:t>
            </a:r>
            <a:r>
              <a:rPr lang="cs-CZ" sz="1200" dirty="0"/>
              <a:t>data odpovídají stavu registru k 12. lednu2026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E0C2A9C-2330-04A7-0C9D-907207460412}"/>
              </a:ext>
            </a:extLst>
          </p:cNvPr>
          <p:cNvSpPr txBox="1"/>
          <p:nvPr/>
        </p:nvSpPr>
        <p:spPr>
          <a:xfrm>
            <a:off x="10466387" y="207914"/>
            <a:ext cx="1697452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Předběžná 2025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B40F9337-167E-4D8E-8459-E00E2AE3A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84793"/>
              </p:ext>
            </p:extLst>
          </p:nvPr>
        </p:nvGraphicFramePr>
        <p:xfrm>
          <a:off x="4323207" y="1352423"/>
          <a:ext cx="342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CCC0099F-B02F-FA0A-1EDD-D67D15F3E2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2258378"/>
              </p:ext>
            </p:extLst>
          </p:nvPr>
        </p:nvGraphicFramePr>
        <p:xfrm>
          <a:off x="556370" y="3985675"/>
          <a:ext cx="3672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E93ADBE5-76D3-26ED-7D7C-FCAD215985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7049211"/>
              </p:ext>
            </p:extLst>
          </p:nvPr>
        </p:nvGraphicFramePr>
        <p:xfrm>
          <a:off x="4323207" y="4019049"/>
          <a:ext cx="342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6544D1CE-DBD7-2540-B7DD-1B9F05988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285319"/>
              </p:ext>
            </p:extLst>
          </p:nvPr>
        </p:nvGraphicFramePr>
        <p:xfrm>
          <a:off x="8093466" y="1270982"/>
          <a:ext cx="3671998" cy="2812921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168363">
                  <a:extLst>
                    <a:ext uri="{9D8B030D-6E8A-4147-A177-3AD203B41FA5}">
                      <a16:colId xmlns:a16="http://schemas.microsoft.com/office/drawing/2014/main" val="3300550706"/>
                    </a:ext>
                  </a:extLst>
                </a:gridCol>
                <a:gridCol w="834545">
                  <a:extLst>
                    <a:ext uri="{9D8B030D-6E8A-4147-A177-3AD203B41FA5}">
                      <a16:colId xmlns:a16="http://schemas.microsoft.com/office/drawing/2014/main" val="3119779678"/>
                    </a:ext>
                  </a:extLst>
                </a:gridCol>
                <a:gridCol w="834545">
                  <a:extLst>
                    <a:ext uri="{9D8B030D-6E8A-4147-A177-3AD203B41FA5}">
                      <a16:colId xmlns:a16="http://schemas.microsoft.com/office/drawing/2014/main" val="1128458691"/>
                    </a:ext>
                  </a:extLst>
                </a:gridCol>
                <a:gridCol w="834545">
                  <a:extLst>
                    <a:ext uri="{9D8B030D-6E8A-4147-A177-3AD203B41FA5}">
                      <a16:colId xmlns:a16="http://schemas.microsoft.com/office/drawing/2014/main" val="3028894219"/>
                    </a:ext>
                  </a:extLst>
                </a:gridCol>
              </a:tblGrid>
              <a:tr h="77377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Typ PZS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Normální BMI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Nadváha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u="none" strike="noStrike" dirty="0">
                          <a:effectLst/>
                        </a:rPr>
                        <a:t>Obezita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49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Preeklampsie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20811848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Hypertenze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049610866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GDM s nízkým rizikem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124814554"/>
                  </a:ext>
                </a:extLst>
              </a:tr>
              <a:tr h="50978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GDM s vysokým rizikem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942593984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8209E78D-2D21-8E25-EF5A-09EC25BB0EAE}"/>
              </a:ext>
            </a:extLst>
          </p:cNvPr>
          <p:cNvSpPr txBox="1"/>
          <p:nvPr/>
        </p:nvSpPr>
        <p:spPr>
          <a:xfrm>
            <a:off x="1499181" y="1352423"/>
            <a:ext cx="1671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Preeklampsie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5A4DD5A-EA88-7F43-86E8-01A803298274}"/>
              </a:ext>
            </a:extLst>
          </p:cNvPr>
          <p:cNvSpPr txBox="1"/>
          <p:nvPr/>
        </p:nvSpPr>
        <p:spPr>
          <a:xfrm>
            <a:off x="5129251" y="1352423"/>
            <a:ext cx="34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Hypertenze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C67CC67-CF95-B845-0D03-EF4F9D6BFCAC}"/>
              </a:ext>
            </a:extLst>
          </p:cNvPr>
          <p:cNvSpPr txBox="1"/>
          <p:nvPr/>
        </p:nvSpPr>
        <p:spPr>
          <a:xfrm>
            <a:off x="1499181" y="4052423"/>
            <a:ext cx="1671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GDM s nízkým rizikem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19D6F2-FCC5-D725-599A-B19906928579}"/>
              </a:ext>
            </a:extLst>
          </p:cNvPr>
          <p:cNvSpPr txBox="1"/>
          <p:nvPr/>
        </p:nvSpPr>
        <p:spPr>
          <a:xfrm>
            <a:off x="5129251" y="4052423"/>
            <a:ext cx="1712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GDM s vysokým rizikem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1E42467-876D-754F-D6F7-C647EF70AFB0}"/>
              </a:ext>
            </a:extLst>
          </p:cNvPr>
          <p:cNvSpPr txBox="1"/>
          <p:nvPr/>
        </p:nvSpPr>
        <p:spPr>
          <a:xfrm>
            <a:off x="7968344" y="4448175"/>
            <a:ext cx="3853526" cy="156966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Výskyt: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Preeklampsie: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3,2x vyšší</a:t>
            </a:r>
            <a:r>
              <a:rPr lang="cs-CZ" sz="1600" b="1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Hypertenze: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6,8x vyšší</a:t>
            </a:r>
            <a:r>
              <a:rPr lang="cs-CZ" sz="1600" b="1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GDM s nízkým rizikem: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2,8x vyšší</a:t>
            </a:r>
            <a:r>
              <a:rPr lang="cs-CZ" sz="1600" b="1" dirty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b="1" dirty="0"/>
              <a:t>GDM s vysokým rizikem: </a:t>
            </a:r>
            <a:r>
              <a:rPr lang="cs-CZ" sz="1600" b="1" dirty="0">
                <a:solidFill>
                  <a:schemeClr val="accent1">
                    <a:lumMod val="75000"/>
                  </a:schemeClr>
                </a:solidFill>
              </a:rPr>
              <a:t>12,3x vyšší</a:t>
            </a:r>
          </a:p>
          <a:p>
            <a:r>
              <a:rPr lang="cs-CZ" sz="1600" dirty="0"/>
              <a:t>u žen s obezitou než u žen s normálním BMI</a:t>
            </a:r>
          </a:p>
        </p:txBody>
      </p:sp>
    </p:spTree>
    <p:extLst>
      <p:ext uri="{BB962C8B-B14F-4D97-AF65-F5344CB8AC3E}">
        <p14:creationId xmlns:p14="http://schemas.microsoft.com/office/powerpoint/2010/main" val="2479447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C634-8DB3-DB68-F9B9-E3B9C1B03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AD7E0-62B9-1316-D00F-CE210434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591" y="237600"/>
            <a:ext cx="11081209" cy="548748"/>
          </a:xfrm>
        </p:spPr>
        <p:txBody>
          <a:bodyPr>
            <a:normAutofit/>
          </a:bodyPr>
          <a:lstStyle/>
          <a:p>
            <a:r>
              <a:rPr lang="cs-CZ" dirty="0"/>
              <a:t>ZÁVĚREM</a:t>
            </a:r>
          </a:p>
        </p:txBody>
      </p:sp>
      <p:pic>
        <p:nvPicPr>
          <p:cNvPr id="14" name="Obrázek 13" descr="Obsah obrázku design, ilustrace, typografie&#10;&#10;Obsah vygenerovaný umělou inteligencí může být nesprávný.">
            <a:extLst>
              <a:ext uri="{FF2B5EF4-FFF2-40B4-BE49-F238E27FC236}">
                <a16:creationId xmlns:a16="http://schemas.microsoft.com/office/drawing/2014/main" id="{2E424B1C-7DDE-2781-ABC3-2B3331BE370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04" y="5860940"/>
            <a:ext cx="3276000" cy="839794"/>
          </a:xfrm>
          <a:prstGeom prst="rect">
            <a:avLst/>
          </a:prstGeom>
        </p:spPr>
      </p:pic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6D2951ED-AB92-F23F-ECAD-040E5A0849FA}"/>
              </a:ext>
            </a:extLst>
          </p:cNvPr>
          <p:cNvSpPr/>
          <p:nvPr/>
        </p:nvSpPr>
        <p:spPr>
          <a:xfrm>
            <a:off x="-1200" y="6367996"/>
            <a:ext cx="12193200" cy="36000"/>
          </a:xfrm>
          <a:prstGeom prst="roundRect">
            <a:avLst/>
          </a:prstGeom>
          <a:solidFill>
            <a:srgbClr val="BC00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D42BB5E-E07A-1E60-1D02-79F1D1F53856}"/>
              </a:ext>
            </a:extLst>
          </p:cNvPr>
          <p:cNvSpPr txBox="1"/>
          <p:nvPr/>
        </p:nvSpPr>
        <p:spPr>
          <a:xfrm>
            <a:off x="838200" y="684997"/>
            <a:ext cx="10258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Nadváha + obezita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C00000"/>
                </a:solidFill>
              </a:rPr>
              <a:t>48,7 % žen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accent4"/>
                </a:solidFill>
              </a:rPr>
              <a:t>62,6 % mužů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r>
              <a:rPr lang="cs-CZ" dirty="0"/>
              <a:t>První předběžná data o </a:t>
            </a:r>
            <a:r>
              <a:rPr lang="cs-CZ" u="sng" dirty="0"/>
              <a:t>BMI v I. trimestru těhotenství u rodiček</a:t>
            </a:r>
            <a:r>
              <a:rPr lang="cs-CZ" dirty="0"/>
              <a:t> – NRRZ (1.dubna 2025–30.9.2025)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Normální BMI: 53,4 %, Nadváha: 24,3 %, Obezita: 17,7%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Nadváha + obezita: 42,0 %</a:t>
            </a:r>
          </a:p>
          <a:p>
            <a:endParaRPr lang="cs-CZ" dirty="0"/>
          </a:p>
          <a:p>
            <a:r>
              <a:rPr lang="cs-CZ" dirty="0"/>
              <a:t>Nadváha a obezita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zvyšuje riziko</a:t>
            </a:r>
            <a:r>
              <a:rPr lang="cs-CZ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Předčasného porodu</a:t>
            </a:r>
            <a:r>
              <a:rPr lang="en-US" sz="1600" dirty="0"/>
              <a:t> </a:t>
            </a:r>
            <a:r>
              <a:rPr lang="cs-CZ" sz="1600" dirty="0"/>
              <a:t>(do 36+6 t.t.: 5,5 % Normální BMI, 6,1 % Nadváha, 7,0 % Obezita)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Císařského řezu </a:t>
            </a:r>
            <a:r>
              <a:rPr lang="cs-CZ" sz="1600" dirty="0"/>
              <a:t>(23,3 % Normální BMI, 28,1 % Nadváha, 34,5 % Obezita)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Závažných těhotenských komplikací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Preeklampsie </a:t>
            </a:r>
            <a:r>
              <a:rPr lang="cs-CZ" sz="1600" dirty="0"/>
              <a:t>(1,2 % Normální BMI, 2,1 % Nadváha, 4,0 % Obezita),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Hypertenze </a:t>
            </a:r>
            <a:r>
              <a:rPr lang="cs-CZ" sz="1600" dirty="0"/>
              <a:t>(1,3 % Normální BMI, 2,7 % Nadváha, 9,0 % Obezita),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GDM s nízkým rizikem </a:t>
            </a:r>
            <a:r>
              <a:rPr lang="cs-CZ" sz="1600" dirty="0"/>
              <a:t>(4,6 % Normální BMI, 8,1 % Nadváha, 13,1 % Obezita),</a:t>
            </a:r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GDM s vysokým rizikem </a:t>
            </a:r>
            <a:r>
              <a:rPr lang="cs-CZ" sz="1600" dirty="0"/>
              <a:t>(0,4 % Normální BMI, 1,3 % Nadváha, 5,2 % Obezita).</a:t>
            </a:r>
            <a:endParaRPr lang="cs-CZ" dirty="0"/>
          </a:p>
          <a:p>
            <a:endParaRPr lang="cs-CZ" dirty="0"/>
          </a:p>
          <a:p>
            <a:r>
              <a:rPr lang="cs-CZ" dirty="0"/>
              <a:t>Sběr dat je třeba dále rozvíjet, kvantifikovat vliv obezity, analyzovat vliv obezity na zdraví novorozenců a dětí v pozdějším věku.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196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675D808A-C531-F2A8-4133-27AF58044F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2961337"/>
              </p:ext>
            </p:extLst>
          </p:nvPr>
        </p:nvGraphicFramePr>
        <p:xfrm>
          <a:off x="346289" y="1422741"/>
          <a:ext cx="11499421" cy="518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9" name="TextBox 6">
            <a:extLst>
              <a:ext uri="{FF2B5EF4-FFF2-40B4-BE49-F238E27FC236}">
                <a16:creationId xmlns:a16="http://schemas.microsoft.com/office/drawing/2014/main" id="{F423D64A-AF30-A42E-A080-37A4A88671DB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57558" y="653725"/>
            <a:ext cx="484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ČSÚ 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Projekce obyvatelstva České republiky - 2023 – 2100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Calibri" panose="020F0502020204030204"/>
              </a:rPr>
              <a:t>Střední varianta bez zohlednění migrace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7002FFB3-B01E-151B-C67E-A7C7326F1D7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98948" y="637611"/>
            <a:ext cx="6063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ttps://www.czso.cz/csu/czso/projekce-obyvatelstva-ceske-republiky-20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23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-2100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Nadpis 17">
            <a:extLst>
              <a:ext uri="{FF2B5EF4-FFF2-40B4-BE49-F238E27FC236}">
                <a16:creationId xmlns:a16="http://schemas.microsoft.com/office/drawing/2014/main" id="{0D80B7B8-ECF2-3E85-86E9-CE9F48784715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72591" y="160258"/>
            <a:ext cx="10515600" cy="5383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E5097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latin typeface="Calibri" panose="020F0502020204030204"/>
              </a:rPr>
              <a:t>Počet živě narozených v ČR a predikované počty od roku 2023 do roku 2050</a:t>
            </a:r>
            <a:endParaRPr kumimoji="0" lang="cs-CZ" sz="2600" b="1" i="0" u="none" strike="noStrike" kern="1200" cap="none" spc="0" normalizeH="0" baseline="0" noProof="0" dirty="0">
              <a:ln>
                <a:noFill/>
              </a:ln>
              <a:solidFill>
                <a:srgbClr val="E5097F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9EF04E8D-8561-5B8A-3EFB-857B6AEA0D81}"/>
              </a:ext>
            </a:extLst>
          </p:cNvPr>
          <p:cNvSpPr txBox="1"/>
          <p:nvPr/>
        </p:nvSpPr>
        <p:spPr>
          <a:xfrm>
            <a:off x="10152581" y="2510548"/>
            <a:ext cx="23702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 tisíc narozených</a:t>
            </a:r>
          </a:p>
        </p:txBody>
      </p:sp>
    </p:spTree>
    <p:extLst>
      <p:ext uri="{BB962C8B-B14F-4D97-AF65-F5344CB8AC3E}">
        <p14:creationId xmlns:p14="http://schemas.microsoft.com/office/powerpoint/2010/main" val="3456634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E9D87D7F-B82B-750A-C0DD-087881242CE4}"/>
              </a:ext>
            </a:extLst>
          </p:cNvPr>
          <p:cNvSpPr/>
          <p:nvPr/>
        </p:nvSpPr>
        <p:spPr>
          <a:xfrm>
            <a:off x="813487" y="5863112"/>
            <a:ext cx="6249465" cy="22237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A73B9C-853F-CFAE-E4EF-FCA42A6CE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486" y="661114"/>
            <a:ext cx="9829800" cy="594360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cs-CZ" sz="3600" b="1" i="0" u="none" strike="noStrike" kern="1200" cap="none" spc="0" normalizeH="0" baseline="0" noProof="0" dirty="0">
                <a:ln>
                  <a:noFill/>
                </a:ln>
                <a:solidFill>
                  <a:srgbClr val="E509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NÁRODNÍ REGISTR REPRODUKČNÍHO ZDRAVÍ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107AA56-89B6-D2F1-93A2-202D9C744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487" y="5668406"/>
            <a:ext cx="6249465" cy="105696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cs-CZ" dirty="0"/>
              <a:t>Děkuji za pozornost</a:t>
            </a:r>
          </a:p>
          <a:p>
            <a:pPr algn="ctr"/>
            <a:r>
              <a:rPr lang="cs-CZ" sz="3800" dirty="0">
                <a:solidFill>
                  <a:schemeClr val="accent1"/>
                </a:solidFill>
              </a:rPr>
              <a:t>www.nzip.cz/nrrz</a:t>
            </a:r>
          </a:p>
        </p:txBody>
      </p:sp>
    </p:spTree>
    <p:extLst>
      <p:ext uri="{BB962C8B-B14F-4D97-AF65-F5344CB8AC3E}">
        <p14:creationId xmlns:p14="http://schemas.microsoft.com/office/powerpoint/2010/main" val="1424113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DCD71BF3-11AA-00BC-F003-BC7DD91BD14F}"/>
              </a:ext>
            </a:extLst>
          </p:cNvPr>
          <p:cNvSpPr/>
          <p:nvPr/>
        </p:nvSpPr>
        <p:spPr>
          <a:xfrm>
            <a:off x="1082352" y="2136710"/>
            <a:ext cx="8742783" cy="12922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5BE7F7-9944-A8A3-8264-C74D0165D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2"/>
                </a:solidFill>
              </a:rPr>
              <a:t>Úhrnná plodnost podle pořadí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B4B30F84-E591-75F4-94DA-9E0E507F1F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673900"/>
              </p:ext>
            </p:extLst>
          </p:nvPr>
        </p:nvGraphicFramePr>
        <p:xfrm>
          <a:off x="102834" y="1313169"/>
          <a:ext cx="9983275" cy="5161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F19B3F4-CB76-55E7-A4DC-A3DC55102B65}"/>
              </a:ext>
            </a:extLst>
          </p:cNvPr>
          <p:cNvGraphicFramePr>
            <a:graphicFrameLocks noGrp="1"/>
          </p:cNvGraphicFramePr>
          <p:nvPr/>
        </p:nvGraphicFramePr>
        <p:xfrm>
          <a:off x="10213517" y="1034574"/>
          <a:ext cx="1544837" cy="461939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83108">
                  <a:extLst>
                    <a:ext uri="{9D8B030D-6E8A-4147-A177-3AD203B41FA5}">
                      <a16:colId xmlns:a16="http://schemas.microsoft.com/office/drawing/2014/main" val="985341449"/>
                    </a:ext>
                  </a:extLst>
                </a:gridCol>
                <a:gridCol w="961729">
                  <a:extLst>
                    <a:ext uri="{9D8B030D-6E8A-4147-A177-3AD203B41FA5}">
                      <a16:colId xmlns:a16="http://schemas.microsoft.com/office/drawing/2014/main" val="50640938"/>
                    </a:ext>
                  </a:extLst>
                </a:gridCol>
              </a:tblGrid>
              <a:tr h="54291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9459" marR="9459" marT="94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Úhrnná plodnost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224871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1,53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10123872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1,57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34539952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1,63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1124693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effectLst/>
                          <a:latin typeface="+mn-lt"/>
                        </a:rPr>
                        <a:t>1,69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6462603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41811344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960633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1,71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84712395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1,83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117820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1,62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021914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 dirty="0">
                          <a:effectLst/>
                          <a:latin typeface="+mn-lt"/>
                        </a:rPr>
                        <a:t>1,45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3228130"/>
                  </a:ext>
                </a:extLst>
              </a:tr>
              <a:tr h="370589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1,37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960376"/>
                  </a:ext>
                </a:extLst>
              </a:tr>
            </a:tbl>
          </a:graphicData>
        </a:graphic>
      </p:graphicFrame>
      <p:sp>
        <p:nvSpPr>
          <p:cNvPr id="6" name="TextovéPole 7">
            <a:extLst>
              <a:ext uri="{FF2B5EF4-FFF2-40B4-BE49-F238E27FC236}">
                <a16:creationId xmlns:a16="http://schemas.microsoft.com/office/drawing/2014/main" id="{C62B188C-AB9A-A4D7-F735-97C4B9D023AD}"/>
              </a:ext>
            </a:extLst>
          </p:cNvPr>
          <p:cNvSpPr txBox="1"/>
          <p:nvPr/>
        </p:nvSpPr>
        <p:spPr>
          <a:xfrm>
            <a:off x="5453743" y="6083321"/>
            <a:ext cx="66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i="1" dirty="0"/>
              <a:t>Rok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0AC950A-CAEB-BE46-426E-D6A09D7DF008}"/>
              </a:ext>
            </a:extLst>
          </p:cNvPr>
          <p:cNvSpPr txBox="1"/>
          <p:nvPr/>
        </p:nvSpPr>
        <p:spPr>
          <a:xfrm>
            <a:off x="10790384" y="206598"/>
            <a:ext cx="123623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2014</a:t>
            </a:r>
            <a:r>
              <a:rPr lang="cs-CZ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–</a:t>
            </a:r>
            <a:r>
              <a:rPr lang="cs-CZ" dirty="0"/>
              <a:t>2024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6BD2CAE-2649-4D6E-F19B-58F23558FB0F}"/>
              </a:ext>
            </a:extLst>
          </p:cNvPr>
          <p:cNvSpPr txBox="1"/>
          <p:nvPr/>
        </p:nvSpPr>
        <p:spPr>
          <a:xfrm>
            <a:off x="272591" y="1034574"/>
            <a:ext cx="56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/>
              <a:t>Úhrnná plodnost = průměrný počet dětí na 1 ženu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DDB41DC-A6B2-909D-8BB0-BFCB86D2B6C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3002" y="635896"/>
            <a:ext cx="2797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ČSÚ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Demografická příručka</a:t>
            </a:r>
            <a:endParaRPr lang="cs-CZ" sz="1200" i="1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1D50CB8-B4D7-0C2B-929A-B6468C5FC20D}"/>
              </a:ext>
            </a:extLst>
          </p:cNvPr>
          <p:cNvSpPr txBox="1"/>
          <p:nvPr/>
        </p:nvSpPr>
        <p:spPr>
          <a:xfrm>
            <a:off x="1082352" y="1836492"/>
            <a:ext cx="3600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2"/>
                </a:solidFill>
              </a:rPr>
              <a:t>2,1 dítěte/1 ženu = prostá reprodukce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23A9CCC-9010-B4FD-7852-508925C4EC58}"/>
              </a:ext>
            </a:extLst>
          </p:cNvPr>
          <p:cNvSpPr txBox="1"/>
          <p:nvPr/>
        </p:nvSpPr>
        <p:spPr>
          <a:xfrm>
            <a:off x="1082351" y="3429000"/>
            <a:ext cx="3979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accent2"/>
                </a:solidFill>
              </a:rPr>
              <a:t>1,3 dítěte/1 ženu = past nízké plodnosti</a:t>
            </a:r>
          </a:p>
        </p:txBody>
      </p:sp>
    </p:spTree>
    <p:extLst>
      <p:ext uri="{BB962C8B-B14F-4D97-AF65-F5344CB8AC3E}">
        <p14:creationId xmlns:p14="http://schemas.microsoft.com/office/powerpoint/2010/main" val="400068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464AD-38B5-6721-3525-4791909E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Narození podle státního občanství matky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726EBC85-AE94-B944-2532-F00D8CBDE4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8672573"/>
              </p:ext>
            </p:extLst>
          </p:nvPr>
        </p:nvGraphicFramePr>
        <p:xfrm>
          <a:off x="741644" y="1424902"/>
          <a:ext cx="10708711" cy="49032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1F25815A-AF1E-53F5-E1EC-60D5FFA6DB9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93002" y="635896"/>
            <a:ext cx="5441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ČSÚ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IS narození</a:t>
            </a:r>
          </a:p>
          <a:p>
            <a:r>
              <a:rPr lang="cs-CZ" sz="1200" b="1" dirty="0">
                <a:solidFill>
                  <a:prstClr val="black"/>
                </a:solidFill>
                <a:latin typeface="Calibri" panose="020F0502020204030204"/>
              </a:rPr>
              <a:t>Poznámky: 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Češka vs. cizinka určeno na základě vykázaného státního občanství matky</a:t>
            </a:r>
            <a:endParaRPr lang="cs-CZ" sz="1200" i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4E771D3-673D-9A12-EEE4-57071C43C407}"/>
              </a:ext>
            </a:extLst>
          </p:cNvPr>
          <p:cNvSpPr txBox="1"/>
          <p:nvPr/>
        </p:nvSpPr>
        <p:spPr>
          <a:xfrm>
            <a:off x="10790384" y="206598"/>
            <a:ext cx="1236236" cy="36933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/>
              <a:t>2017</a:t>
            </a:r>
            <a:r>
              <a:rPr lang="cs-CZ" b="0" i="0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–</a:t>
            </a:r>
            <a:r>
              <a:rPr lang="cs-CZ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639879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464AD-38B5-6721-3525-4791909E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02" y="171486"/>
            <a:ext cx="11081209" cy="548748"/>
          </a:xfrm>
        </p:spPr>
        <p:txBody>
          <a:bodyPr/>
          <a:lstStyle/>
          <a:p>
            <a:r>
              <a:rPr lang="cs-CZ" dirty="0"/>
              <a:t>Narození podle státního občanství matky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667102F4-130F-EF5B-E00B-AE312A4E4442}"/>
              </a:ext>
            </a:extLst>
          </p:cNvPr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33674404"/>
              </p:ext>
            </p:extLst>
          </p:nvPr>
        </p:nvGraphicFramePr>
        <p:xfrm>
          <a:off x="507777" y="912896"/>
          <a:ext cx="11158706" cy="5506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3" name="TextovéPole 22">
            <a:extLst>
              <a:ext uri="{FF2B5EF4-FFF2-40B4-BE49-F238E27FC236}">
                <a16:creationId xmlns:a16="http://schemas.microsoft.com/office/drawing/2014/main" id="{07266464-B47E-CE2A-B395-9B491BC59397}"/>
              </a:ext>
            </a:extLst>
          </p:cNvPr>
          <p:cNvSpPr txBox="1"/>
          <p:nvPr/>
        </p:nvSpPr>
        <p:spPr>
          <a:xfrm>
            <a:off x="8981041" y="2373420"/>
            <a:ext cx="290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2"/>
                </a:solidFill>
              </a:rPr>
              <a:t>Počet a podíl narozených cizinkám stoupá.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endParaRPr lang="cs-CZ" dirty="0"/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99CFA2E5-367F-16EB-5B1B-BCB0097D2BE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93002" y="635896"/>
            <a:ext cx="2070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/>
              <a:t>Zdroj: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Zdroj: </a:t>
            </a: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ČSÚ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IS narození</a:t>
            </a:r>
          </a:p>
        </p:txBody>
      </p:sp>
    </p:spTree>
    <p:extLst>
      <p:ext uri="{BB962C8B-B14F-4D97-AF65-F5344CB8AC3E}">
        <p14:creationId xmlns:p14="http://schemas.microsoft.com/office/powerpoint/2010/main" val="2070278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059A1-0617-8F4A-5A9F-1E074FE5FA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 descr="Rodina se dvěma dětmi se souvislou výplní">
            <a:extLst>
              <a:ext uri="{FF2B5EF4-FFF2-40B4-BE49-F238E27FC236}">
                <a16:creationId xmlns:a16="http://schemas.microsoft.com/office/drawing/2014/main" id="{DA580289-D1D1-A510-F7DE-A47883EB8C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4514" y="448874"/>
            <a:ext cx="1901134" cy="1901134"/>
          </a:xfrm>
          <a:prstGeom prst="rect">
            <a:avLst/>
          </a:prstGeom>
        </p:spPr>
      </p:pic>
      <p:sp>
        <p:nvSpPr>
          <p:cNvPr id="6" name="Obdélník: se zakulacenými rohy na opačné straně 5">
            <a:extLst>
              <a:ext uri="{FF2B5EF4-FFF2-40B4-BE49-F238E27FC236}">
                <a16:creationId xmlns:a16="http://schemas.microsoft.com/office/drawing/2014/main" id="{25B02B74-D0C0-E579-BB2C-4D1AF327FAA9}"/>
              </a:ext>
            </a:extLst>
          </p:cNvPr>
          <p:cNvSpPr/>
          <p:nvPr/>
        </p:nvSpPr>
        <p:spPr>
          <a:xfrm flipV="1">
            <a:off x="535304" y="2370327"/>
            <a:ext cx="6911869" cy="2979191"/>
          </a:xfrm>
          <a:prstGeom prst="round2DiagRect">
            <a:avLst>
              <a:gd name="adj1" fmla="val 50000"/>
              <a:gd name="adj2" fmla="val 1016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2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666826B-7D29-544F-8E7C-39F45C48C9C5}"/>
              </a:ext>
            </a:extLst>
          </p:cNvPr>
          <p:cNvSpPr txBox="1"/>
          <p:nvPr/>
        </p:nvSpPr>
        <p:spPr>
          <a:xfrm>
            <a:off x="1403486" y="3051565"/>
            <a:ext cx="51755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chemeClr val="accent2"/>
                </a:solidFill>
              </a:rPr>
              <a:t>Obezita v obecné populaci </a:t>
            </a:r>
          </a:p>
        </p:txBody>
      </p:sp>
      <p:pic>
        <p:nvPicPr>
          <p:cNvPr id="7" name="Obrázek 6" descr="Obsah obrázku design, ilustrace, typografie&#10;&#10;Obsah vygenerovaný umělou inteligencí může být nesprávný.">
            <a:extLst>
              <a:ext uri="{FF2B5EF4-FFF2-40B4-BE49-F238E27FC236}">
                <a16:creationId xmlns:a16="http://schemas.microsoft.com/office/drawing/2014/main" id="{2CCB9F3A-66F4-8586-C2F9-76266563C16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4" y="760236"/>
            <a:ext cx="5837724" cy="1496491"/>
          </a:xfrm>
          <a:prstGeom prst="rect">
            <a:avLst/>
          </a:prstGeom>
        </p:spPr>
      </p:pic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DBDF0D93-A42F-3681-2A19-6CE3BCA81F0D}"/>
              </a:ext>
            </a:extLst>
          </p:cNvPr>
          <p:cNvSpPr/>
          <p:nvPr/>
        </p:nvSpPr>
        <p:spPr>
          <a:xfrm>
            <a:off x="0" y="1701910"/>
            <a:ext cx="12193200" cy="64800"/>
          </a:xfrm>
          <a:prstGeom prst="roundRect">
            <a:avLst/>
          </a:prstGeom>
          <a:solidFill>
            <a:srgbClr val="2319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46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5E788-8B58-6CB7-0E87-1ED340862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1ABEE-1351-5CFB-56C6-EA91B6CCA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BMI v populaci – dostupnost dat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64F1E74-BD1D-ADB7-4F53-A425B8902241}"/>
              </a:ext>
            </a:extLst>
          </p:cNvPr>
          <p:cNvSpPr txBox="1"/>
          <p:nvPr/>
        </p:nvSpPr>
        <p:spPr>
          <a:xfrm>
            <a:off x="718645" y="1120676"/>
            <a:ext cx="7409793" cy="4279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cs-CZ" b="1" dirty="0"/>
              <a:t>Evropská výběrová šetření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u="sng" dirty="0"/>
              <a:t>Výběrové šetření Životní podmínky EU-SILC</a:t>
            </a:r>
            <a:r>
              <a:rPr lang="cs-CZ" dirty="0"/>
              <a:t> (</a:t>
            </a:r>
            <a:r>
              <a:rPr lang="en-US" dirty="0"/>
              <a:t>European Union – Statistics on Income and Living Conditions</a:t>
            </a:r>
            <a:r>
              <a:rPr lang="cs-CZ" dirty="0"/>
              <a:t>)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Organizuje ČSÚ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Evropská data dostupná za r. 2022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u="sng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u="sng" dirty="0"/>
              <a:t>Výběrové šetření o zdraví EHIS</a:t>
            </a:r>
            <a:r>
              <a:rPr lang="cs-CZ" dirty="0"/>
              <a:t> (</a:t>
            </a:r>
            <a:r>
              <a:rPr lang="cs-CZ" dirty="0" err="1"/>
              <a:t>European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Interview </a:t>
            </a:r>
            <a:r>
              <a:rPr lang="cs-CZ" dirty="0" err="1"/>
              <a:t>Survey</a:t>
            </a:r>
            <a:r>
              <a:rPr lang="cs-CZ" dirty="0"/>
              <a:t>)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koordinátorem šetření ÚZIS ČR, provádí ho ve spolupráci s ČSÚ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Poslední dostupná data 2019</a:t>
            </a:r>
          </a:p>
          <a:p>
            <a:pPr marL="742950" lvl="1" indent="-285750">
              <a:lnSpc>
                <a:spcPct val="13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70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EAD0C-EA7B-EBF5-C57D-41FFB9CBF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Index tělesné hmotnosti v mezinárodním srovnání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BC182EF2-A11C-121D-63FA-0C23952907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4161127"/>
              </p:ext>
            </p:extLst>
          </p:nvPr>
        </p:nvGraphicFramePr>
        <p:xfrm>
          <a:off x="590400" y="1270800"/>
          <a:ext cx="8583745" cy="48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Obdélník 5">
            <a:extLst>
              <a:ext uri="{FF2B5EF4-FFF2-40B4-BE49-F238E27FC236}">
                <a16:creationId xmlns:a16="http://schemas.microsoft.com/office/drawing/2014/main" id="{8D01D0E2-5115-1047-B97D-88A9BA96AF25}"/>
              </a:ext>
            </a:extLst>
          </p:cNvPr>
          <p:cNvSpPr/>
          <p:nvPr/>
        </p:nvSpPr>
        <p:spPr>
          <a:xfrm>
            <a:off x="5581368" y="1270799"/>
            <a:ext cx="252000" cy="4316401"/>
          </a:xfrm>
          <a:prstGeom prst="rect">
            <a:avLst/>
          </a:prstGeom>
          <a:solidFill>
            <a:schemeClr val="accent6">
              <a:alpha val="33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71DEBA55-E4AE-61F8-EFDC-81F2EF28E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83449"/>
              </p:ext>
            </p:extLst>
          </p:nvPr>
        </p:nvGraphicFramePr>
        <p:xfrm>
          <a:off x="2123998" y="5984147"/>
          <a:ext cx="5516547" cy="27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952">
                  <a:extLst>
                    <a:ext uri="{9D8B030D-6E8A-4147-A177-3AD203B41FA5}">
                      <a16:colId xmlns:a16="http://schemas.microsoft.com/office/drawing/2014/main" val="3938513568"/>
                    </a:ext>
                  </a:extLst>
                </a:gridCol>
                <a:gridCol w="1375865">
                  <a:extLst>
                    <a:ext uri="{9D8B030D-6E8A-4147-A177-3AD203B41FA5}">
                      <a16:colId xmlns:a16="http://schemas.microsoft.com/office/drawing/2014/main" val="1082646585"/>
                    </a:ext>
                  </a:extLst>
                </a:gridCol>
                <a:gridCol w="1375865">
                  <a:extLst>
                    <a:ext uri="{9D8B030D-6E8A-4147-A177-3AD203B41FA5}">
                      <a16:colId xmlns:a16="http://schemas.microsoft.com/office/drawing/2014/main" val="4238289640"/>
                    </a:ext>
                  </a:extLst>
                </a:gridCol>
                <a:gridCol w="1375865">
                  <a:extLst>
                    <a:ext uri="{9D8B030D-6E8A-4147-A177-3AD203B41FA5}">
                      <a16:colId xmlns:a16="http://schemas.microsoft.com/office/drawing/2014/main" val="2469919081"/>
                    </a:ext>
                  </a:extLst>
                </a:gridCol>
              </a:tblGrid>
              <a:tr h="278906"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BMI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&lt; 18.5</a:t>
                      </a:r>
                      <a:endParaRPr lang="cs-CZ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BMI 18.5–24.9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BMI 25.0–29.9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BMI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&gt;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200" dirty="0">
                          <a:solidFill>
                            <a:schemeClr val="tx1"/>
                          </a:solidFill>
                        </a:rPr>
                        <a:t>30.0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411593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1E49D157-CB17-FC8A-C8AF-E0F46B43C357}"/>
              </a:ext>
            </a:extLst>
          </p:cNvPr>
          <p:cNvSpPr txBox="1"/>
          <p:nvPr/>
        </p:nvSpPr>
        <p:spPr>
          <a:xfrm>
            <a:off x="9564456" y="1549629"/>
            <a:ext cx="2037144" cy="64633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Nadváha + Obezita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= 55,4 %</a:t>
            </a: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F034F56-CDDC-BC01-7BB8-55DED26E78E2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88000" y="588671"/>
            <a:ext cx="4210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Zdroj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EU–SILC 2022, dostupné na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https://ec.europa.eu/eurostat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>
                <a:solidFill>
                  <a:prstClr val="black"/>
                </a:solidFill>
                <a:latin typeface="Calibri" panose="020F0502020204030204"/>
              </a:rPr>
              <a:t>Poznámky: 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populace 16 let +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DF8AF28-6692-D887-8E6E-FBE7CDB5429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326984" y="2672811"/>
            <a:ext cx="2512088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Podíl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preobézních</a:t>
            </a: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až obézních lidí v České republice</a:t>
            </a: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v rámci Evropy poměrně vysoký.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Tato problematika má negativní dopad na řadu dalších ukazatelů zdraví, nemocnost a neposlední řadě i na náklady českého zdravotnictví.</a:t>
            </a:r>
          </a:p>
        </p:txBody>
      </p:sp>
    </p:spTree>
    <p:extLst>
      <p:ext uri="{BB962C8B-B14F-4D97-AF65-F5344CB8AC3E}">
        <p14:creationId xmlns:p14="http://schemas.microsoft.com/office/powerpoint/2010/main" val="3841069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CUSTOMSORTGLOBALLY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Motiv Office">
  <a:themeElements>
    <a:clrScheme name="NR REPRODUKT ZDRAV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5097F"/>
      </a:accent1>
      <a:accent2>
        <a:srgbClr val="413789"/>
      </a:accent2>
      <a:accent3>
        <a:srgbClr val="CBDC38"/>
      </a:accent3>
      <a:accent4>
        <a:srgbClr val="0B73B5"/>
      </a:accent4>
      <a:accent5>
        <a:srgbClr val="FFC221"/>
      </a:accent5>
      <a:accent6>
        <a:srgbClr val="76717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Z_203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37BC1"/>
    </a:accent1>
    <a:accent2>
      <a:srgbClr val="8CC841"/>
    </a:accent2>
    <a:accent3>
      <a:srgbClr val="DA2128"/>
    </a:accent3>
    <a:accent4>
      <a:srgbClr val="C8C8C8"/>
    </a:accent4>
    <a:accent5>
      <a:srgbClr val="7F0506"/>
    </a:accent5>
    <a:accent6>
      <a:srgbClr val="FFC000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UZIS-2023">
    <a:dk1>
      <a:srgbClr val="000000"/>
    </a:dk1>
    <a:lt1>
      <a:srgbClr val="FFFFFF"/>
    </a:lt1>
    <a:dk2>
      <a:srgbClr val="44546A"/>
    </a:dk2>
    <a:lt2>
      <a:srgbClr val="E7E6E6"/>
    </a:lt2>
    <a:accent1>
      <a:srgbClr val="2C2F7A"/>
    </a:accent1>
    <a:accent2>
      <a:srgbClr val="93A8CD"/>
    </a:accent2>
    <a:accent3>
      <a:srgbClr val="DA2B47"/>
    </a:accent3>
    <a:accent4>
      <a:srgbClr val="BBC747"/>
    </a:accent4>
    <a:accent5>
      <a:srgbClr val="7B3C8E"/>
    </a:accent5>
    <a:accent6>
      <a:srgbClr val="E6B03C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UZIS-2023">
    <a:dk1>
      <a:srgbClr val="000000"/>
    </a:dk1>
    <a:lt1>
      <a:srgbClr val="FFFFFF"/>
    </a:lt1>
    <a:dk2>
      <a:srgbClr val="44546A"/>
    </a:dk2>
    <a:lt2>
      <a:srgbClr val="E7E6E6"/>
    </a:lt2>
    <a:accent1>
      <a:srgbClr val="2C2F7A"/>
    </a:accent1>
    <a:accent2>
      <a:srgbClr val="93A8CD"/>
    </a:accent2>
    <a:accent3>
      <a:srgbClr val="DA2B47"/>
    </a:accent3>
    <a:accent4>
      <a:srgbClr val="BBC747"/>
    </a:accent4>
    <a:accent5>
      <a:srgbClr val="7B3C8E"/>
    </a:accent5>
    <a:accent6>
      <a:srgbClr val="E6B03C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UZIS-2023">
    <a:dk1>
      <a:srgbClr val="000000"/>
    </a:dk1>
    <a:lt1>
      <a:srgbClr val="FFFFFF"/>
    </a:lt1>
    <a:dk2>
      <a:srgbClr val="44546A"/>
    </a:dk2>
    <a:lt2>
      <a:srgbClr val="E7E6E6"/>
    </a:lt2>
    <a:accent1>
      <a:srgbClr val="2C2F7A"/>
    </a:accent1>
    <a:accent2>
      <a:srgbClr val="93A8CD"/>
    </a:accent2>
    <a:accent3>
      <a:srgbClr val="DA2B47"/>
    </a:accent3>
    <a:accent4>
      <a:srgbClr val="BBC747"/>
    </a:accent4>
    <a:accent5>
      <a:srgbClr val="7B3C8E"/>
    </a:accent5>
    <a:accent6>
      <a:srgbClr val="E6B03C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UZIS-2023">
    <a:dk1>
      <a:srgbClr val="000000"/>
    </a:dk1>
    <a:lt1>
      <a:srgbClr val="FFFFFF"/>
    </a:lt1>
    <a:dk2>
      <a:srgbClr val="44546A"/>
    </a:dk2>
    <a:lt2>
      <a:srgbClr val="E7E6E6"/>
    </a:lt2>
    <a:accent1>
      <a:srgbClr val="2C2F7A"/>
    </a:accent1>
    <a:accent2>
      <a:srgbClr val="93A8CD"/>
    </a:accent2>
    <a:accent3>
      <a:srgbClr val="DA2B47"/>
    </a:accent3>
    <a:accent4>
      <a:srgbClr val="BBC747"/>
    </a:accent4>
    <a:accent5>
      <a:srgbClr val="7B3C8E"/>
    </a:accent5>
    <a:accent6>
      <a:srgbClr val="E6B03C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2575</TotalTime>
  <Words>2217</Words>
  <Application>Microsoft Office PowerPoint</Application>
  <PresentationFormat>Širokoúhlá obrazovka</PresentationFormat>
  <Paragraphs>546</Paragraphs>
  <Slides>30</Slides>
  <Notes>30</Notes>
  <HiddenSlides>2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Aptos Narrow</vt:lpstr>
      <vt:lpstr>Arial</vt:lpstr>
      <vt:lpstr>Calibri</vt:lpstr>
      <vt:lpstr>Open Sans</vt:lpstr>
      <vt:lpstr>Motiv Office</vt:lpstr>
      <vt:lpstr>Česko – epidemiologie obezity  v těhotenství</vt:lpstr>
      <vt:lpstr>Prezentace aplikace PowerPoint</vt:lpstr>
      <vt:lpstr>Prezentace aplikace PowerPoint</vt:lpstr>
      <vt:lpstr>Úhrnná plodnost podle pořadí</vt:lpstr>
      <vt:lpstr>Narození podle státního občanství matky</vt:lpstr>
      <vt:lpstr>Narození podle státního občanství matky</vt:lpstr>
      <vt:lpstr>Prezentace aplikace PowerPoint</vt:lpstr>
      <vt:lpstr>BMI v populaci – dostupnost dat</vt:lpstr>
      <vt:lpstr>Index tělesné hmotnosti v mezinárodním srovnání</vt:lpstr>
      <vt:lpstr>Index tělesné hmotnosti v ČR podle pohlaví a věku</vt:lpstr>
      <vt:lpstr>Změny v podílu obézních v čase v ČR</vt:lpstr>
      <vt:lpstr>Index tělesné hmotnosti v regionálním srovnání </vt:lpstr>
      <vt:lpstr>BMI v populaci – dostupnost dat</vt:lpstr>
      <vt:lpstr>Prezentace aplikace PowerPoint</vt:lpstr>
      <vt:lpstr>Rodičky v ČR podle BMI na začátku těhotenství</vt:lpstr>
      <vt:lpstr>Rodičky v ČR podle BMI – NRRZ vs. data Centra fetální medicíny Olomouc</vt:lpstr>
      <vt:lpstr>Podíl rodiček s BMI 18,5–24,9 podle krajů bydliště</vt:lpstr>
      <vt:lpstr>Podíl rodiček s BMI &gt;=25 podle krajů bydliště</vt:lpstr>
      <vt:lpstr>Podíl rodiček s BMI 25,0–29,9 podle krajů bydliště</vt:lpstr>
      <vt:lpstr>Podíl rodiček s BMI &gt;=30 podle krajů bydliště</vt:lpstr>
      <vt:lpstr>Rodičky v ČR podle typu PZS a BMI</vt:lpstr>
      <vt:lpstr>Rodičky v ČR podle věku a BMI</vt:lpstr>
      <vt:lpstr>Rodičky v ČR podle vzdělání a BMI</vt:lpstr>
      <vt:lpstr>Rodičky v ČR podle parity a BMI</vt:lpstr>
      <vt:lpstr>Rodičky v ČR podle gestačního stáří a BMI</vt:lpstr>
      <vt:lpstr>Rodičky v ČR podle porodní hmotnosti dítěte a BMI</vt:lpstr>
      <vt:lpstr>Rodičky v ČR podle způsobu porodu a BMI</vt:lpstr>
      <vt:lpstr>Vybrané komplikace v těhotenství u rodiček v ČR a BMI</vt:lpstr>
      <vt:lpstr>ZÁVĚREM</vt:lpstr>
      <vt:lpstr>NÁRODNÍ REGISTR REPRODUKČNÍHO ZDRAVÍ</vt:lpstr>
    </vt:vector>
  </TitlesOfParts>
  <Company>Office365 deploy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Koptíková Jana Mgr. Ph.D.</dc:creator>
  <cp:lastModifiedBy>Jírová Jitka RNDr.</cp:lastModifiedBy>
  <cp:revision>136</cp:revision>
  <cp:lastPrinted>2026-02-02T12:06:27Z</cp:lastPrinted>
  <dcterms:created xsi:type="dcterms:W3CDTF">2023-05-15T09:57:59Z</dcterms:created>
  <dcterms:modified xsi:type="dcterms:W3CDTF">2026-02-02T15:20:23Z</dcterms:modified>
</cp:coreProperties>
</file>