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58" r:id="rId3"/>
    <p:sldId id="407" r:id="rId4"/>
    <p:sldId id="431" r:id="rId5"/>
    <p:sldId id="436" r:id="rId6"/>
    <p:sldId id="437" r:id="rId7"/>
    <p:sldId id="438" r:id="rId8"/>
    <p:sldId id="290" r:id="rId9"/>
    <p:sldId id="291" r:id="rId10"/>
    <p:sldId id="292" r:id="rId11"/>
    <p:sldId id="430" r:id="rId12"/>
    <p:sldId id="432" r:id="rId13"/>
    <p:sldId id="412" r:id="rId14"/>
    <p:sldId id="414" r:id="rId15"/>
    <p:sldId id="433" r:id="rId16"/>
    <p:sldId id="434" r:id="rId17"/>
    <p:sldId id="435" r:id="rId18"/>
    <p:sldId id="315" r:id="rId19"/>
    <p:sldId id="408" r:id="rId20"/>
    <p:sldId id="428" r:id="rId21"/>
    <p:sldId id="409" r:id="rId22"/>
    <p:sldId id="410" r:id="rId23"/>
    <p:sldId id="429" r:id="rId24"/>
    <p:sldId id="426" r:id="rId25"/>
    <p:sldId id="404" r:id="rId26"/>
  </p:sldIdLst>
  <p:sldSz cx="12192000" cy="6858000"/>
  <p:notesSz cx="9928225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27" autoAdjust="0"/>
    <p:restoredTop sz="94660"/>
  </p:normalViewPr>
  <p:slideViewPr>
    <p:cSldViewPr snapToGrid="0">
      <p:cViewPr varScale="1">
        <p:scale>
          <a:sx n="97" d="100"/>
          <a:sy n="97" d="100"/>
        </p:scale>
        <p:origin x="126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5F4A2-4FB5-4A67-9AF5-237112759D33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29F33-95E9-4C93-A3C3-F3297A6AD0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371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4F66D-324A-4FF2-B0E8-5957FF0F969A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27952-05FE-4CD6-8DED-77590EAEC9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493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27952-05FE-4CD6-8DED-77590EAEC96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586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862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847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2056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084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654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31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333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740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84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785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554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89905-5482-4AEC-BD23-D47052FBD03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42E7B-7ADB-47FD-8A51-B95665C7AE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077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9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/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3055" y="3534111"/>
            <a:ext cx="11648161" cy="1267319"/>
          </a:xfrm>
        </p:spPr>
        <p:txBody>
          <a:bodyPr>
            <a:normAutofit/>
          </a:bodyPr>
          <a:lstStyle/>
          <a:p>
            <a:r>
              <a:rPr lang="cs-CZ" sz="4000" b="1" dirty="0"/>
              <a:t>Diagnostika infekcí přenášených klíšťaty</a:t>
            </a:r>
            <a:br>
              <a:rPr lang="cs-CZ" sz="4000" b="1" dirty="0"/>
            </a:br>
            <a:r>
              <a:rPr lang="cs-CZ" sz="4000" dirty="0"/>
              <a:t>multiplex qPCR versus sérologie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6" name="Podnadpis 2"/>
          <p:cNvSpPr>
            <a:spLocks noGrp="1"/>
          </p:cNvSpPr>
          <p:nvPr>
            <p:ph type="subTitle" idx="1"/>
          </p:nvPr>
        </p:nvSpPr>
        <p:spPr>
          <a:xfrm>
            <a:off x="0" y="4973706"/>
            <a:ext cx="12192000" cy="1199453"/>
          </a:xfrm>
        </p:spPr>
        <p:txBody>
          <a:bodyPr>
            <a:normAutofit/>
          </a:bodyPr>
          <a:lstStyle/>
          <a:p>
            <a:r>
              <a:rPr lang="cs-CZ" sz="2800" b="1" dirty="0"/>
              <a:t>Kateřina </a:t>
            </a:r>
            <a:r>
              <a:rPr lang="cs-CZ" sz="2800" b="1" dirty="0" err="1"/>
              <a:t>Kybicová</a:t>
            </a:r>
            <a:endParaRPr lang="cs-CZ" sz="2800" b="1" dirty="0"/>
          </a:p>
          <a:p>
            <a:r>
              <a:rPr lang="cs-CZ" sz="1900" dirty="0"/>
              <a:t>Národní referenční laboratoř pro </a:t>
            </a:r>
            <a:r>
              <a:rPr lang="cs-CZ" sz="1900" dirty="0" err="1"/>
              <a:t>lymeskou</a:t>
            </a:r>
            <a:r>
              <a:rPr lang="cs-CZ" sz="1900" dirty="0"/>
              <a:t> </a:t>
            </a:r>
            <a:r>
              <a:rPr lang="cs-CZ" sz="1900" dirty="0" err="1"/>
              <a:t>borreliózu</a:t>
            </a:r>
            <a:r>
              <a:rPr lang="cs-CZ" sz="1900" dirty="0"/>
              <a:t>, SZÚ, Praha 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6818243" y="6475577"/>
            <a:ext cx="5373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Konference ČLK: Infekce přenášené klíšťaty, 1.září 2026, Praha</a:t>
            </a:r>
            <a:endParaRPr lang="en-GB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323" y="1055070"/>
            <a:ext cx="3560894" cy="237392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95322D7-486D-F8D6-CE4C-29459D2ADD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097" y="1055071"/>
            <a:ext cx="3560895" cy="237392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3B0E4A2-4706-2ECF-7ED5-B8B7F69605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13" y="1078357"/>
            <a:ext cx="3855053" cy="2350642"/>
          </a:xfrm>
          <a:prstGeom prst="rect">
            <a:avLst/>
          </a:prstGeom>
          <a:ln w="9525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70612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1A8DD-E1BD-7477-5840-0A73B6ED2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D5020D2-FCDB-A337-FDAB-9FF2E529F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7967" y="6280528"/>
            <a:ext cx="2580860" cy="677945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cs-CZ" b="1" dirty="0"/>
              <a:t>ACA- </a:t>
            </a:r>
            <a:r>
              <a:rPr lang="cs-CZ" b="1" dirty="0" err="1"/>
              <a:t>IgG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ECFD48C-6B48-CA1E-B650-13B9A4375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175" y="844826"/>
            <a:ext cx="8039633" cy="590214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426201F-F35B-9829-6866-16AD3E850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9" y="111025"/>
            <a:ext cx="7589176" cy="5612912"/>
          </a:xfrm>
          <a:prstGeom prst="rect">
            <a:avLst/>
          </a:prstGeom>
        </p:spPr>
      </p:pic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814022C-0D9D-8AC4-7C4C-F913A0AB8135}"/>
              </a:ext>
            </a:extLst>
          </p:cNvPr>
          <p:cNvSpPr txBox="1">
            <a:spLocks/>
          </p:cNvSpPr>
          <p:nvPr/>
        </p:nvSpPr>
        <p:spPr>
          <a:xfrm>
            <a:off x="7694075" y="92841"/>
            <a:ext cx="2580860" cy="677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cs-CZ" b="1" dirty="0"/>
              <a:t>LA - </a:t>
            </a:r>
            <a:r>
              <a:rPr lang="cs-CZ" b="1" dirty="0" err="1"/>
              <a:t>IgG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994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79128-9EB1-ADB1-7C54-8E19EDDF2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>
            <a:extLst>
              <a:ext uri="{FF2B5EF4-FFF2-40B4-BE49-F238E27FC236}">
                <a16:creationId xmlns:a16="http://schemas.microsoft.com/office/drawing/2014/main" id="{7C4A0AF7-003A-82B8-15CD-E159F8AE79B8}"/>
              </a:ext>
            </a:extLst>
          </p:cNvPr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>
                <a:solidFill>
                  <a:schemeClr val="accent3">
                    <a:lumMod val="50000"/>
                  </a:schemeClr>
                </a:solidFill>
              </a:rPr>
              <a:t>Lidská </a:t>
            </a:r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granulocytární</a:t>
            </a:r>
            <a:r>
              <a:rPr lang="cs-CZ" sz="4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anaplasmóza</a:t>
            </a:r>
            <a:endParaRPr lang="cs-CZ" sz="4400" b="1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439FC559-C508-C3A2-3356-90BC20F32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D80BF31A-6FD2-1E11-CAD6-2CB5FED0BA8F}"/>
              </a:ext>
            </a:extLst>
          </p:cNvPr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FF699B81-4EB1-594F-12BB-BC8BA6E50BB3}"/>
              </a:ext>
            </a:extLst>
          </p:cNvPr>
          <p:cNvSpPr txBox="1">
            <a:spLocks/>
          </p:cNvSpPr>
          <p:nvPr/>
        </p:nvSpPr>
        <p:spPr>
          <a:xfrm>
            <a:off x="387926" y="1291167"/>
            <a:ext cx="11221872" cy="4518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původce: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i="1" dirty="0" err="1">
                <a:solidFill>
                  <a:srgbClr val="000000"/>
                </a:solidFill>
              </a:rPr>
              <a:t>Anaplasma</a:t>
            </a:r>
            <a:r>
              <a:rPr lang="cs-CZ" sz="2000" i="1" dirty="0">
                <a:solidFill>
                  <a:srgbClr val="000000"/>
                </a:solidFill>
              </a:rPr>
              <a:t> </a:t>
            </a:r>
            <a:r>
              <a:rPr lang="cs-CZ" sz="2000" i="1" dirty="0" err="1">
                <a:solidFill>
                  <a:srgbClr val="000000"/>
                </a:solidFill>
              </a:rPr>
              <a:t>phagocytophilum</a:t>
            </a:r>
            <a:r>
              <a:rPr lang="cs-CZ" sz="2000" i="1" dirty="0">
                <a:solidFill>
                  <a:srgbClr val="000000"/>
                </a:solidFill>
              </a:rPr>
              <a:t>, </a:t>
            </a:r>
            <a:r>
              <a:rPr lang="cs-CZ" sz="2000" dirty="0">
                <a:solidFill>
                  <a:srgbClr val="000000"/>
                </a:solidFill>
              </a:rPr>
              <a:t>obligátně intracelulární, napadá neutrofilní granulocyty </a:t>
            </a:r>
            <a:endParaRPr lang="cs-CZ" sz="2000" i="1" dirty="0">
              <a:solidFill>
                <a:srgbClr val="000000"/>
              </a:solidFill>
            </a:endParaRPr>
          </a:p>
          <a:p>
            <a:pPr marL="360000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diagnostika</a:t>
            </a:r>
          </a:p>
          <a:p>
            <a:pPr marL="360000" indent="-360000">
              <a:spcBef>
                <a:spcPts val="1200"/>
              </a:spcBef>
            </a:pPr>
            <a:r>
              <a:rPr lang="cs-CZ" sz="2000" b="1" dirty="0">
                <a:solidFill>
                  <a:srgbClr val="000000"/>
                </a:solidFill>
              </a:rPr>
              <a:t>nepřímá imunofluorescence IFA </a:t>
            </a:r>
            <a:r>
              <a:rPr lang="cs-CZ" sz="2000" dirty="0">
                <a:solidFill>
                  <a:srgbClr val="000000"/>
                </a:solidFill>
              </a:rPr>
              <a:t>– párová séra (2-4 týdny)</a:t>
            </a:r>
          </a:p>
          <a:p>
            <a:pPr marL="817200" lvl="1" indent="-360000">
              <a:spcBef>
                <a:spcPts val="1200"/>
              </a:spcBef>
            </a:pPr>
            <a:r>
              <a:rPr lang="cs-CZ" sz="2000" dirty="0">
                <a:solidFill>
                  <a:srgbClr val="000000"/>
                </a:solidFill>
              </a:rPr>
              <a:t>akutní infekce = 4-násobné zvýšení </a:t>
            </a:r>
            <a:r>
              <a:rPr lang="cs-CZ" sz="2000" dirty="0" err="1">
                <a:solidFill>
                  <a:srgbClr val="000000"/>
                </a:solidFill>
              </a:rPr>
              <a:t>IgG</a:t>
            </a:r>
            <a:r>
              <a:rPr lang="cs-CZ" sz="2000" dirty="0">
                <a:solidFill>
                  <a:srgbClr val="000000"/>
                </a:solidFill>
              </a:rPr>
              <a:t> titru</a:t>
            </a:r>
          </a:p>
          <a:p>
            <a:pPr marL="360000" indent="-360000">
              <a:spcBef>
                <a:spcPts val="1200"/>
              </a:spcBef>
            </a:pPr>
            <a:r>
              <a:rPr lang="cs-CZ" sz="2000" b="1" dirty="0">
                <a:solidFill>
                  <a:srgbClr val="000000"/>
                </a:solidFill>
              </a:rPr>
              <a:t>western </a:t>
            </a:r>
            <a:r>
              <a:rPr lang="cs-CZ" sz="2000" b="1" dirty="0" err="1">
                <a:solidFill>
                  <a:srgbClr val="000000"/>
                </a:solidFill>
              </a:rPr>
              <a:t>blot</a:t>
            </a:r>
            <a:r>
              <a:rPr lang="cs-CZ" sz="2000" b="1" dirty="0">
                <a:solidFill>
                  <a:srgbClr val="000000"/>
                </a:solidFill>
              </a:rPr>
              <a:t> WB, MBA</a:t>
            </a:r>
          </a:p>
          <a:p>
            <a:pPr marL="817200" lvl="1" indent="-360000">
              <a:spcBef>
                <a:spcPts val="1200"/>
              </a:spcBef>
            </a:pPr>
            <a:r>
              <a:rPr lang="cs-CZ" sz="2000" dirty="0">
                <a:solidFill>
                  <a:srgbClr val="000000"/>
                </a:solidFill>
              </a:rPr>
              <a:t>pozitivita více než jednoho antigenu ???</a:t>
            </a:r>
          </a:p>
          <a:p>
            <a:pPr marL="360000" indent="-360000">
              <a:spcBef>
                <a:spcPts val="1200"/>
              </a:spcBef>
            </a:pPr>
            <a:r>
              <a:rPr lang="cs-CZ" sz="2000" dirty="0">
                <a:solidFill>
                  <a:srgbClr val="000000"/>
                </a:solidFill>
              </a:rPr>
              <a:t>pozitivita u zdravých osob 15-20%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A2B294AE-A418-C4B3-9CA3-736FFD4E23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08035"/>
            <a:ext cx="5772274" cy="3016906"/>
          </a:xfrm>
          <a:prstGeom prst="rect">
            <a:avLst/>
          </a:prstGeom>
        </p:spPr>
      </p:pic>
      <p:pic>
        <p:nvPicPr>
          <p:cNvPr id="3" name="Zástupný symbol pro obsah 3">
            <a:extLst>
              <a:ext uri="{FF2B5EF4-FFF2-40B4-BE49-F238E27FC236}">
                <a16:creationId xmlns:a16="http://schemas.microsoft.com/office/drawing/2014/main" id="{7D118F1A-5C30-1C2B-39C8-153DAD3A61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70" y="4461968"/>
            <a:ext cx="3314595" cy="220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83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B000B-3797-6BF1-62A2-2E093594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>
            <a:extLst>
              <a:ext uri="{FF2B5EF4-FFF2-40B4-BE49-F238E27FC236}">
                <a16:creationId xmlns:a16="http://schemas.microsoft.com/office/drawing/2014/main" id="{95C1286F-293A-FA5F-A158-C71766E94583}"/>
              </a:ext>
            </a:extLst>
          </p:cNvPr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Bartonellóza</a:t>
            </a:r>
            <a:r>
              <a:rPr lang="cs-CZ" sz="4400" b="1" dirty="0">
                <a:solidFill>
                  <a:schemeClr val="accent3">
                    <a:lumMod val="50000"/>
                  </a:schemeClr>
                </a:solidFill>
              </a:rPr>
              <a:t> – Nemoc z kočičího škrábnutí</a:t>
            </a:r>
            <a:endParaRPr lang="cs-CZ" sz="4400" b="1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465E2323-BC08-4860-534E-91FABE10E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45EDCEEC-FF47-E519-9E06-2D5CD0001D8D}"/>
              </a:ext>
            </a:extLst>
          </p:cNvPr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B1607A72-FE95-CF79-67D5-038CBAD2FA1D}"/>
              </a:ext>
            </a:extLst>
          </p:cNvPr>
          <p:cNvSpPr txBox="1">
            <a:spLocks/>
          </p:cNvSpPr>
          <p:nvPr/>
        </p:nvSpPr>
        <p:spPr>
          <a:xfrm>
            <a:off x="387926" y="1291167"/>
            <a:ext cx="11221872" cy="4518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původce: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i="1" dirty="0" err="1">
                <a:solidFill>
                  <a:srgbClr val="000000"/>
                </a:solidFill>
              </a:rPr>
              <a:t>Bartonella</a:t>
            </a:r>
            <a:r>
              <a:rPr lang="cs-CZ" sz="2000" i="1" dirty="0">
                <a:solidFill>
                  <a:srgbClr val="000000"/>
                </a:solidFill>
              </a:rPr>
              <a:t> </a:t>
            </a:r>
            <a:r>
              <a:rPr lang="cs-CZ" sz="2000" i="1" dirty="0" err="1">
                <a:solidFill>
                  <a:srgbClr val="000000"/>
                </a:solidFill>
              </a:rPr>
              <a:t>henselae</a:t>
            </a:r>
            <a:r>
              <a:rPr lang="cs-CZ" sz="2000" i="1" dirty="0">
                <a:solidFill>
                  <a:srgbClr val="000000"/>
                </a:solidFill>
              </a:rPr>
              <a:t>, </a:t>
            </a:r>
            <a:r>
              <a:rPr lang="cs-CZ" sz="2000" dirty="0">
                <a:solidFill>
                  <a:srgbClr val="000000"/>
                </a:solidFill>
              </a:rPr>
              <a:t>fakultativně intracelulární, napadá červené krvinky </a:t>
            </a:r>
          </a:p>
          <a:p>
            <a:pPr marL="0" lvl="1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diagnostika</a:t>
            </a:r>
          </a:p>
          <a:p>
            <a:pPr lvl="1"/>
            <a:r>
              <a:rPr lang="cs-CZ" sz="2000" b="1" dirty="0"/>
              <a:t>nepřímá imunofluorescence (IFA) </a:t>
            </a:r>
            <a:endParaRPr lang="cs-CZ" sz="2000" dirty="0"/>
          </a:p>
          <a:p>
            <a:pPr lvl="2"/>
            <a:r>
              <a:rPr lang="cs-CZ" dirty="0">
                <a:solidFill>
                  <a:srgbClr val="000000"/>
                </a:solidFill>
              </a:rPr>
              <a:t>akutní infekce = 4-násobné zvýšení </a:t>
            </a:r>
            <a:r>
              <a:rPr lang="cs-CZ" dirty="0" err="1">
                <a:solidFill>
                  <a:srgbClr val="000000"/>
                </a:solidFill>
              </a:rPr>
              <a:t>IgG</a:t>
            </a:r>
            <a:r>
              <a:rPr lang="cs-CZ" dirty="0">
                <a:solidFill>
                  <a:srgbClr val="000000"/>
                </a:solidFill>
              </a:rPr>
              <a:t> titru</a:t>
            </a:r>
          </a:p>
          <a:p>
            <a:pPr lvl="1"/>
            <a:r>
              <a:rPr lang="cs-CZ" sz="2000" b="1" dirty="0"/>
              <a:t>enzymová </a:t>
            </a:r>
            <a:r>
              <a:rPr lang="cs-CZ" sz="2000" b="1" dirty="0" err="1"/>
              <a:t>imunoanalýza</a:t>
            </a:r>
            <a:r>
              <a:rPr lang="cs-CZ" sz="2000" b="1" dirty="0"/>
              <a:t> (ELISA) </a:t>
            </a:r>
            <a:endParaRPr lang="cs-CZ" sz="2000" dirty="0"/>
          </a:p>
          <a:p>
            <a:pPr lvl="2"/>
            <a:r>
              <a:rPr lang="cs-CZ" dirty="0"/>
              <a:t>automatizace x celkové </a:t>
            </a:r>
            <a:r>
              <a:rPr lang="cs-CZ" dirty="0" err="1"/>
              <a:t>IgG</a:t>
            </a:r>
            <a:r>
              <a:rPr lang="cs-CZ" dirty="0"/>
              <a:t> (</a:t>
            </a:r>
            <a:r>
              <a:rPr lang="cs-CZ" dirty="0" err="1"/>
              <a:t>IgM</a:t>
            </a:r>
            <a:r>
              <a:rPr lang="cs-CZ" dirty="0"/>
              <a:t> + </a:t>
            </a:r>
            <a:r>
              <a:rPr lang="cs-CZ" dirty="0" err="1"/>
              <a:t>IgG</a:t>
            </a:r>
            <a:r>
              <a:rPr lang="cs-CZ" dirty="0"/>
              <a:t>)</a:t>
            </a:r>
          </a:p>
          <a:p>
            <a:pPr lvl="1"/>
            <a:r>
              <a:rPr lang="cs-CZ" sz="2000" b="1" dirty="0"/>
              <a:t>chemická </a:t>
            </a:r>
            <a:r>
              <a:rPr lang="cs-CZ" sz="2000" b="1" dirty="0" err="1"/>
              <a:t>imunoanalýza</a:t>
            </a:r>
            <a:r>
              <a:rPr lang="cs-CZ" sz="2000" b="1" dirty="0"/>
              <a:t> (CLIA) </a:t>
            </a:r>
            <a:endParaRPr lang="cs-CZ" sz="2000" dirty="0"/>
          </a:p>
          <a:p>
            <a:pPr lvl="2"/>
            <a:r>
              <a:rPr lang="cs-CZ" dirty="0"/>
              <a:t>automatizace x </a:t>
            </a:r>
            <a:r>
              <a:rPr lang="cs-CZ" dirty="0" err="1"/>
              <a:t>antibody</a:t>
            </a:r>
            <a:r>
              <a:rPr lang="cs-CZ" dirty="0"/>
              <a:t> index neodpovídá titru</a:t>
            </a:r>
          </a:p>
          <a:p>
            <a:pPr lvl="1"/>
            <a:r>
              <a:rPr lang="cs-CZ" sz="2000" b="1" dirty="0"/>
              <a:t>western </a:t>
            </a:r>
            <a:r>
              <a:rPr lang="cs-CZ" sz="2000" b="1" dirty="0" err="1"/>
              <a:t>blot</a:t>
            </a:r>
            <a:r>
              <a:rPr lang="cs-CZ" sz="2000" b="1" dirty="0"/>
              <a:t> (WB) </a:t>
            </a:r>
            <a:endParaRPr lang="cs-CZ" sz="2000" dirty="0">
              <a:solidFill>
                <a:srgbClr val="000000"/>
              </a:solidFill>
            </a:endParaRPr>
          </a:p>
          <a:p>
            <a:r>
              <a:rPr lang="cs-CZ" sz="2000" dirty="0">
                <a:solidFill>
                  <a:srgbClr val="000000"/>
                </a:solidFill>
              </a:rPr>
              <a:t>pozitivita u zdravých osob ČR 25-33%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7F08B17-E9A0-B095-C41B-3DCBF7B92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714" y="1780334"/>
            <a:ext cx="4345058" cy="368617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A6C0CC7-8DE6-1512-F7C0-A38A6ADDF3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106" y="3951344"/>
            <a:ext cx="4159640" cy="2773092"/>
          </a:xfrm>
          <a:prstGeom prst="rect">
            <a:avLst/>
          </a:prstGeom>
        </p:spPr>
      </p:pic>
      <p:grpSp>
        <p:nvGrpSpPr>
          <p:cNvPr id="6" name="Skupina 5">
            <a:extLst>
              <a:ext uri="{FF2B5EF4-FFF2-40B4-BE49-F238E27FC236}">
                <a16:creationId xmlns:a16="http://schemas.microsoft.com/office/drawing/2014/main" id="{11E30438-B42E-2CA8-02AE-F89FAF96D4AA}"/>
              </a:ext>
            </a:extLst>
          </p:cNvPr>
          <p:cNvGrpSpPr/>
          <p:nvPr/>
        </p:nvGrpSpPr>
        <p:grpSpPr>
          <a:xfrm>
            <a:off x="1211053" y="5043948"/>
            <a:ext cx="4316842" cy="1531450"/>
            <a:chOff x="0" y="4471987"/>
            <a:chExt cx="6555583" cy="2386013"/>
          </a:xfrm>
        </p:grpSpPr>
        <p:pic>
          <p:nvPicPr>
            <p:cNvPr id="7" name="Picture 2" descr="Kočka domácí – co o ní ještě nevíte?">
              <a:extLst>
                <a:ext uri="{FF2B5EF4-FFF2-40B4-BE49-F238E27FC236}">
                  <a16:creationId xmlns:a16="http://schemas.microsoft.com/office/drawing/2014/main" id="{3A45AE59-597E-F9A1-42D8-18D5E78B52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471987"/>
              <a:ext cx="3579020" cy="2386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04955617-BEA5-2791-C361-BD537FA573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9020" y="4471987"/>
              <a:ext cx="2976563" cy="2386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30417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/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/>
              <a:t>Diagnostika nemoci z kočičího škrábnutí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09" y="1069266"/>
            <a:ext cx="5852160" cy="390144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612" y="1070108"/>
            <a:ext cx="5852160" cy="3901440"/>
          </a:xfrm>
          <a:prstGeom prst="rect">
            <a:avLst/>
          </a:prstGeom>
        </p:spPr>
      </p:pic>
      <p:pic>
        <p:nvPicPr>
          <p:cNvPr id="12" name="Zástupný symbol pro obsah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982" y="3734045"/>
            <a:ext cx="4106487" cy="2737658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286" y="3734045"/>
            <a:ext cx="4106486" cy="273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07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/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/>
              <a:t>Diagnostika nemoci z kočičího škrábnutí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62" y="1122271"/>
            <a:ext cx="4149357" cy="2766238"/>
          </a:xfrm>
          <a:prstGeom prst="rect">
            <a:avLst/>
          </a:prstGeom>
        </p:spPr>
      </p:pic>
      <p:pic>
        <p:nvPicPr>
          <p:cNvPr id="8" name="Zástupný symbol pro obsah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456" y="1122271"/>
            <a:ext cx="4149357" cy="276623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098" y="3358335"/>
            <a:ext cx="4149357" cy="2766238"/>
          </a:xfrm>
          <a:prstGeom prst="rect">
            <a:avLst/>
          </a:prstGeom>
        </p:spPr>
      </p:pic>
      <p:pic>
        <p:nvPicPr>
          <p:cNvPr id="10" name="Zástupný symbol pro obsah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651" y="3358335"/>
            <a:ext cx="4149356" cy="276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07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D379C-F482-5369-9122-EB4B85F0D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>
            <a:extLst>
              <a:ext uri="{FF2B5EF4-FFF2-40B4-BE49-F238E27FC236}">
                <a16:creationId xmlns:a16="http://schemas.microsoft.com/office/drawing/2014/main" id="{58FB16E5-BBB9-2319-5C24-1EC8FCD39EDC}"/>
              </a:ext>
            </a:extLst>
          </p:cNvPr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>
                <a:solidFill>
                  <a:schemeClr val="accent3">
                    <a:lumMod val="50000"/>
                  </a:schemeClr>
                </a:solidFill>
              </a:rPr>
              <a:t>Tularémie - Zaječí nemoc</a:t>
            </a:r>
            <a:endParaRPr lang="cs-CZ" sz="4400" b="1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F707540B-BE82-1350-7B30-CFF8F32AE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60B433AC-118A-98FF-874A-6DEDCD308FF6}"/>
              </a:ext>
            </a:extLst>
          </p:cNvPr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784E69DB-E0A8-75A3-0633-7CD8B2596711}"/>
              </a:ext>
            </a:extLst>
          </p:cNvPr>
          <p:cNvSpPr txBox="1">
            <a:spLocks/>
          </p:cNvSpPr>
          <p:nvPr/>
        </p:nvSpPr>
        <p:spPr>
          <a:xfrm>
            <a:off x="387926" y="1291167"/>
            <a:ext cx="11221872" cy="4518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360000">
              <a:spcBef>
                <a:spcPts val="1200"/>
              </a:spcBef>
            </a:pPr>
            <a:r>
              <a:rPr lang="cs-CZ" sz="2000" b="1" u="sng">
                <a:solidFill>
                  <a:srgbClr val="000000"/>
                </a:solidFill>
              </a:rPr>
              <a:t>původce:</a:t>
            </a:r>
            <a:r>
              <a:rPr lang="cs-CZ" sz="2000">
                <a:solidFill>
                  <a:srgbClr val="000000"/>
                </a:solidFill>
              </a:rPr>
              <a:t> </a:t>
            </a:r>
            <a:r>
              <a:rPr lang="cs-CZ" sz="2000" i="1">
                <a:solidFill>
                  <a:srgbClr val="000000"/>
                </a:solidFill>
              </a:rPr>
              <a:t>Francisella tularensis, </a:t>
            </a:r>
            <a:r>
              <a:rPr lang="cs-CZ" sz="2000">
                <a:solidFill>
                  <a:srgbClr val="000000"/>
                </a:solidFill>
              </a:rPr>
              <a:t>fakultativně intracelulární, primárně napadá makrofágy</a:t>
            </a:r>
          </a:p>
          <a:p>
            <a:pPr marL="0" lvl="1" indent="-360000">
              <a:spcBef>
                <a:spcPts val="1200"/>
              </a:spcBef>
            </a:pPr>
            <a:r>
              <a:rPr lang="cs-CZ" sz="2000" b="1" u="sng">
                <a:solidFill>
                  <a:srgbClr val="000000"/>
                </a:solidFill>
              </a:rPr>
              <a:t>diagnostika</a:t>
            </a:r>
          </a:p>
          <a:p>
            <a:pPr lvl="1"/>
            <a:r>
              <a:rPr lang="cs-CZ" sz="2000" b="1"/>
              <a:t>nepřímá imunofluorescence (IFA) </a:t>
            </a:r>
            <a:endParaRPr lang="cs-CZ" sz="2000"/>
          </a:p>
          <a:p>
            <a:pPr lvl="2"/>
            <a:r>
              <a:rPr lang="cs-CZ">
                <a:solidFill>
                  <a:srgbClr val="000000"/>
                </a:solidFill>
              </a:rPr>
              <a:t>akutní infekce = 4-násobné zvýšení IgG titru</a:t>
            </a:r>
          </a:p>
          <a:p>
            <a:pPr lvl="1"/>
            <a:r>
              <a:rPr lang="cs-CZ" sz="2000" b="1"/>
              <a:t>enzymová imunoanalýza (ELISA) </a:t>
            </a:r>
            <a:endParaRPr lang="cs-CZ" sz="2000"/>
          </a:p>
          <a:p>
            <a:pPr lvl="2"/>
            <a:r>
              <a:rPr lang="cs-CZ"/>
              <a:t>automatizace IgM a IgG</a:t>
            </a:r>
          </a:p>
          <a:p>
            <a:pPr lvl="1"/>
            <a:r>
              <a:rPr lang="cs-CZ" sz="2000" b="1"/>
              <a:t>mikroaglutinace</a:t>
            </a:r>
          </a:p>
          <a:p>
            <a:endParaRPr lang="cs-CZ" sz="2000" dirty="0">
              <a:solidFill>
                <a:srgbClr val="000000"/>
              </a:solidFill>
            </a:endParaRPr>
          </a:p>
        </p:txBody>
      </p:sp>
      <p:pic>
        <p:nvPicPr>
          <p:cNvPr id="2" name="Zástupný symbol pro obsah 3">
            <a:extLst>
              <a:ext uri="{FF2B5EF4-FFF2-40B4-BE49-F238E27FC236}">
                <a16:creationId xmlns:a16="http://schemas.microsoft.com/office/drawing/2014/main" id="{E83AAC7E-B0F2-7291-B428-8B6977BD5A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479" y="1808681"/>
            <a:ext cx="3314595" cy="220973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995A4AE-FFEB-D1DF-4143-7453CBEEC6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853" y="3677446"/>
            <a:ext cx="2876204" cy="254749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FE67B10-1049-4B18-E912-A259C31CC5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99" y="3937341"/>
            <a:ext cx="3264177" cy="215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72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06646-FDAE-83B9-3C88-EC186F0EC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>
            <a:extLst>
              <a:ext uri="{FF2B5EF4-FFF2-40B4-BE49-F238E27FC236}">
                <a16:creationId xmlns:a16="http://schemas.microsoft.com/office/drawing/2014/main" id="{FE4C28D3-E454-89CE-F839-126E22358C77}"/>
              </a:ext>
            </a:extLst>
          </p:cNvPr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Rickettsióza</a:t>
            </a:r>
            <a:endParaRPr lang="cs-CZ" sz="4400" b="1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64497020-096D-8A3D-3820-A5394D197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FAE8943B-AED7-D4AF-BB85-9485D17C9406}"/>
              </a:ext>
            </a:extLst>
          </p:cNvPr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C370CD4C-8811-2C15-CD0D-A48E9383CF11}"/>
              </a:ext>
            </a:extLst>
          </p:cNvPr>
          <p:cNvSpPr txBox="1">
            <a:spLocks/>
          </p:cNvSpPr>
          <p:nvPr/>
        </p:nvSpPr>
        <p:spPr>
          <a:xfrm>
            <a:off x="387926" y="1291167"/>
            <a:ext cx="11221872" cy="4518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původce: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i="1" dirty="0" err="1">
                <a:solidFill>
                  <a:srgbClr val="000000"/>
                </a:solidFill>
              </a:rPr>
              <a:t>Rickettsia</a:t>
            </a:r>
            <a:r>
              <a:rPr lang="cs-CZ" sz="2000" i="1" dirty="0">
                <a:solidFill>
                  <a:srgbClr val="000000"/>
                </a:solidFill>
              </a:rPr>
              <a:t> </a:t>
            </a:r>
            <a:r>
              <a:rPr lang="cs-CZ" sz="2000" i="1" dirty="0" err="1">
                <a:solidFill>
                  <a:srgbClr val="000000"/>
                </a:solidFill>
              </a:rPr>
              <a:t>helvetica</a:t>
            </a:r>
            <a:r>
              <a:rPr lang="cs-CZ" sz="2000" i="1" dirty="0">
                <a:solidFill>
                  <a:srgbClr val="000000"/>
                </a:solidFill>
              </a:rPr>
              <a:t>, </a:t>
            </a:r>
            <a:r>
              <a:rPr lang="cs-CZ" sz="2000" dirty="0">
                <a:solidFill>
                  <a:srgbClr val="000000"/>
                </a:solidFill>
              </a:rPr>
              <a:t>obligátní intracelulární, napadají monocyty a buňky endotelu</a:t>
            </a:r>
          </a:p>
          <a:p>
            <a:pPr marL="0" lvl="1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diagnostika</a:t>
            </a:r>
          </a:p>
          <a:p>
            <a:pPr lvl="1"/>
            <a:r>
              <a:rPr lang="cs-CZ" sz="2000" b="1" dirty="0"/>
              <a:t>nepřímá imunofluorescence (IFA) </a:t>
            </a:r>
            <a:endParaRPr lang="cs-CZ" sz="2000" dirty="0"/>
          </a:p>
          <a:p>
            <a:pPr lvl="2"/>
            <a:r>
              <a:rPr lang="cs-CZ" dirty="0">
                <a:solidFill>
                  <a:srgbClr val="000000"/>
                </a:solidFill>
              </a:rPr>
              <a:t>akutní infekce = 4-násobné zvýšení </a:t>
            </a:r>
            <a:r>
              <a:rPr lang="cs-CZ" dirty="0" err="1">
                <a:solidFill>
                  <a:srgbClr val="000000"/>
                </a:solidFill>
              </a:rPr>
              <a:t>IgG</a:t>
            </a:r>
            <a:r>
              <a:rPr lang="cs-CZ" dirty="0">
                <a:solidFill>
                  <a:srgbClr val="000000"/>
                </a:solidFill>
              </a:rPr>
              <a:t> titru</a:t>
            </a:r>
          </a:p>
          <a:p>
            <a:pPr lvl="1"/>
            <a:r>
              <a:rPr lang="cs-CZ" sz="2000" b="1" dirty="0"/>
              <a:t>enzymová </a:t>
            </a:r>
            <a:r>
              <a:rPr lang="cs-CZ" sz="2000" b="1" dirty="0" err="1"/>
              <a:t>imunoanalýza</a:t>
            </a:r>
            <a:r>
              <a:rPr lang="cs-CZ" sz="2000" b="1" dirty="0"/>
              <a:t> (ELISA) </a:t>
            </a:r>
            <a:endParaRPr lang="cs-CZ" sz="2000" dirty="0"/>
          </a:p>
          <a:p>
            <a:pPr lvl="2"/>
            <a:r>
              <a:rPr lang="cs-CZ" dirty="0"/>
              <a:t>automatizace</a:t>
            </a:r>
            <a:endParaRPr lang="cs-CZ" sz="2000" dirty="0">
              <a:solidFill>
                <a:srgbClr val="000000"/>
              </a:solidFill>
            </a:endParaRPr>
          </a:p>
        </p:txBody>
      </p:sp>
      <p:pic>
        <p:nvPicPr>
          <p:cNvPr id="2" name="Zástupný symbol pro obsah 3">
            <a:extLst>
              <a:ext uri="{FF2B5EF4-FFF2-40B4-BE49-F238E27FC236}">
                <a16:creationId xmlns:a16="http://schemas.microsoft.com/office/drawing/2014/main" id="{9368B3CF-CADC-1371-D62C-709DD0F744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479" y="1808681"/>
            <a:ext cx="3314595" cy="220973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9C404DB-B38C-45B7-70E9-712E6C25D7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99" y="3937341"/>
            <a:ext cx="3264177" cy="215296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892DED1-CBBD-1284-01ED-266B865176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940" y="3575407"/>
            <a:ext cx="2538726" cy="2374584"/>
          </a:xfrm>
          <a:prstGeom prst="rect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97955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532F7-2506-AC3C-0F38-B5718B533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>
            <a:extLst>
              <a:ext uri="{FF2B5EF4-FFF2-40B4-BE49-F238E27FC236}">
                <a16:creationId xmlns:a16="http://schemas.microsoft.com/office/drawing/2014/main" id="{F25B45F0-7BF3-2C78-0C4D-A716FADD80FC}"/>
              </a:ext>
            </a:extLst>
          </p:cNvPr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Babesióza</a:t>
            </a:r>
            <a:endParaRPr lang="cs-CZ" sz="4400" b="1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A232EE5D-9E82-48BD-818D-95BCF8BB9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FC7FFF8E-0E4A-45A6-4FE9-DAC8852996BA}"/>
              </a:ext>
            </a:extLst>
          </p:cNvPr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FCF6A2D8-56D4-1E10-386E-E6E12168E7FB}"/>
              </a:ext>
            </a:extLst>
          </p:cNvPr>
          <p:cNvSpPr txBox="1">
            <a:spLocks/>
          </p:cNvSpPr>
          <p:nvPr/>
        </p:nvSpPr>
        <p:spPr>
          <a:xfrm>
            <a:off x="387926" y="1036059"/>
            <a:ext cx="11221872" cy="17431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původce:</a:t>
            </a:r>
            <a:r>
              <a:rPr lang="cs-CZ" sz="2000" dirty="0">
                <a:solidFill>
                  <a:srgbClr val="000000"/>
                </a:solidFill>
              </a:rPr>
              <a:t> prvok rodu </a:t>
            </a:r>
            <a:r>
              <a:rPr lang="cs-CZ" sz="2000" i="1" dirty="0" err="1">
                <a:solidFill>
                  <a:srgbClr val="000000"/>
                </a:solidFill>
              </a:rPr>
              <a:t>Babesia</a:t>
            </a:r>
            <a:r>
              <a:rPr lang="cs-CZ" sz="2000" i="1" dirty="0">
                <a:solidFill>
                  <a:srgbClr val="000000"/>
                </a:solidFill>
              </a:rPr>
              <a:t>, </a:t>
            </a:r>
            <a:r>
              <a:rPr lang="cs-CZ" sz="2000" dirty="0">
                <a:solidFill>
                  <a:srgbClr val="000000"/>
                </a:solidFill>
              </a:rPr>
              <a:t>zejména</a:t>
            </a:r>
            <a:r>
              <a:rPr lang="cs-CZ" sz="2000" i="1" dirty="0">
                <a:solidFill>
                  <a:srgbClr val="000000"/>
                </a:solidFill>
              </a:rPr>
              <a:t> </a:t>
            </a:r>
            <a:r>
              <a:rPr lang="cs-CZ" sz="2000" i="1" dirty="0" err="1">
                <a:solidFill>
                  <a:srgbClr val="000000"/>
                </a:solidFill>
              </a:rPr>
              <a:t>B.divergens</a:t>
            </a:r>
            <a:r>
              <a:rPr lang="cs-CZ" sz="2000" i="1" dirty="0">
                <a:solidFill>
                  <a:srgbClr val="000000"/>
                </a:solidFill>
              </a:rPr>
              <a:t>, </a:t>
            </a:r>
            <a:r>
              <a:rPr lang="cs-CZ" sz="2000" i="1" dirty="0" err="1">
                <a:solidFill>
                  <a:srgbClr val="000000"/>
                </a:solidFill>
              </a:rPr>
              <a:t>B.microti</a:t>
            </a:r>
            <a:r>
              <a:rPr lang="cs-CZ" sz="2000" i="1" dirty="0">
                <a:solidFill>
                  <a:srgbClr val="000000"/>
                </a:solidFill>
              </a:rPr>
              <a:t>, </a:t>
            </a:r>
            <a:r>
              <a:rPr lang="cs-CZ" sz="2000" i="1" dirty="0" err="1">
                <a:solidFill>
                  <a:srgbClr val="000000"/>
                </a:solidFill>
              </a:rPr>
              <a:t>B.venatorum</a:t>
            </a:r>
            <a:endParaRPr lang="cs-CZ" sz="2000" dirty="0">
              <a:solidFill>
                <a:srgbClr val="000000"/>
              </a:solidFill>
            </a:endParaRPr>
          </a:p>
          <a:p>
            <a:pPr marL="0" lvl="1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diagnostika</a:t>
            </a:r>
          </a:p>
          <a:p>
            <a:pPr lvl="1"/>
            <a:r>
              <a:rPr lang="cs-CZ" sz="2000" b="1" dirty="0"/>
              <a:t>nepřímá imunofluorescence (IFA) </a:t>
            </a:r>
            <a:endParaRPr lang="cs-CZ" sz="2000" dirty="0"/>
          </a:p>
          <a:p>
            <a:pPr lvl="2"/>
            <a:r>
              <a:rPr lang="cs-CZ" dirty="0">
                <a:solidFill>
                  <a:srgbClr val="000000"/>
                </a:solidFill>
              </a:rPr>
              <a:t>akutní infekce = 4-násobné zvýšení </a:t>
            </a:r>
            <a:r>
              <a:rPr lang="cs-CZ" dirty="0" err="1">
                <a:solidFill>
                  <a:srgbClr val="000000"/>
                </a:solidFill>
              </a:rPr>
              <a:t>IgG</a:t>
            </a:r>
            <a:r>
              <a:rPr lang="cs-CZ" dirty="0">
                <a:solidFill>
                  <a:srgbClr val="000000"/>
                </a:solidFill>
              </a:rPr>
              <a:t> titru</a:t>
            </a:r>
          </a:p>
          <a:p>
            <a:pPr lvl="1"/>
            <a:r>
              <a:rPr lang="cs-CZ" sz="2000" b="1" dirty="0"/>
              <a:t>nátěr barvený </a:t>
            </a:r>
            <a:r>
              <a:rPr lang="cs-CZ" sz="2000" b="1" dirty="0" err="1"/>
              <a:t>Gimsa</a:t>
            </a:r>
            <a:endParaRPr lang="cs-CZ" sz="2000" dirty="0">
              <a:solidFill>
                <a:srgbClr val="00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626F673-716C-F8B0-69CC-14E36BD52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598" y="1048327"/>
            <a:ext cx="3179174" cy="1825877"/>
          </a:xfrm>
          <a:prstGeom prst="rect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038ACA3F-54E3-6111-8E84-26C69A61F14A}"/>
              </a:ext>
            </a:extLst>
          </p:cNvPr>
          <p:cNvSpPr txBox="1">
            <a:spLocks/>
          </p:cNvSpPr>
          <p:nvPr/>
        </p:nvSpPr>
        <p:spPr>
          <a:xfrm>
            <a:off x="281707" y="2672574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>
                <a:solidFill>
                  <a:schemeClr val="accent3">
                    <a:lumMod val="50000"/>
                  </a:schemeClr>
                </a:solidFill>
              </a:rPr>
              <a:t>Q horečka</a:t>
            </a:r>
            <a:endParaRPr lang="cs-CZ" sz="4400" b="1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B8C33071-9BBE-5483-2A88-414CB7591710}"/>
              </a:ext>
            </a:extLst>
          </p:cNvPr>
          <p:cNvSpPr txBox="1">
            <a:spLocks/>
          </p:cNvSpPr>
          <p:nvPr/>
        </p:nvSpPr>
        <p:spPr>
          <a:xfrm>
            <a:off x="413224" y="3255536"/>
            <a:ext cx="11221872" cy="1743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původce: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i="1" dirty="0" err="1">
                <a:solidFill>
                  <a:srgbClr val="000000"/>
                </a:solidFill>
              </a:rPr>
              <a:t>Coxiella</a:t>
            </a:r>
            <a:r>
              <a:rPr lang="cs-CZ" sz="2000" i="1" dirty="0">
                <a:solidFill>
                  <a:srgbClr val="000000"/>
                </a:solidFill>
              </a:rPr>
              <a:t> </a:t>
            </a:r>
            <a:r>
              <a:rPr lang="cs-CZ" sz="2000" i="1" dirty="0" err="1">
                <a:solidFill>
                  <a:srgbClr val="000000"/>
                </a:solidFill>
              </a:rPr>
              <a:t>burneti</a:t>
            </a:r>
            <a:endParaRPr lang="cs-CZ" sz="2000" i="1" dirty="0">
              <a:solidFill>
                <a:srgbClr val="000000"/>
              </a:solidFill>
            </a:endParaRPr>
          </a:p>
          <a:p>
            <a:pPr marL="0" lvl="1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diagnostika</a:t>
            </a:r>
          </a:p>
          <a:p>
            <a:pPr lvl="1"/>
            <a:r>
              <a:rPr lang="cs-CZ" sz="2000" b="1" dirty="0"/>
              <a:t>nepřímá imunofluorescence (IFA) </a:t>
            </a:r>
          </a:p>
          <a:p>
            <a:pPr lvl="1"/>
            <a:r>
              <a:rPr lang="cs-CZ" sz="2000" b="1" dirty="0"/>
              <a:t>enzymová </a:t>
            </a:r>
            <a:r>
              <a:rPr lang="cs-CZ" sz="2000" b="1" dirty="0" err="1"/>
              <a:t>imunoanalýza</a:t>
            </a:r>
            <a:r>
              <a:rPr lang="cs-CZ" sz="2000" b="1" dirty="0"/>
              <a:t> (ELISA)</a:t>
            </a:r>
            <a:endParaRPr lang="cs-CZ" sz="20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8B7F2E7D-72D6-FD87-2431-D5D9AB0D8574}"/>
              </a:ext>
            </a:extLst>
          </p:cNvPr>
          <p:cNvSpPr txBox="1">
            <a:spLocks/>
          </p:cNvSpPr>
          <p:nvPr/>
        </p:nvSpPr>
        <p:spPr>
          <a:xfrm>
            <a:off x="413224" y="4792422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Neoehrlichióza</a:t>
            </a:r>
            <a:endParaRPr lang="cs-CZ" sz="4400" b="1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912BCF99-7FDD-D4F8-1910-90C2F0F7CA99}"/>
              </a:ext>
            </a:extLst>
          </p:cNvPr>
          <p:cNvSpPr txBox="1">
            <a:spLocks/>
          </p:cNvSpPr>
          <p:nvPr/>
        </p:nvSpPr>
        <p:spPr>
          <a:xfrm>
            <a:off x="485064" y="5463337"/>
            <a:ext cx="11221872" cy="1743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původce: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i="1" dirty="0" err="1">
                <a:solidFill>
                  <a:srgbClr val="000000"/>
                </a:solidFill>
              </a:rPr>
              <a:t>Neoehrlichia</a:t>
            </a:r>
            <a:r>
              <a:rPr lang="cs-CZ" sz="2000" i="1" dirty="0">
                <a:solidFill>
                  <a:srgbClr val="000000"/>
                </a:solidFill>
              </a:rPr>
              <a:t> </a:t>
            </a:r>
            <a:r>
              <a:rPr lang="cs-CZ" sz="2000" i="1" dirty="0" err="1">
                <a:solidFill>
                  <a:srgbClr val="000000"/>
                </a:solidFill>
              </a:rPr>
              <a:t>mikurensis</a:t>
            </a:r>
            <a:endParaRPr lang="cs-CZ" sz="2000" i="1" dirty="0">
              <a:solidFill>
                <a:srgbClr val="000000"/>
              </a:solidFill>
            </a:endParaRPr>
          </a:p>
          <a:p>
            <a:pPr marL="0" lvl="1" indent="-360000">
              <a:spcBef>
                <a:spcPts val="1200"/>
              </a:spcBef>
            </a:pPr>
            <a:r>
              <a:rPr lang="cs-CZ" sz="2000" b="1" u="sng" dirty="0">
                <a:solidFill>
                  <a:srgbClr val="000000"/>
                </a:solidFill>
              </a:rPr>
              <a:t>diagnostika</a:t>
            </a:r>
            <a:r>
              <a:rPr lang="cs-CZ" sz="2000" dirty="0">
                <a:solidFill>
                  <a:srgbClr val="000000"/>
                </a:solidFill>
              </a:rPr>
              <a:t> serologická není komerčně dostupná</a:t>
            </a:r>
            <a:endParaRPr lang="cs-CZ" sz="2000" b="1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823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bug on a leaf&#10;&#10;AI-generated content may be incorrect.">
            <a:extLst>
              <a:ext uri="{FF2B5EF4-FFF2-40B4-BE49-F238E27FC236}">
                <a16:creationId xmlns:a16="http://schemas.microsoft.com/office/drawing/2014/main" id="{7B665A30-3936-81B3-C2EC-6B12AD765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6A650E0D-CAFC-353B-BA32-05157328E20C}"/>
              </a:ext>
            </a:extLst>
          </p:cNvPr>
          <p:cNvSpPr txBox="1">
            <a:spLocks/>
          </p:cNvSpPr>
          <p:nvPr/>
        </p:nvSpPr>
        <p:spPr>
          <a:xfrm>
            <a:off x="102741" y="2098809"/>
            <a:ext cx="6873411" cy="14329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>
                <a:cs typeface="Arial" panose="020B0604020202020204" pitchFamily="34" charset="0"/>
              </a:rPr>
              <a:t>Jak zlepšit diagnostiku nemocí přenášených klíšťaty</a:t>
            </a:r>
            <a:r>
              <a:rPr lang="en-US" sz="4400" b="1" dirty="0">
                <a:cs typeface="Arial" panose="020B0604020202020204" pitchFamily="34" charset="0"/>
              </a:rPr>
              <a:t>?</a:t>
            </a:r>
            <a:endParaRPr lang="cs-CZ" sz="4400" b="1" i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85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délník 28"/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129309" y="260585"/>
            <a:ext cx="11018152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/>
              <a:t>Multiplex qPCR klíšťaty přenášených patogenů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CAE023CC-108F-E70C-B9A4-13F02A249902}"/>
              </a:ext>
            </a:extLst>
          </p:cNvPr>
          <p:cNvSpPr txBox="1">
            <a:spLocks/>
          </p:cNvSpPr>
          <p:nvPr/>
        </p:nvSpPr>
        <p:spPr>
          <a:xfrm>
            <a:off x="387925" y="1291167"/>
            <a:ext cx="10836495" cy="32089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rychlá detekce několika patogenů najednou</a:t>
            </a:r>
          </a:p>
          <a:p>
            <a:r>
              <a:rPr lang="cs-CZ" dirty="0"/>
              <a:t>vysoká senzitivita a specificita</a:t>
            </a:r>
          </a:p>
          <a:p>
            <a:r>
              <a:rPr lang="cs-CZ" dirty="0"/>
              <a:t>detekce z krve pacienta v akutní fázi onemocnění</a:t>
            </a:r>
          </a:p>
          <a:p>
            <a:r>
              <a:rPr lang="cs-CZ" dirty="0"/>
              <a:t>infekční kliniky – FN Motol, FN Na Bulovce, FN Brno, FNKV, ÚVN</a:t>
            </a:r>
          </a:p>
          <a:p>
            <a:pPr lvl="1"/>
            <a:r>
              <a:rPr lang="cs-CZ" dirty="0"/>
              <a:t>pacient s horečnatým onemocněním po vyloučení chřipky</a:t>
            </a:r>
          </a:p>
          <a:p>
            <a:r>
              <a:rPr lang="cs-CZ" dirty="0"/>
              <a:t>rychlé nasazení cílené léčby – správná volba ATB</a:t>
            </a:r>
          </a:p>
          <a:p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C681717-E32A-AFC0-2DF5-9C8944A85FD0}"/>
              </a:ext>
            </a:extLst>
          </p:cNvPr>
          <p:cNvSpPr txBox="1"/>
          <p:nvPr/>
        </p:nvSpPr>
        <p:spPr>
          <a:xfrm>
            <a:off x="3295435" y="4500081"/>
            <a:ext cx="86730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sz="2400" dirty="0"/>
              <a:t>in house metody – nestandardizováno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sz="2400" dirty="0"/>
              <a:t>PCR metodiky nejsou metodicky sjednoceny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sz="2400" dirty="0"/>
              <a:t>komerční CE IVDR </a:t>
            </a:r>
            <a:r>
              <a:rPr lang="cs-CZ" sz="2400" dirty="0" err="1"/>
              <a:t>kity</a:t>
            </a:r>
            <a:r>
              <a:rPr lang="cs-CZ" sz="2400" dirty="0"/>
              <a:t> – různá citlivost</a:t>
            </a:r>
          </a:p>
        </p:txBody>
      </p:sp>
    </p:spTree>
    <p:extLst>
      <p:ext uri="{BB962C8B-B14F-4D97-AF65-F5344CB8AC3E}">
        <p14:creationId xmlns:p14="http://schemas.microsoft.com/office/powerpoint/2010/main" val="147791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>
            <a:extLst>
              <a:ext uri="{FF2B5EF4-FFF2-40B4-BE49-F238E27FC236}">
                <a16:creationId xmlns:a16="http://schemas.microsoft.com/office/drawing/2014/main" id="{00D11339-22E8-50B1-5477-EDEC1D34C52B}"/>
              </a:ext>
            </a:extLst>
          </p:cNvPr>
          <p:cNvGrpSpPr/>
          <p:nvPr/>
        </p:nvGrpSpPr>
        <p:grpSpPr>
          <a:xfrm>
            <a:off x="61935" y="1548065"/>
            <a:ext cx="6034066" cy="3925639"/>
            <a:chOff x="609662" y="1407194"/>
            <a:chExt cx="6344087" cy="4127332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71772CC2-1ECA-6B44-FC75-7B1385842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62" y="1407194"/>
              <a:ext cx="6344087" cy="4127332"/>
            </a:xfrm>
            <a:prstGeom prst="rect">
              <a:avLst/>
            </a:prstGeom>
          </p:spPr>
        </p:pic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58030E30-FB72-8045-F3EF-6A14BE9E0BC2}"/>
                </a:ext>
              </a:extLst>
            </p:cNvPr>
            <p:cNvSpPr txBox="1"/>
            <p:nvPr/>
          </p:nvSpPr>
          <p:spPr>
            <a:xfrm>
              <a:off x="722570" y="1507319"/>
              <a:ext cx="1029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b="1" dirty="0"/>
                <a:t>Praha</a:t>
              </a:r>
            </a:p>
          </p:txBody>
        </p:sp>
      </p:grpSp>
      <p:sp>
        <p:nvSpPr>
          <p:cNvPr id="21" name="Obdélník 20"/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/>
              <a:t>Detekce patogenů v klíšťatech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0180080" y="6460583"/>
            <a:ext cx="20886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www.klistatavemeste.cz</a:t>
            </a: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F125B407-5F6B-B836-9BBC-0C4F0B5A3107}"/>
              </a:ext>
            </a:extLst>
          </p:cNvPr>
          <p:cNvGrpSpPr/>
          <p:nvPr/>
        </p:nvGrpSpPr>
        <p:grpSpPr>
          <a:xfrm>
            <a:off x="5681609" y="1548065"/>
            <a:ext cx="6381082" cy="3943275"/>
            <a:chOff x="5383765" y="1548065"/>
            <a:chExt cx="6678926" cy="4127332"/>
          </a:xfrm>
        </p:grpSpPr>
        <p:grpSp>
          <p:nvGrpSpPr>
            <p:cNvPr id="11" name="Skupina 10">
              <a:extLst>
                <a:ext uri="{FF2B5EF4-FFF2-40B4-BE49-F238E27FC236}">
                  <a16:creationId xmlns:a16="http://schemas.microsoft.com/office/drawing/2014/main" id="{72F5E114-BB33-8B30-E4EA-403852ED108E}"/>
                </a:ext>
              </a:extLst>
            </p:cNvPr>
            <p:cNvGrpSpPr/>
            <p:nvPr/>
          </p:nvGrpSpPr>
          <p:grpSpPr>
            <a:xfrm>
              <a:off x="5383765" y="1548065"/>
              <a:ext cx="6678926" cy="4127332"/>
              <a:chOff x="5383765" y="1548065"/>
              <a:chExt cx="6231179" cy="3707329"/>
            </a:xfrm>
          </p:grpSpPr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319BDA49-A965-A853-293F-D7314962A6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83765" y="1548065"/>
                <a:ext cx="6231179" cy="3707329"/>
              </a:xfrm>
              <a:prstGeom prst="rect">
                <a:avLst/>
              </a:prstGeom>
            </p:spPr>
          </p:pic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9A5C9865-6C32-E5C4-33F2-EF0012A028F2}"/>
                  </a:ext>
                </a:extLst>
              </p:cNvPr>
              <p:cNvSpPr txBox="1"/>
              <p:nvPr/>
            </p:nvSpPr>
            <p:spPr>
              <a:xfrm>
                <a:off x="5581386" y="1710517"/>
                <a:ext cx="10292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000" b="1" dirty="0"/>
                  <a:t>Krajská města</a:t>
                </a:r>
              </a:p>
            </p:txBody>
          </p:sp>
        </p:grpSp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9F957150-66B6-D960-FC9A-E6BF2B041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30212" y="1548065"/>
              <a:ext cx="1388417" cy="9442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620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E4C8C-4714-3B6E-A9A2-3676FC1FE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délník 28">
            <a:extLst>
              <a:ext uri="{FF2B5EF4-FFF2-40B4-BE49-F238E27FC236}">
                <a16:creationId xmlns:a16="http://schemas.microsoft.com/office/drawing/2014/main" id="{CB63A20A-B014-25D0-5C9C-F4FFB1147EF4}"/>
              </a:ext>
            </a:extLst>
          </p:cNvPr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7" name="Nadpis 1">
            <a:extLst>
              <a:ext uri="{FF2B5EF4-FFF2-40B4-BE49-F238E27FC236}">
                <a16:creationId xmlns:a16="http://schemas.microsoft.com/office/drawing/2014/main" id="{FE59681A-29B4-C100-8031-5AA3B38579F4}"/>
              </a:ext>
            </a:extLst>
          </p:cNvPr>
          <p:cNvSpPr txBox="1">
            <a:spLocks/>
          </p:cNvSpPr>
          <p:nvPr/>
        </p:nvSpPr>
        <p:spPr>
          <a:xfrm>
            <a:off x="129309" y="260585"/>
            <a:ext cx="11018152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/>
              <a:t>Multiplex qPCR klíšťaty přenášených patogenů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587878C4-E93F-BEEF-FE24-1CAD868FD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B014E30A-7178-F692-19C7-F24AAB252AFC}"/>
              </a:ext>
            </a:extLst>
          </p:cNvPr>
          <p:cNvSpPr txBox="1">
            <a:spLocks/>
          </p:cNvSpPr>
          <p:nvPr/>
        </p:nvSpPr>
        <p:spPr>
          <a:xfrm>
            <a:off x="387925" y="1291167"/>
            <a:ext cx="11211599" cy="43596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i="1" dirty="0" err="1"/>
              <a:t>Borrelia</a:t>
            </a:r>
            <a:r>
              <a:rPr lang="cs-CZ" i="1" dirty="0"/>
              <a:t> </a:t>
            </a:r>
            <a:r>
              <a:rPr lang="cs-CZ" i="1" dirty="0" err="1"/>
              <a:t>burgdorferi</a:t>
            </a:r>
            <a:r>
              <a:rPr lang="cs-CZ" i="1" dirty="0"/>
              <a:t> </a:t>
            </a:r>
            <a:r>
              <a:rPr lang="cs-CZ" dirty="0" err="1"/>
              <a:t>s.l</a:t>
            </a:r>
            <a:r>
              <a:rPr lang="cs-CZ" dirty="0"/>
              <a:t>. (čtyři geny 16S, </a:t>
            </a:r>
            <a:r>
              <a:rPr lang="cs-CZ" dirty="0" err="1"/>
              <a:t>ospA</a:t>
            </a:r>
            <a:r>
              <a:rPr lang="cs-CZ" dirty="0"/>
              <a:t>, </a:t>
            </a:r>
            <a:r>
              <a:rPr lang="cs-CZ" dirty="0" err="1"/>
              <a:t>flaB</a:t>
            </a:r>
            <a:r>
              <a:rPr lang="cs-CZ" dirty="0"/>
              <a:t>)</a:t>
            </a:r>
          </a:p>
          <a:p>
            <a:r>
              <a:rPr lang="cs-CZ" i="1" dirty="0" err="1"/>
              <a:t>Borrelia</a:t>
            </a:r>
            <a:r>
              <a:rPr lang="cs-CZ" i="1" dirty="0"/>
              <a:t> </a:t>
            </a:r>
            <a:r>
              <a:rPr lang="cs-CZ" i="1" dirty="0" err="1"/>
              <a:t>miyamotoi</a:t>
            </a:r>
            <a:endParaRPr lang="cs-CZ" i="1" dirty="0"/>
          </a:p>
          <a:p>
            <a:r>
              <a:rPr lang="cs-CZ" i="1" dirty="0" err="1"/>
              <a:t>Anaplasma</a:t>
            </a:r>
            <a:r>
              <a:rPr lang="cs-CZ" i="1" dirty="0"/>
              <a:t> </a:t>
            </a:r>
            <a:r>
              <a:rPr lang="cs-CZ" i="1" dirty="0" err="1"/>
              <a:t>phagocytophilum</a:t>
            </a:r>
            <a:endParaRPr lang="cs-CZ" i="1" dirty="0"/>
          </a:p>
          <a:p>
            <a:r>
              <a:rPr lang="cs-CZ" i="1" dirty="0" err="1"/>
              <a:t>Rickettsia</a:t>
            </a:r>
            <a:r>
              <a:rPr lang="cs-CZ" dirty="0"/>
              <a:t> </a:t>
            </a:r>
            <a:r>
              <a:rPr lang="cs-CZ" dirty="0" err="1"/>
              <a:t>spp</a:t>
            </a:r>
            <a:r>
              <a:rPr lang="cs-CZ" dirty="0"/>
              <a:t>.</a:t>
            </a:r>
          </a:p>
          <a:p>
            <a:r>
              <a:rPr lang="cs-CZ" i="1" dirty="0" err="1"/>
              <a:t>Neoehrlichia</a:t>
            </a:r>
            <a:r>
              <a:rPr lang="cs-CZ" i="1" dirty="0"/>
              <a:t> </a:t>
            </a:r>
            <a:r>
              <a:rPr lang="cs-CZ" i="1" dirty="0" err="1"/>
              <a:t>mikurensis</a:t>
            </a:r>
            <a:endParaRPr lang="cs-CZ" i="1" dirty="0"/>
          </a:p>
          <a:p>
            <a:r>
              <a:rPr lang="cs-CZ" i="1" dirty="0" err="1"/>
              <a:t>Bartonella</a:t>
            </a:r>
            <a:r>
              <a:rPr lang="cs-CZ" i="1" dirty="0"/>
              <a:t> </a:t>
            </a:r>
            <a:r>
              <a:rPr lang="cs-CZ" i="1" dirty="0" err="1"/>
              <a:t>henselae</a:t>
            </a:r>
            <a:endParaRPr lang="cs-CZ" i="1" dirty="0"/>
          </a:p>
          <a:p>
            <a:r>
              <a:rPr lang="cs-CZ" i="1" dirty="0" err="1"/>
              <a:t>Francisella</a:t>
            </a:r>
            <a:r>
              <a:rPr lang="cs-CZ" i="1" dirty="0"/>
              <a:t> </a:t>
            </a:r>
            <a:r>
              <a:rPr lang="cs-CZ" i="1" dirty="0" err="1"/>
              <a:t>tularensis</a:t>
            </a:r>
            <a:endParaRPr lang="cs-CZ" i="1" dirty="0"/>
          </a:p>
          <a:p>
            <a:r>
              <a:rPr lang="cs-CZ" i="1" dirty="0" err="1"/>
              <a:t>Coxiella</a:t>
            </a:r>
            <a:r>
              <a:rPr lang="cs-CZ" i="1" dirty="0"/>
              <a:t> </a:t>
            </a:r>
            <a:r>
              <a:rPr lang="cs-CZ" i="1" dirty="0" err="1"/>
              <a:t>burnetii</a:t>
            </a:r>
            <a:endParaRPr lang="cs-CZ" i="1" dirty="0"/>
          </a:p>
          <a:p>
            <a:r>
              <a:rPr lang="cs-CZ" i="1" dirty="0" err="1"/>
              <a:t>Babesia</a:t>
            </a:r>
            <a:r>
              <a:rPr lang="cs-CZ" dirty="0"/>
              <a:t> </a:t>
            </a:r>
            <a:r>
              <a:rPr lang="cs-CZ" dirty="0" err="1"/>
              <a:t>spp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814BCE0-3A47-3F81-077B-0629BB54A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450" y="3060134"/>
            <a:ext cx="7023322" cy="313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24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délník 30"/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/>
              <a:t>Multiplex qPCR - záchyty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59FD771D-646F-4358-6AA8-695BC08AD50E}"/>
              </a:ext>
            </a:extLst>
          </p:cNvPr>
          <p:cNvSpPr txBox="1">
            <a:spLocks/>
          </p:cNvSpPr>
          <p:nvPr/>
        </p:nvSpPr>
        <p:spPr>
          <a:xfrm>
            <a:off x="387926" y="1291167"/>
            <a:ext cx="4512848" cy="2137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duben 2025 – březen 2026</a:t>
            </a:r>
          </a:p>
          <a:p>
            <a:pPr lvl="1"/>
            <a:r>
              <a:rPr lang="cs-CZ" dirty="0"/>
              <a:t>180 krev</a:t>
            </a:r>
          </a:p>
          <a:p>
            <a:pPr lvl="1"/>
            <a:r>
              <a:rPr lang="cs-CZ" dirty="0"/>
              <a:t>25 CSF</a:t>
            </a:r>
          </a:p>
          <a:p>
            <a:pPr lvl="1"/>
            <a:r>
              <a:rPr lang="cs-CZ" dirty="0"/>
              <a:t>5 uzlina, BAL</a:t>
            </a:r>
          </a:p>
          <a:p>
            <a:pPr lvl="1"/>
            <a:r>
              <a:rPr lang="cs-CZ" dirty="0"/>
              <a:t>2 stěry z kůže  </a:t>
            </a:r>
          </a:p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C5F5D4-3379-9A92-9562-969578076B57}"/>
              </a:ext>
            </a:extLst>
          </p:cNvPr>
          <p:cNvSpPr txBox="1">
            <a:spLocks/>
          </p:cNvSpPr>
          <p:nvPr/>
        </p:nvSpPr>
        <p:spPr>
          <a:xfrm>
            <a:off x="4339955" y="2357919"/>
            <a:ext cx="7619163" cy="34778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i="1" dirty="0" err="1"/>
              <a:t>Borrelia</a:t>
            </a:r>
            <a:r>
              <a:rPr lang="cs-CZ" b="1" i="1" dirty="0"/>
              <a:t> </a:t>
            </a:r>
            <a:r>
              <a:rPr lang="cs-CZ" b="1" i="1" dirty="0" err="1"/>
              <a:t>burgdorferi</a:t>
            </a:r>
            <a:r>
              <a:rPr lang="cs-CZ" b="1" i="1" dirty="0"/>
              <a:t> </a:t>
            </a:r>
            <a:r>
              <a:rPr lang="cs-CZ" b="1" dirty="0" err="1"/>
              <a:t>s.l</a:t>
            </a:r>
            <a:r>
              <a:rPr lang="cs-CZ" b="1" dirty="0"/>
              <a:t>.</a:t>
            </a:r>
            <a:r>
              <a:rPr lang="cs-CZ" dirty="0"/>
              <a:t> – 2 KREV, 1 CSF</a:t>
            </a:r>
          </a:p>
          <a:p>
            <a:pPr lvl="1"/>
            <a:r>
              <a:rPr lang="cs-CZ" i="1" dirty="0" err="1"/>
              <a:t>Borrelia</a:t>
            </a:r>
            <a:r>
              <a:rPr lang="cs-CZ" i="1" dirty="0"/>
              <a:t> </a:t>
            </a:r>
            <a:r>
              <a:rPr lang="cs-CZ" i="1" dirty="0" err="1"/>
              <a:t>garinii</a:t>
            </a:r>
            <a:r>
              <a:rPr lang="cs-CZ" i="1" dirty="0"/>
              <a:t> (krev)</a:t>
            </a:r>
          </a:p>
          <a:p>
            <a:r>
              <a:rPr lang="cs-CZ" b="1" i="1" dirty="0" err="1"/>
              <a:t>Anaplasma</a:t>
            </a:r>
            <a:r>
              <a:rPr lang="cs-CZ" b="1" i="1" dirty="0"/>
              <a:t> </a:t>
            </a:r>
            <a:r>
              <a:rPr lang="cs-CZ" b="1" i="1" dirty="0" err="1"/>
              <a:t>phagocytophilum</a:t>
            </a:r>
            <a:r>
              <a:rPr lang="cs-CZ" b="1" i="1" dirty="0"/>
              <a:t> </a:t>
            </a:r>
            <a:r>
              <a:rPr lang="cs-CZ" dirty="0"/>
              <a:t>– 2 KREV</a:t>
            </a:r>
          </a:p>
          <a:p>
            <a:r>
              <a:rPr lang="cs-CZ" b="1" i="1" dirty="0" err="1"/>
              <a:t>Neoehrlichia</a:t>
            </a:r>
            <a:r>
              <a:rPr lang="cs-CZ" b="1" i="1" dirty="0"/>
              <a:t> </a:t>
            </a:r>
            <a:r>
              <a:rPr lang="cs-CZ" b="1" i="1" dirty="0" err="1"/>
              <a:t>mikurensis</a:t>
            </a:r>
            <a:r>
              <a:rPr lang="cs-CZ" b="1" i="1" dirty="0"/>
              <a:t> </a:t>
            </a:r>
            <a:r>
              <a:rPr lang="cs-CZ" dirty="0"/>
              <a:t>– 1 KREV</a:t>
            </a:r>
          </a:p>
          <a:p>
            <a:r>
              <a:rPr lang="cs-CZ" b="1" i="1" dirty="0" err="1"/>
              <a:t>Ricketsia</a:t>
            </a:r>
            <a:r>
              <a:rPr lang="cs-CZ" b="1" i="1" dirty="0"/>
              <a:t> </a:t>
            </a:r>
            <a:r>
              <a:rPr lang="cs-CZ" b="1" dirty="0" err="1"/>
              <a:t>spp</a:t>
            </a:r>
            <a:r>
              <a:rPr lang="cs-CZ" b="1" dirty="0"/>
              <a:t>. </a:t>
            </a:r>
            <a:r>
              <a:rPr lang="cs-CZ" dirty="0"/>
              <a:t>– 1 BIOPSIE KŮŽE</a:t>
            </a:r>
          </a:p>
          <a:p>
            <a:r>
              <a:rPr lang="cs-CZ" b="1" i="1" dirty="0" err="1"/>
              <a:t>Francisella</a:t>
            </a:r>
            <a:r>
              <a:rPr lang="cs-CZ" b="1" i="1" dirty="0"/>
              <a:t> </a:t>
            </a:r>
            <a:r>
              <a:rPr lang="cs-CZ" b="1" i="1" dirty="0" err="1"/>
              <a:t>tularensis</a:t>
            </a:r>
            <a:r>
              <a:rPr lang="cs-CZ" b="1" i="1" dirty="0"/>
              <a:t> </a:t>
            </a:r>
            <a:r>
              <a:rPr lang="cs-CZ" b="1" dirty="0" err="1"/>
              <a:t>subs</a:t>
            </a:r>
            <a:r>
              <a:rPr lang="cs-CZ" b="1" dirty="0"/>
              <a:t>. </a:t>
            </a:r>
            <a:r>
              <a:rPr lang="cs-CZ" b="1" dirty="0" err="1"/>
              <a:t>holartica</a:t>
            </a:r>
            <a:r>
              <a:rPr lang="cs-CZ" b="1" dirty="0"/>
              <a:t> </a:t>
            </a:r>
            <a:r>
              <a:rPr lang="cs-CZ" dirty="0"/>
              <a:t>-1 KREV, 1 CSF</a:t>
            </a:r>
          </a:p>
          <a:p>
            <a:pPr lvl="1"/>
            <a:r>
              <a:rPr lang="cs-CZ" dirty="0"/>
              <a:t> 1 uzlina, 1 plicní tkáň</a:t>
            </a:r>
          </a:p>
          <a:p>
            <a:r>
              <a:rPr lang="cs-CZ" b="1" i="1" dirty="0" err="1"/>
              <a:t>Rickettsiella</a:t>
            </a:r>
            <a:r>
              <a:rPr lang="cs-CZ" b="1" dirty="0"/>
              <a:t> </a:t>
            </a:r>
            <a:r>
              <a:rPr lang="cs-CZ" b="1" i="1" dirty="0" err="1"/>
              <a:t>massiliensis</a:t>
            </a:r>
            <a:r>
              <a:rPr lang="cs-CZ" b="1" dirty="0"/>
              <a:t> </a:t>
            </a:r>
            <a:r>
              <a:rPr lang="cs-CZ" dirty="0"/>
              <a:t>– 1 KREV</a:t>
            </a:r>
          </a:p>
          <a:p>
            <a:endParaRPr lang="cs-CZ" dirty="0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7BE87017-D140-212B-077A-7ADE8F598C7C}"/>
              </a:ext>
            </a:extLst>
          </p:cNvPr>
          <p:cNvSpPr txBox="1">
            <a:spLocks/>
          </p:cNvSpPr>
          <p:nvPr/>
        </p:nvSpPr>
        <p:spPr>
          <a:xfrm>
            <a:off x="663616" y="4438358"/>
            <a:ext cx="3127548" cy="124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pozitivní výsledky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KVĚTEN AŽ ZÁŘÍ</a:t>
            </a: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1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/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/>
              <a:t>Význam PCR v diagnostice LB a TBD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4" name="Zástupný symbol pro obsah 2"/>
          <p:cNvSpPr txBox="1">
            <a:spLocks/>
          </p:cNvSpPr>
          <p:nvPr/>
        </p:nvSpPr>
        <p:spPr>
          <a:xfrm>
            <a:off x="387926" y="1291167"/>
            <a:ext cx="5514110" cy="45185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senzitivita a specificita závisí na metodě:</a:t>
            </a:r>
          </a:p>
          <a:p>
            <a:pPr lvl="1"/>
            <a:r>
              <a:rPr lang="cs-CZ" dirty="0" err="1"/>
              <a:t>panbakteriální</a:t>
            </a:r>
            <a:r>
              <a:rPr lang="cs-CZ" dirty="0"/>
              <a:t> konvenční PCR 16S vs. cílená qPCR, </a:t>
            </a:r>
            <a:r>
              <a:rPr lang="cs-CZ" dirty="0" err="1"/>
              <a:t>real-time</a:t>
            </a:r>
            <a:r>
              <a:rPr lang="cs-CZ" dirty="0"/>
              <a:t> PCR</a:t>
            </a:r>
          </a:p>
          <a:p>
            <a:r>
              <a:rPr lang="cs-CZ" b="1" dirty="0"/>
              <a:t>senzitivita PCR LB </a:t>
            </a:r>
            <a:r>
              <a:rPr lang="cs-CZ" dirty="0"/>
              <a:t>– </a:t>
            </a:r>
            <a:r>
              <a:rPr lang="cs-CZ" dirty="0" err="1"/>
              <a:t>synovium</a:t>
            </a:r>
            <a:r>
              <a:rPr lang="cs-CZ" dirty="0"/>
              <a:t> (&gt;75%), EM (&gt;65%), ACA (&gt;75%), CSF (15-50%), krev (&lt;10–20%) </a:t>
            </a:r>
          </a:p>
          <a:p>
            <a:pPr lvl="1"/>
            <a:r>
              <a:rPr lang="cs-CZ" dirty="0"/>
              <a:t>CSF – vyšší u pacientů s kratším trváním infekce než 6 týdnů a </a:t>
            </a:r>
            <a:r>
              <a:rPr lang="cs-CZ" dirty="0" err="1"/>
              <a:t>pleocytózou</a:t>
            </a:r>
            <a:r>
              <a:rPr lang="cs-CZ" dirty="0"/>
              <a:t> </a:t>
            </a:r>
          </a:p>
          <a:p>
            <a:r>
              <a:rPr lang="cs-CZ" b="1" dirty="0"/>
              <a:t>specificita PCR </a:t>
            </a:r>
            <a:r>
              <a:rPr lang="cs-CZ" dirty="0"/>
              <a:t>se blíží 100 %, existují falešně pozitivní i negativní výsledky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AE2C93B-B6B1-7B7F-7828-282CAADDFB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36" y="1551494"/>
            <a:ext cx="2609850" cy="1752600"/>
          </a:xfrm>
          <a:prstGeom prst="rect">
            <a:avLst/>
          </a:prstGeom>
        </p:spPr>
      </p:pic>
      <p:sp>
        <p:nvSpPr>
          <p:cNvPr id="5" name="Šipka: doprava 4">
            <a:extLst>
              <a:ext uri="{FF2B5EF4-FFF2-40B4-BE49-F238E27FC236}">
                <a16:creationId xmlns:a16="http://schemas.microsoft.com/office/drawing/2014/main" id="{C4FD6C76-E54D-2CDE-909F-696863072350}"/>
              </a:ext>
            </a:extLst>
          </p:cNvPr>
          <p:cNvSpPr/>
          <p:nvPr/>
        </p:nvSpPr>
        <p:spPr>
          <a:xfrm>
            <a:off x="8511886" y="2209134"/>
            <a:ext cx="808796" cy="44726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DE00991-0246-EDAF-F4E8-5FC490A3C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559" y="1611129"/>
            <a:ext cx="2120299" cy="158817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DDE2379-2353-51E6-9415-2A9B6D54F9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961" y="3531830"/>
            <a:ext cx="3735663" cy="227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5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E7EBF-A7B7-1EAD-08D2-A2E72F1BC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>
            <a:extLst>
              <a:ext uri="{FF2B5EF4-FFF2-40B4-BE49-F238E27FC236}">
                <a16:creationId xmlns:a16="http://schemas.microsoft.com/office/drawing/2014/main" id="{13DBFBAA-E3A3-55A1-D610-BDB1686688AD}"/>
              </a:ext>
            </a:extLst>
          </p:cNvPr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/>
              <a:t>PCR v diagnostice LB - NRL LB </a:t>
            </a:r>
            <a:r>
              <a:rPr lang="cs-CZ" sz="4400" dirty="0"/>
              <a:t>(2014-2025)</a:t>
            </a:r>
            <a:endParaRPr lang="cs-CZ" sz="4400" b="1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03185C1F-65BA-F495-2F77-0A532EE62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CA6D62A4-53CD-B646-7389-D9850418F99A}"/>
              </a:ext>
            </a:extLst>
          </p:cNvPr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BA2D3A00-B43E-CF50-009F-8894FE6079F1}"/>
              </a:ext>
            </a:extLst>
          </p:cNvPr>
          <p:cNvSpPr txBox="1">
            <a:spLocks/>
          </p:cNvSpPr>
          <p:nvPr/>
        </p:nvSpPr>
        <p:spPr>
          <a:xfrm>
            <a:off x="387926" y="1291167"/>
            <a:ext cx="10030070" cy="4518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CSF</a:t>
            </a:r>
            <a:r>
              <a:rPr lang="cs-CZ" dirty="0"/>
              <a:t> – 92 pozitivních záchytů – časná forma LNB </a:t>
            </a:r>
          </a:p>
          <a:p>
            <a:pPr lvl="1"/>
            <a:r>
              <a:rPr lang="cs-CZ" i="1" dirty="0" err="1"/>
              <a:t>B.garinii</a:t>
            </a:r>
            <a:r>
              <a:rPr lang="cs-CZ" i="1" dirty="0"/>
              <a:t>, </a:t>
            </a:r>
            <a:r>
              <a:rPr lang="cs-CZ" i="1" dirty="0" err="1"/>
              <a:t>B.bavariensis</a:t>
            </a:r>
            <a:r>
              <a:rPr lang="cs-CZ" dirty="0"/>
              <a:t>, méně často pak </a:t>
            </a:r>
            <a:r>
              <a:rPr lang="cs-CZ" i="1" dirty="0" err="1"/>
              <a:t>B.afzelii</a:t>
            </a:r>
            <a:r>
              <a:rPr lang="cs-CZ" dirty="0"/>
              <a:t>, </a:t>
            </a:r>
            <a:r>
              <a:rPr lang="cs-CZ" i="1" dirty="0"/>
              <a:t>B. </a:t>
            </a:r>
            <a:r>
              <a:rPr lang="cs-CZ" i="1" dirty="0" err="1"/>
              <a:t>burgdorferii</a:t>
            </a:r>
            <a:r>
              <a:rPr lang="cs-CZ" i="1" dirty="0"/>
              <a:t> </a:t>
            </a:r>
            <a:r>
              <a:rPr lang="cs-CZ" dirty="0" err="1"/>
              <a:t>s.s</a:t>
            </a:r>
            <a:r>
              <a:rPr lang="cs-CZ" dirty="0"/>
              <a:t>.</a:t>
            </a:r>
          </a:p>
          <a:p>
            <a:r>
              <a:rPr lang="cs-CZ" b="1" dirty="0"/>
              <a:t>Synovie</a:t>
            </a:r>
            <a:r>
              <a:rPr lang="cs-CZ" dirty="0"/>
              <a:t> – 33 pozitivních záchytů – pozdní forma LA</a:t>
            </a:r>
          </a:p>
          <a:p>
            <a:pPr lvl="1"/>
            <a:r>
              <a:rPr lang="cs-CZ" i="1" dirty="0" err="1"/>
              <a:t>B.burgdorferi</a:t>
            </a:r>
            <a:r>
              <a:rPr lang="cs-CZ" i="1" dirty="0"/>
              <a:t> </a:t>
            </a:r>
            <a:r>
              <a:rPr lang="cs-CZ" dirty="0" err="1"/>
              <a:t>s.l</a:t>
            </a:r>
            <a:r>
              <a:rPr lang="cs-CZ" dirty="0"/>
              <a:t>.</a:t>
            </a:r>
            <a:r>
              <a:rPr lang="cs-CZ" i="1" dirty="0"/>
              <a:t>, </a:t>
            </a:r>
            <a:r>
              <a:rPr lang="cs-CZ" i="1" dirty="0" err="1"/>
              <a:t>B.bavariensis</a:t>
            </a:r>
            <a:r>
              <a:rPr lang="cs-CZ" dirty="0"/>
              <a:t>, </a:t>
            </a:r>
            <a:r>
              <a:rPr lang="cs-CZ" i="1" dirty="0" err="1"/>
              <a:t>B.afzelii</a:t>
            </a:r>
            <a:endParaRPr lang="cs-CZ" dirty="0"/>
          </a:p>
          <a:p>
            <a:r>
              <a:rPr lang="cs-CZ" b="1" dirty="0"/>
              <a:t>Krev </a:t>
            </a:r>
            <a:r>
              <a:rPr lang="cs-CZ" dirty="0"/>
              <a:t>– 40 pozitivních záchytů – časná forma LB </a:t>
            </a:r>
          </a:p>
          <a:p>
            <a:pPr lvl="1"/>
            <a:r>
              <a:rPr lang="cs-CZ" i="1" dirty="0" err="1"/>
              <a:t>B.afzelii</a:t>
            </a:r>
            <a:r>
              <a:rPr lang="cs-CZ" i="1" dirty="0"/>
              <a:t>, </a:t>
            </a:r>
            <a:r>
              <a:rPr lang="cs-CZ" i="1" dirty="0" err="1"/>
              <a:t>B.garinii</a:t>
            </a:r>
            <a:r>
              <a:rPr lang="cs-CZ" i="1" dirty="0"/>
              <a:t>, </a:t>
            </a:r>
            <a:r>
              <a:rPr lang="cs-CZ" i="1" dirty="0" err="1"/>
              <a:t>B.bissettii</a:t>
            </a:r>
            <a:r>
              <a:rPr lang="cs-CZ" i="1" dirty="0"/>
              <a:t>, </a:t>
            </a:r>
            <a:r>
              <a:rPr lang="cs-CZ" i="1" dirty="0" err="1"/>
              <a:t>B.spielmanii</a:t>
            </a:r>
            <a:r>
              <a:rPr lang="cs-CZ" i="1" dirty="0"/>
              <a:t> </a:t>
            </a:r>
            <a:endParaRPr lang="cs-CZ" dirty="0"/>
          </a:p>
          <a:p>
            <a:r>
              <a:rPr lang="cs-CZ" b="1" dirty="0"/>
              <a:t>Biopsie kůže </a:t>
            </a:r>
            <a:r>
              <a:rPr lang="cs-CZ" dirty="0"/>
              <a:t>– 8 pozitivní záchyty (ČR), </a:t>
            </a:r>
            <a:r>
              <a:rPr lang="cs-CZ" dirty="0">
                <a:solidFill>
                  <a:srgbClr val="FF0000"/>
                </a:solidFill>
              </a:rPr>
              <a:t>32 ze 39 vzorků </a:t>
            </a:r>
            <a:r>
              <a:rPr lang="cs-CZ" dirty="0"/>
              <a:t>( Polsko)</a:t>
            </a:r>
          </a:p>
          <a:p>
            <a:pPr lvl="1"/>
            <a:r>
              <a:rPr lang="cs-CZ" i="1" dirty="0" err="1"/>
              <a:t>B.afzelii</a:t>
            </a:r>
            <a:endParaRPr lang="cs-CZ" dirty="0"/>
          </a:p>
          <a:p>
            <a:r>
              <a:rPr lang="cs-CZ" b="1" dirty="0"/>
              <a:t>Myokard</a:t>
            </a:r>
            <a:r>
              <a:rPr lang="cs-CZ" dirty="0"/>
              <a:t> – 1 pozitivní záchyt</a:t>
            </a:r>
          </a:p>
        </p:txBody>
      </p:sp>
    </p:spTree>
    <p:extLst>
      <p:ext uri="{BB962C8B-B14F-4D97-AF65-F5344CB8AC3E}">
        <p14:creationId xmlns:p14="http://schemas.microsoft.com/office/powerpoint/2010/main" val="2982851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/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/>
              <a:t>Diagnostika – závěry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8" name="Zástupný symbol pro obsah 2"/>
          <p:cNvSpPr txBox="1">
            <a:spLocks/>
          </p:cNvSpPr>
          <p:nvPr/>
        </p:nvSpPr>
        <p:spPr>
          <a:xfrm>
            <a:off x="599383" y="1249011"/>
            <a:ext cx="10899889" cy="48654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časté přetrvávající protilátky – „neléčit“ protilátky</a:t>
            </a:r>
          </a:p>
          <a:p>
            <a:r>
              <a:rPr lang="cs-CZ" dirty="0"/>
              <a:t>akutní onemocnění – častější záchyt násobného titru </a:t>
            </a:r>
            <a:r>
              <a:rPr lang="cs-CZ" dirty="0" err="1"/>
              <a:t>IgG</a:t>
            </a:r>
            <a:r>
              <a:rPr lang="cs-CZ" dirty="0"/>
              <a:t> než </a:t>
            </a:r>
            <a:r>
              <a:rPr lang="cs-CZ" dirty="0" err="1"/>
              <a:t>IgM</a:t>
            </a:r>
            <a:endParaRPr lang="cs-CZ" dirty="0"/>
          </a:p>
          <a:p>
            <a:r>
              <a:rPr lang="cs-CZ" dirty="0"/>
              <a:t>akutní LB – reaktivita ve více antigenech </a:t>
            </a:r>
            <a:r>
              <a:rPr lang="cs-CZ" dirty="0" err="1"/>
              <a:t>IgG</a:t>
            </a:r>
            <a:r>
              <a:rPr lang="cs-CZ" dirty="0"/>
              <a:t> (nejsou izolované </a:t>
            </a:r>
            <a:r>
              <a:rPr lang="cs-CZ" dirty="0" err="1"/>
              <a:t>IgM</a:t>
            </a:r>
            <a:r>
              <a:rPr lang="cs-CZ" dirty="0"/>
              <a:t>)</a:t>
            </a:r>
          </a:p>
          <a:p>
            <a:r>
              <a:rPr lang="cs-CZ" dirty="0"/>
              <a:t>nutnost vhodné diagnostiky k rozlišení akutní infekce</a:t>
            </a:r>
          </a:p>
          <a:p>
            <a:endParaRPr lang="cs-CZ" dirty="0"/>
          </a:p>
          <a:p>
            <a:r>
              <a:rPr lang="cs-CZ" dirty="0"/>
              <a:t>správná volba PCR diagnostiky</a:t>
            </a:r>
          </a:p>
          <a:p>
            <a:r>
              <a:rPr lang="cs-CZ" dirty="0"/>
              <a:t>cílená PCR diagnostika – včasný záchyt</a:t>
            </a:r>
          </a:p>
          <a:p>
            <a:r>
              <a:rPr lang="cs-CZ" dirty="0"/>
              <a:t>pozitivní výsledek PCR </a:t>
            </a:r>
            <a:r>
              <a:rPr lang="cs-CZ" dirty="0" err="1"/>
              <a:t>borrelií</a:t>
            </a:r>
            <a:r>
              <a:rPr lang="cs-CZ" dirty="0"/>
              <a:t> není průkaz aktivní infekce – </a:t>
            </a:r>
            <a:r>
              <a:rPr lang="cs-CZ" dirty="0" err="1"/>
              <a:t>synovium</a:t>
            </a:r>
            <a:endParaRPr lang="cs-CZ" dirty="0"/>
          </a:p>
          <a:p>
            <a:r>
              <a:rPr lang="cs-CZ" dirty="0"/>
              <a:t>negativní výsledek nevylučuje infekci – malé množství spirochét v tkáních i tělních tekutinách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1289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872046" y="4948839"/>
            <a:ext cx="4654170" cy="1325563"/>
          </a:xfrm>
        </p:spPr>
        <p:txBody>
          <a:bodyPr/>
          <a:lstStyle/>
          <a:p>
            <a:r>
              <a:rPr lang="cs-CZ" b="1" dirty="0">
                <a:solidFill>
                  <a:schemeClr val="bg1"/>
                </a:solidFill>
              </a:rPr>
              <a:t>Děkuji za pozornost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9C7A9BA-F3BF-8C7D-9E6F-200F71385D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692" y="878405"/>
            <a:ext cx="5765285" cy="384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73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129309" y="26058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/>
              <a:t>Nemoci přenášené klíšťaty hlášené v ČR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98B18F14-A03F-77EA-1EF1-08A058D7299C}"/>
              </a:ext>
            </a:extLst>
          </p:cNvPr>
          <p:cNvSpPr/>
          <p:nvPr/>
        </p:nvSpPr>
        <p:spPr>
          <a:xfrm>
            <a:off x="9616611" y="6370945"/>
            <a:ext cx="2660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Zdroj: ISIN a </a:t>
            </a:r>
            <a:r>
              <a:rPr lang="cs-CZ" dirty="0" err="1"/>
              <a:t>Epidat</a:t>
            </a:r>
            <a:r>
              <a:rPr lang="cs-CZ" dirty="0"/>
              <a:t>, SZÚ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9ED3A44-6C57-2621-02D9-837B69EF1E8A}"/>
              </a:ext>
            </a:extLst>
          </p:cNvPr>
          <p:cNvSpPr txBox="1"/>
          <p:nvPr/>
        </p:nvSpPr>
        <p:spPr>
          <a:xfrm>
            <a:off x="741521" y="1136049"/>
            <a:ext cx="1070895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000" b="1" u="sng" dirty="0" err="1"/>
              <a:t>Lymeská</a:t>
            </a:r>
            <a:r>
              <a:rPr lang="cs-CZ" sz="2000" b="1" u="sng" dirty="0"/>
              <a:t> borelióza</a:t>
            </a:r>
            <a:r>
              <a:rPr lang="cs-CZ" sz="2000" dirty="0"/>
              <a:t> - </a:t>
            </a:r>
            <a:r>
              <a:rPr lang="cs-CZ" sz="2000" i="1" dirty="0" err="1"/>
              <a:t>Borrelia</a:t>
            </a:r>
            <a:r>
              <a:rPr lang="cs-CZ" sz="2000" i="1" dirty="0"/>
              <a:t> </a:t>
            </a:r>
            <a:r>
              <a:rPr lang="cs-CZ" sz="2000" i="1" dirty="0" err="1"/>
              <a:t>burgdorferi</a:t>
            </a:r>
            <a:r>
              <a:rPr lang="cs-CZ" sz="2000" dirty="0"/>
              <a:t> </a:t>
            </a:r>
            <a:r>
              <a:rPr lang="cs-CZ" sz="2000" dirty="0" err="1"/>
              <a:t>s.l</a:t>
            </a:r>
            <a:r>
              <a:rPr lang="cs-CZ" sz="2000" dirty="0"/>
              <a:t>.,  ČR: 3868 případů/rok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000" b="1" u="sng" dirty="0"/>
              <a:t>Klíšťová encefalitida</a:t>
            </a:r>
            <a:r>
              <a:rPr lang="cs-CZ" sz="2000" b="1" dirty="0"/>
              <a:t> </a:t>
            </a:r>
            <a:r>
              <a:rPr lang="cs-CZ" sz="2000" dirty="0"/>
              <a:t>- </a:t>
            </a:r>
            <a:r>
              <a:rPr lang="cs-CZ" sz="2000" dirty="0" err="1"/>
              <a:t>flavivirus</a:t>
            </a:r>
            <a:r>
              <a:rPr lang="cs-CZ" sz="2000" dirty="0"/>
              <a:t>, ČR: 680 případů/rok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000" dirty="0"/>
              <a:t>Lidská </a:t>
            </a:r>
            <a:r>
              <a:rPr lang="cs-CZ" sz="2000" dirty="0" err="1"/>
              <a:t>granulocytární</a:t>
            </a:r>
            <a:r>
              <a:rPr lang="cs-CZ" sz="2000" dirty="0"/>
              <a:t> anaplazmóza - </a:t>
            </a:r>
            <a:r>
              <a:rPr lang="cs-CZ" sz="2000" i="1" dirty="0" err="1"/>
              <a:t>Anaplasma</a:t>
            </a:r>
            <a:r>
              <a:rPr lang="cs-CZ" sz="2000" i="1" dirty="0"/>
              <a:t> </a:t>
            </a:r>
            <a:r>
              <a:rPr lang="cs-CZ" sz="2000" i="1" dirty="0" err="1"/>
              <a:t>phagocytophilum</a:t>
            </a:r>
            <a:r>
              <a:rPr lang="cs-CZ" sz="2000" i="1" dirty="0"/>
              <a:t>,</a:t>
            </a:r>
            <a:r>
              <a:rPr lang="cs-CZ" sz="2000" dirty="0"/>
              <a:t> ČR:5/rok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000" dirty="0"/>
              <a:t>Tularémie - zaječí nemoc, </a:t>
            </a:r>
            <a:r>
              <a:rPr lang="cs-CZ" sz="2000" i="1" dirty="0" err="1"/>
              <a:t>Francisella</a:t>
            </a:r>
            <a:r>
              <a:rPr lang="cs-CZ" sz="2000" i="1" dirty="0"/>
              <a:t> </a:t>
            </a:r>
            <a:r>
              <a:rPr lang="cs-CZ" sz="2000" i="1" dirty="0" err="1"/>
              <a:t>tularensis</a:t>
            </a:r>
            <a:r>
              <a:rPr lang="cs-CZ" sz="2000" i="1" dirty="0"/>
              <a:t>, </a:t>
            </a:r>
            <a:r>
              <a:rPr lang="cs-CZ" sz="2000" dirty="0"/>
              <a:t>ČR: 59/rok 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000" dirty="0" err="1"/>
              <a:t>Babesióza</a:t>
            </a:r>
            <a:r>
              <a:rPr lang="cs-CZ" sz="2000" dirty="0"/>
              <a:t> - </a:t>
            </a:r>
            <a:r>
              <a:rPr lang="cs-CZ" sz="2000" i="1" dirty="0" err="1"/>
              <a:t>Babesia</a:t>
            </a:r>
            <a:r>
              <a:rPr lang="cs-CZ" sz="2000" i="1" dirty="0"/>
              <a:t> </a:t>
            </a:r>
            <a:r>
              <a:rPr lang="cs-CZ" sz="2000" i="1" dirty="0" err="1"/>
              <a:t>microti</a:t>
            </a:r>
            <a:r>
              <a:rPr lang="cs-CZ" sz="2000" i="1" dirty="0"/>
              <a:t>, </a:t>
            </a:r>
            <a:r>
              <a:rPr lang="cs-CZ" sz="2000" i="1" dirty="0" err="1"/>
              <a:t>B.divergens</a:t>
            </a:r>
            <a:r>
              <a:rPr lang="cs-CZ" sz="2000" i="1" dirty="0"/>
              <a:t>, </a:t>
            </a:r>
            <a:r>
              <a:rPr lang="cs-CZ" sz="2000" i="1" dirty="0" err="1"/>
              <a:t>B.venatorum</a:t>
            </a:r>
            <a:r>
              <a:rPr lang="cs-CZ" sz="2000" i="1" dirty="0"/>
              <a:t> (</a:t>
            </a:r>
            <a:r>
              <a:rPr lang="cs-CZ" sz="2000" i="1" dirty="0" err="1"/>
              <a:t>B.gibsoni</a:t>
            </a:r>
            <a:r>
              <a:rPr lang="cs-CZ" sz="2000" i="1" dirty="0"/>
              <a:t>, </a:t>
            </a:r>
            <a:r>
              <a:rPr lang="cs-CZ" sz="2000" i="1" dirty="0" err="1"/>
              <a:t>B.canis</a:t>
            </a:r>
            <a:r>
              <a:rPr lang="cs-CZ" sz="2000" i="1" dirty="0"/>
              <a:t>), </a:t>
            </a:r>
            <a:r>
              <a:rPr lang="cs-CZ" sz="2000" dirty="0"/>
              <a:t>jen importované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000" dirty="0" err="1"/>
              <a:t>Rickettsióza</a:t>
            </a:r>
            <a:r>
              <a:rPr lang="cs-CZ" sz="2000" dirty="0"/>
              <a:t> - </a:t>
            </a:r>
            <a:r>
              <a:rPr lang="cs-CZ" sz="2000" i="1" dirty="0" err="1"/>
              <a:t>Rickettsia</a:t>
            </a:r>
            <a:r>
              <a:rPr lang="cs-CZ" sz="2000" i="1" dirty="0"/>
              <a:t> </a:t>
            </a:r>
            <a:r>
              <a:rPr lang="cs-CZ" sz="2000" i="1" dirty="0" err="1"/>
              <a:t>helvetica</a:t>
            </a:r>
            <a:r>
              <a:rPr lang="cs-CZ" sz="2000" i="1" dirty="0"/>
              <a:t>, </a:t>
            </a:r>
            <a:r>
              <a:rPr lang="cs-CZ" sz="2000" i="1" dirty="0" err="1"/>
              <a:t>Rickettsia</a:t>
            </a:r>
            <a:r>
              <a:rPr lang="cs-CZ" sz="2000" i="1" dirty="0"/>
              <a:t> </a:t>
            </a:r>
            <a:r>
              <a:rPr lang="cs-CZ" sz="2000" i="1" dirty="0" err="1"/>
              <a:t>conori</a:t>
            </a:r>
            <a:r>
              <a:rPr lang="cs-CZ" sz="2000" i="1" dirty="0"/>
              <a:t>, </a:t>
            </a:r>
            <a:r>
              <a:rPr lang="cs-CZ" sz="2000" i="1" dirty="0" err="1"/>
              <a:t>Rickettsia</a:t>
            </a:r>
            <a:r>
              <a:rPr lang="cs-CZ" sz="2000" i="1" dirty="0"/>
              <a:t> </a:t>
            </a:r>
            <a:r>
              <a:rPr lang="cs-CZ" sz="2000" i="1" dirty="0" err="1"/>
              <a:t>slovaca</a:t>
            </a:r>
            <a:r>
              <a:rPr lang="cs-CZ" sz="2000" i="1" dirty="0"/>
              <a:t>: </a:t>
            </a:r>
            <a:r>
              <a:rPr lang="cs-CZ" sz="2000" dirty="0"/>
              <a:t>10 případů/10 let</a:t>
            </a:r>
            <a:endParaRPr lang="cs-CZ" sz="2000" i="1" dirty="0"/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000" dirty="0" err="1"/>
              <a:t>Neoehrlichióza</a:t>
            </a:r>
            <a:r>
              <a:rPr lang="cs-CZ" sz="2000" dirty="0"/>
              <a:t> - </a:t>
            </a:r>
            <a:r>
              <a:rPr lang="cs-CZ" sz="2000" i="1" dirty="0" err="1"/>
              <a:t>Neoehrlichia</a:t>
            </a:r>
            <a:r>
              <a:rPr lang="cs-CZ" sz="2000" i="1" dirty="0"/>
              <a:t> </a:t>
            </a:r>
            <a:r>
              <a:rPr lang="cs-CZ" sz="2000" i="1" dirty="0" err="1"/>
              <a:t>micurensis</a:t>
            </a:r>
            <a:r>
              <a:rPr lang="cs-CZ" sz="2000" i="1" dirty="0"/>
              <a:t>, </a:t>
            </a:r>
            <a:r>
              <a:rPr lang="cs-CZ" sz="2000" dirty="0"/>
              <a:t>pár případů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000" dirty="0"/>
              <a:t>Q horečka -</a:t>
            </a:r>
            <a:r>
              <a:rPr lang="cs-CZ" sz="2000" i="1" dirty="0"/>
              <a:t> </a:t>
            </a:r>
            <a:r>
              <a:rPr lang="cs-CZ" sz="2000" i="1" dirty="0" err="1"/>
              <a:t>Coxiella</a:t>
            </a:r>
            <a:r>
              <a:rPr lang="cs-CZ" sz="2000" i="1" dirty="0"/>
              <a:t> </a:t>
            </a:r>
            <a:r>
              <a:rPr lang="cs-CZ" sz="2000" i="1" dirty="0" err="1"/>
              <a:t>burneti</a:t>
            </a:r>
            <a:r>
              <a:rPr lang="cs-CZ" sz="2000" i="1" dirty="0"/>
              <a:t>, </a:t>
            </a:r>
            <a:r>
              <a:rPr lang="cs-CZ" sz="2000" dirty="0"/>
              <a:t>14 případů/10 let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000" dirty="0"/>
              <a:t>Marseillská horečka - </a:t>
            </a:r>
            <a:r>
              <a:rPr lang="cs-CZ" sz="2000" i="1" dirty="0" err="1"/>
              <a:t>Rickettsia</a:t>
            </a:r>
            <a:r>
              <a:rPr lang="cs-CZ" sz="2000" i="1" dirty="0"/>
              <a:t> </a:t>
            </a:r>
            <a:r>
              <a:rPr lang="cs-CZ" sz="2000" i="1" dirty="0" err="1"/>
              <a:t>conori</a:t>
            </a:r>
            <a:endParaRPr lang="cs-CZ" sz="2000" dirty="0"/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000" dirty="0"/>
              <a:t>TIBOLA (</a:t>
            </a:r>
            <a:r>
              <a:rPr lang="cs-CZ" sz="2000" dirty="0" err="1"/>
              <a:t>tick-borne</a:t>
            </a:r>
            <a:r>
              <a:rPr lang="cs-CZ" sz="2000" dirty="0"/>
              <a:t> </a:t>
            </a:r>
            <a:r>
              <a:rPr lang="cs-CZ" sz="2000" dirty="0" err="1"/>
              <a:t>lymphadenopathy</a:t>
            </a:r>
            <a:r>
              <a:rPr lang="cs-CZ" sz="2000" dirty="0"/>
              <a:t>) - </a:t>
            </a:r>
            <a:r>
              <a:rPr lang="cs-CZ" sz="2000" i="1" dirty="0" err="1"/>
              <a:t>Rickettsia</a:t>
            </a:r>
            <a:r>
              <a:rPr lang="cs-CZ" sz="2000" i="1" dirty="0"/>
              <a:t> </a:t>
            </a:r>
            <a:r>
              <a:rPr lang="cs-CZ" sz="2000" i="1" dirty="0" err="1"/>
              <a:t>slovaca</a:t>
            </a:r>
            <a:endParaRPr lang="cs-CZ" sz="2000" i="1" dirty="0"/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000" dirty="0"/>
              <a:t>Nemoc z kočičího škrábnutí - </a:t>
            </a:r>
            <a:r>
              <a:rPr lang="cs-CZ" sz="2000" i="1" dirty="0" err="1"/>
              <a:t>Bartonella</a:t>
            </a:r>
            <a:r>
              <a:rPr lang="cs-CZ" sz="2000" i="1" dirty="0"/>
              <a:t> </a:t>
            </a:r>
            <a:r>
              <a:rPr lang="cs-CZ" sz="2000" i="1" dirty="0" err="1"/>
              <a:t>henselae</a:t>
            </a:r>
            <a:r>
              <a:rPr lang="cs-CZ" sz="2000" i="1" dirty="0"/>
              <a:t>, </a:t>
            </a:r>
            <a:r>
              <a:rPr lang="cs-CZ" sz="2000" dirty="0"/>
              <a:t>ČR: 40/ rok 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endParaRPr lang="cs-CZ" sz="2000" i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B5C5215-9AD5-DBFA-7314-68500FE298FE}"/>
              </a:ext>
            </a:extLst>
          </p:cNvPr>
          <p:cNvSpPr txBox="1"/>
          <p:nvPr/>
        </p:nvSpPr>
        <p:spPr>
          <a:xfrm>
            <a:off x="8591917" y="935994"/>
            <a:ext cx="3365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spcBef>
                <a:spcPts val="1200"/>
              </a:spcBef>
              <a:buClr>
                <a:srgbClr val="000000"/>
              </a:buClr>
            </a:pPr>
            <a:r>
              <a:rPr lang="cs-CZ" sz="2000" b="1" kern="0" dirty="0">
                <a:solidFill>
                  <a:srgbClr val="FF0000"/>
                </a:solidFill>
                <a:cs typeface="Arial"/>
                <a:sym typeface="Arial"/>
              </a:rPr>
              <a:t>11 386 případů v roce 2025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DE616C9-7904-DD52-1B9E-F4670F09874D}"/>
              </a:ext>
            </a:extLst>
          </p:cNvPr>
          <p:cNvSpPr txBox="1"/>
          <p:nvPr/>
        </p:nvSpPr>
        <p:spPr>
          <a:xfrm>
            <a:off x="8727969" y="1199944"/>
            <a:ext cx="30932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spcBef>
                <a:spcPts val="1200"/>
              </a:spcBef>
              <a:buClr>
                <a:srgbClr val="000000"/>
              </a:buClr>
            </a:pPr>
            <a:r>
              <a:rPr lang="cs-CZ" sz="2000" b="1" kern="0" dirty="0">
                <a:solidFill>
                  <a:srgbClr val="FF0000"/>
                </a:solidFill>
                <a:cs typeface="Arial"/>
                <a:sym typeface="Arial"/>
              </a:rPr>
              <a:t>5 320 případů 01-06/2026</a:t>
            </a:r>
            <a:endParaRPr lang="cs-CZ" sz="2000" kern="0" dirty="0">
              <a:solidFill>
                <a:srgbClr val="FF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518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E9D93-B912-D4BE-85A0-3A0789E01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bug on a leaf&#10;&#10;AI-generated content may be incorrect.">
            <a:extLst>
              <a:ext uri="{FF2B5EF4-FFF2-40B4-BE49-F238E27FC236}">
                <a16:creationId xmlns:a16="http://schemas.microsoft.com/office/drawing/2014/main" id="{55D072D5-7B12-F2D3-6CA3-BF7B6293C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509B2478-024B-7C6B-D983-80E9394BA21A}"/>
              </a:ext>
            </a:extLst>
          </p:cNvPr>
          <p:cNvSpPr txBox="1">
            <a:spLocks/>
          </p:cNvSpPr>
          <p:nvPr/>
        </p:nvSpPr>
        <p:spPr>
          <a:xfrm>
            <a:off x="102741" y="2098809"/>
            <a:ext cx="8176020" cy="14329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>
                <a:cs typeface="Arial" panose="020B0604020202020204" pitchFamily="34" charset="0"/>
              </a:rPr>
              <a:t>První volba - sérologická diagnostika nemocí přenášených klíšťaty</a:t>
            </a:r>
            <a:endParaRPr lang="cs-CZ" sz="4400" b="1" i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796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1FB37-2EF2-B6C9-24A0-876070B89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>
            <a:extLst>
              <a:ext uri="{FF2B5EF4-FFF2-40B4-BE49-F238E27FC236}">
                <a16:creationId xmlns:a16="http://schemas.microsoft.com/office/drawing/2014/main" id="{5AA655FB-3BE3-4260-9ADB-D28A7DE2CB47}"/>
              </a:ext>
            </a:extLst>
          </p:cNvPr>
          <p:cNvSpPr txBox="1">
            <a:spLocks/>
          </p:cNvSpPr>
          <p:nvPr/>
        </p:nvSpPr>
        <p:spPr>
          <a:xfrm>
            <a:off x="375888" y="30730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Lymeská</a:t>
            </a:r>
            <a:r>
              <a:rPr lang="cs-CZ" sz="4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borrelióza</a:t>
            </a:r>
            <a:endParaRPr lang="cs-CZ" sz="4400" b="1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199212AE-A4D1-A5FB-D9C4-84B393A86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B6E690ED-2AF0-C279-5CC2-9EBA9319DF9D}"/>
              </a:ext>
            </a:extLst>
          </p:cNvPr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7BC6495C-00C6-CB3D-8120-9D7D1E586F3A}"/>
              </a:ext>
            </a:extLst>
          </p:cNvPr>
          <p:cNvSpPr txBox="1">
            <a:spLocks/>
          </p:cNvSpPr>
          <p:nvPr/>
        </p:nvSpPr>
        <p:spPr>
          <a:xfrm>
            <a:off x="632717" y="1510407"/>
            <a:ext cx="10744200" cy="40520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protilátky se tvoří relativně pozdě </a:t>
            </a:r>
            <a:r>
              <a:rPr kumimoji="0" 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IgM (3.- 4.týden), IgG (6.-8.týden)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falešná negativita </a:t>
            </a:r>
            <a:r>
              <a:rPr kumimoji="0" 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při brzkém vyšetření pacienta - časné NB nebo u EM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IgM odpověď přechodná – až u 50% může chybět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až 20% zdravých osob má protilátky v ČR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přetrvávání protilátek </a:t>
            </a:r>
            <a:r>
              <a:rPr kumimoji="0" 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řadu let po nákaze IgG i IgM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izolovaná IgM pozitivita – zkřížená reaktivita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včasné ATB – </a:t>
            </a: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utlumení syntézy protilátek</a:t>
            </a:r>
            <a:r>
              <a:rPr kumimoji="0" 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schází sérokonverze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séronegativní případy LB (nedostatečná imunitní stimulace)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996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9247D-F878-F30F-5365-5D19B494C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>
            <a:extLst>
              <a:ext uri="{FF2B5EF4-FFF2-40B4-BE49-F238E27FC236}">
                <a16:creationId xmlns:a16="http://schemas.microsoft.com/office/drawing/2014/main" id="{46A3E296-00B0-7B46-635D-ABA8DF484823}"/>
              </a:ext>
            </a:extLst>
          </p:cNvPr>
          <p:cNvSpPr txBox="1">
            <a:spLocks/>
          </p:cNvSpPr>
          <p:nvPr/>
        </p:nvSpPr>
        <p:spPr>
          <a:xfrm>
            <a:off x="375888" y="30730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Lymeská</a:t>
            </a:r>
            <a:r>
              <a:rPr lang="cs-CZ" sz="4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borrelióza</a:t>
            </a:r>
            <a:endParaRPr lang="cs-CZ" sz="4400" b="1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41147532-49DF-F2E8-7BE2-E7436DE9D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28C6447B-9266-5A83-B4FE-2C8B27D65502}"/>
              </a:ext>
            </a:extLst>
          </p:cNvPr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A1177B01-AB74-C042-B14D-6CF8326AA796}"/>
              </a:ext>
            </a:extLst>
          </p:cNvPr>
          <p:cNvSpPr txBox="1">
            <a:spLocks/>
          </p:cNvSpPr>
          <p:nvPr/>
        </p:nvSpPr>
        <p:spPr>
          <a:xfrm>
            <a:off x="632716" y="1510407"/>
            <a:ext cx="11413055" cy="4052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cs-CZ" dirty="0"/>
              <a:t>Dvoustupňový sérologický test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dirty="0"/>
              <a:t>1. </a:t>
            </a:r>
            <a:r>
              <a:rPr lang="cs-CZ" b="1" dirty="0"/>
              <a:t>vyhledávací test</a:t>
            </a:r>
            <a:r>
              <a:rPr lang="cs-CZ" dirty="0"/>
              <a:t> – enzymová </a:t>
            </a:r>
            <a:r>
              <a:rPr lang="cs-CZ" dirty="0" err="1"/>
              <a:t>imunoanalýza</a:t>
            </a:r>
            <a:r>
              <a:rPr lang="cs-CZ" dirty="0"/>
              <a:t>, chemiluminiscence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dirty="0"/>
              <a:t>2. </a:t>
            </a:r>
            <a:r>
              <a:rPr lang="cs-CZ" b="1" dirty="0"/>
              <a:t>konfirmace pozitivních a hraničních</a:t>
            </a:r>
            <a:r>
              <a:rPr lang="cs-CZ" dirty="0"/>
              <a:t> – </a:t>
            </a:r>
            <a:r>
              <a:rPr lang="cs-CZ" dirty="0" err="1"/>
              <a:t>Immunoblot</a:t>
            </a:r>
            <a:r>
              <a:rPr lang="cs-CZ" dirty="0"/>
              <a:t> ve třídách </a:t>
            </a:r>
            <a:r>
              <a:rPr lang="cs-CZ" dirty="0" err="1"/>
              <a:t>IgM</a:t>
            </a:r>
            <a:r>
              <a:rPr lang="cs-CZ" dirty="0"/>
              <a:t> a </a:t>
            </a:r>
            <a:r>
              <a:rPr lang="cs-CZ" dirty="0" err="1"/>
              <a:t>IgG</a:t>
            </a:r>
            <a:endParaRPr lang="cs-CZ" dirty="0"/>
          </a:p>
          <a:p>
            <a:pPr marL="0" lvl="0" indent="0">
              <a:buNone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929CFF6-D5A8-A45C-8CB3-428A3938A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878" y="4081876"/>
            <a:ext cx="4223623" cy="277508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8840511-F464-3A7E-DC9A-914C6B1FE6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29" y="3349901"/>
            <a:ext cx="2476500" cy="184785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CDABD30-CE01-D1B7-1752-7230C766D2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583" y="3349901"/>
            <a:ext cx="2466975" cy="184785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9795D19-30A2-EB43-D208-780C647AFA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441" y="3560438"/>
            <a:ext cx="3596930" cy="29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06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9A88E-A9F8-E67E-99AF-606680811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>
            <a:extLst>
              <a:ext uri="{FF2B5EF4-FFF2-40B4-BE49-F238E27FC236}">
                <a16:creationId xmlns:a16="http://schemas.microsoft.com/office/drawing/2014/main" id="{BE1201D4-3C8D-131B-315B-420B9F526C2A}"/>
              </a:ext>
            </a:extLst>
          </p:cNvPr>
          <p:cNvSpPr txBox="1">
            <a:spLocks/>
          </p:cNvSpPr>
          <p:nvPr/>
        </p:nvSpPr>
        <p:spPr>
          <a:xfrm>
            <a:off x="375888" y="307305"/>
            <a:ext cx="9892145" cy="789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Lymeská</a:t>
            </a:r>
            <a:r>
              <a:rPr lang="cs-CZ" sz="4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4400" b="1" dirty="0" err="1">
                <a:solidFill>
                  <a:schemeClr val="accent3">
                    <a:lumMod val="50000"/>
                  </a:schemeClr>
                </a:solidFill>
              </a:rPr>
              <a:t>borrelióza</a:t>
            </a:r>
            <a:endParaRPr lang="cs-CZ" sz="4400" b="1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FDAFDC84-0F19-C953-5B86-DE8B8060D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21" y="97856"/>
            <a:ext cx="821351" cy="778043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48D254E6-82EB-C7B6-1432-BBA57DE70CA2}"/>
              </a:ext>
            </a:extLst>
          </p:cNvPr>
          <p:cNvSpPr/>
          <p:nvPr/>
        </p:nvSpPr>
        <p:spPr>
          <a:xfrm>
            <a:off x="0" y="6370945"/>
            <a:ext cx="12192000" cy="487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82A165C8-D0E0-7A49-43E9-3E6604884896}"/>
              </a:ext>
            </a:extLst>
          </p:cNvPr>
          <p:cNvSpPr txBox="1">
            <a:spLocks/>
          </p:cNvSpPr>
          <p:nvPr/>
        </p:nvSpPr>
        <p:spPr>
          <a:xfrm>
            <a:off x="375888" y="1652278"/>
            <a:ext cx="11237843" cy="4643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marR="0" lvl="0" indent="-3600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Izolovaná </a:t>
            </a:r>
            <a:r>
              <a:rPr kumimoji="0" lang="cs-CZ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IgM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pozitivita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</a:t>
            </a:r>
            <a:r>
              <a:rPr kumimoji="0" lang="cs-CZ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OspC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antigen – zkřížená reaktivita s jinými patogeny i s autoimunitními antigeny)</a:t>
            </a:r>
          </a:p>
          <a:p>
            <a:pPr marL="360000" marR="0" lvl="0" indent="-3600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Přetrvávající </a:t>
            </a:r>
            <a:r>
              <a:rPr kumimoji="0" lang="cs-CZ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IgG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antigeny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</a:t>
            </a:r>
            <a:r>
              <a:rPr kumimoji="0" lang="cs-CZ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VlsE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(reaktivní více jak 10 let po infekci, i po přisátí klíštěte)</a:t>
            </a:r>
          </a:p>
          <a:p>
            <a:pPr marL="817200" marR="0" lvl="1" indent="-3600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60000" marR="0" lvl="0" indent="-3600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Antigeny reagující u probíhající LB:</a:t>
            </a:r>
          </a:p>
          <a:p>
            <a:pPr marL="1274400" marR="0" lvl="2" indent="-3600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IgM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OspC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p41 (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FlaB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), p39 (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BmpA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VlsE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274400" marR="0" lvl="2" indent="-3600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IgG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Vls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E, p83/100, p58, p39, p41, p 17 (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DbpA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), p30, p21, p14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9A3CF868-F595-18D8-9BD4-B0FBECB9EFB6}"/>
              </a:ext>
            </a:extLst>
          </p:cNvPr>
          <p:cNvSpPr txBox="1">
            <a:spLocks/>
          </p:cNvSpPr>
          <p:nvPr/>
        </p:nvSpPr>
        <p:spPr>
          <a:xfrm>
            <a:off x="5480481" y="3297986"/>
            <a:ext cx="6410739" cy="87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0000"/>
                </a:solidFill>
              </a:rPr>
              <a:t>Zopakovat sérologii s odstupem 3 týdnů</a:t>
            </a:r>
          </a:p>
        </p:txBody>
      </p:sp>
    </p:spTree>
    <p:extLst>
      <p:ext uri="{BB962C8B-B14F-4D97-AF65-F5344CB8AC3E}">
        <p14:creationId xmlns:p14="http://schemas.microsoft.com/office/powerpoint/2010/main" val="146783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C7C7B-ECC9-AB92-B284-DC68F68D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83E0CBD2-FF22-22E9-542C-4AF733E05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44" y="2492437"/>
            <a:ext cx="7892784" cy="416961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FCE68A2E-C02C-0E6E-367E-75B9520B1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9" y="135647"/>
            <a:ext cx="7619348" cy="3978485"/>
          </a:xfrm>
          <a:prstGeom prst="rect">
            <a:avLst/>
          </a:prstGeom>
        </p:spPr>
      </p:pic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147D10F6-9016-EDAD-CADE-B003BAFE8A5F}"/>
              </a:ext>
            </a:extLst>
          </p:cNvPr>
          <p:cNvSpPr txBox="1">
            <a:spLocks/>
          </p:cNvSpPr>
          <p:nvPr/>
        </p:nvSpPr>
        <p:spPr>
          <a:xfrm>
            <a:off x="499167" y="5723937"/>
            <a:ext cx="2580860" cy="677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cs-CZ" b="1" dirty="0"/>
              <a:t>Časná LNB - </a:t>
            </a:r>
            <a:r>
              <a:rPr lang="cs-CZ" b="1" dirty="0" err="1"/>
              <a:t>IgM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094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7A400-28A7-7853-C31B-3B329B502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D7D9D629-3A43-356D-D72F-9C9DACCB4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167" y="5723937"/>
            <a:ext cx="2580860" cy="677945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cs-CZ" b="1" dirty="0"/>
              <a:t>Časná LNB - </a:t>
            </a:r>
            <a:r>
              <a:rPr lang="cs-CZ" b="1" dirty="0" err="1"/>
              <a:t>IgG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2FE6541-3179-4AEE-861D-CCB90FDFF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461" y="907083"/>
            <a:ext cx="7759990" cy="575956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F867641-6D85-C966-B022-00B374B05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9" y="112254"/>
            <a:ext cx="6935162" cy="512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4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3854</TotalTime>
  <Words>1145</Words>
  <Application>Microsoft Office PowerPoint</Application>
  <PresentationFormat>Širokoúhlá obrazovka</PresentationFormat>
  <Paragraphs>164</Paragraphs>
  <Slides>25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Wingdings</vt:lpstr>
      <vt:lpstr>Motiv Office</vt:lpstr>
      <vt:lpstr>Diagnostika infekcí přenášených klíšťaty multiplex qPCR versus sérologie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Klíšťata v městských parcích a infekce, které přenášejí.</dc:title>
  <dc:creator>katerina.kybicova</dc:creator>
  <cp:lastModifiedBy>Kateřina Kybicová</cp:lastModifiedBy>
  <cp:revision>218</cp:revision>
  <cp:lastPrinted>2024-10-09T22:40:21Z</cp:lastPrinted>
  <dcterms:created xsi:type="dcterms:W3CDTF">2023-11-14T13:59:58Z</dcterms:created>
  <dcterms:modified xsi:type="dcterms:W3CDTF">2026-09-01T09:17:47Z</dcterms:modified>
</cp:coreProperties>
</file>