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8" r:id="rId3"/>
    <p:sldId id="277" r:id="rId4"/>
    <p:sldId id="280" r:id="rId5"/>
    <p:sldId id="258" r:id="rId6"/>
    <p:sldId id="260" r:id="rId7"/>
    <p:sldId id="2635" r:id="rId8"/>
    <p:sldId id="264" r:id="rId9"/>
    <p:sldId id="281" r:id="rId10"/>
    <p:sldId id="267" r:id="rId11"/>
    <p:sldId id="268" r:id="rId12"/>
    <p:sldId id="282" r:id="rId13"/>
    <p:sldId id="2634" r:id="rId14"/>
    <p:sldId id="269" r:id="rId15"/>
    <p:sldId id="270" r:id="rId16"/>
    <p:sldId id="274" r:id="rId17"/>
  </p:sldIdLst>
  <p:sldSz cx="12192000" cy="6858000"/>
  <p:notesSz cx="6858000" cy="9144000"/>
  <p:embeddedFontLst>
    <p:embeddedFont>
      <p:font typeface="Noto Sans Symbols" panose="020B0604020202020204" charset="0"/>
      <p:regular r:id="rId19"/>
      <p:bold r:id="rId20"/>
    </p:embeddedFont>
    <p:embeddedFont>
      <p:font typeface="Tahoma" panose="020B0604030504040204" pitchFamily="34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20">
          <p15:clr>
            <a:srgbClr val="A4A3A4"/>
          </p15:clr>
        </p15:guide>
        <p15:guide id="2" orient="horz" pos="1272">
          <p15:clr>
            <a:srgbClr val="A4A3A4"/>
          </p15:clr>
        </p15:guide>
        <p15:guide id="3" orient="horz" pos="715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orient="horz" pos="3944">
          <p15:clr>
            <a:srgbClr val="A4A3A4"/>
          </p15:clr>
        </p15:guide>
        <p15:guide id="6" pos="428">
          <p15:clr>
            <a:srgbClr val="A4A3A4"/>
          </p15:clr>
        </p15:guide>
        <p15:guide id="7" pos="7224">
          <p15:clr>
            <a:srgbClr val="A4A3A4"/>
          </p15:clr>
        </p15:guide>
        <p15:guide id="8" pos="909">
          <p15:clr>
            <a:srgbClr val="A4A3A4"/>
          </p15:clr>
        </p15:guide>
        <p15:guide id="9" pos="3688">
          <p15:clr>
            <a:srgbClr val="A4A3A4"/>
          </p15:clr>
        </p15:guide>
        <p15:guide id="10" pos="396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qS4k5PpgI4+uw3UOkRyVwjUzD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38" y="96"/>
      </p:cViewPr>
      <p:guideLst>
        <p:guide orient="horz" pos="1120"/>
        <p:guide orient="horz" pos="1272"/>
        <p:guide orient="horz" pos="715"/>
        <p:guide orient="horz" pos="3861"/>
        <p:guide orient="horz" pos="3944"/>
        <p:guide pos="428"/>
        <p:guide pos="7224"/>
        <p:guide pos="909"/>
        <p:guide pos="3688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D9AD2F-0AF2-4EED-9CE7-21835472317A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72618E7-FC31-4973-9BC3-2C63CF983EA0}">
      <dgm:prSet phldrT="[Text]" custT="1"/>
      <dgm:spPr/>
      <dgm:t>
        <a:bodyPr/>
        <a:lstStyle/>
        <a:p>
          <a:r>
            <a:rPr lang="cs-CZ" sz="1800" dirty="0" err="1"/>
            <a:t>erythema</a:t>
          </a:r>
          <a:r>
            <a:rPr lang="cs-CZ" sz="1800" dirty="0"/>
            <a:t> </a:t>
          </a:r>
          <a:r>
            <a:rPr lang="cs-CZ" sz="1800" dirty="0" err="1"/>
            <a:t>migrans</a:t>
          </a:r>
          <a:endParaRPr lang="cs-CZ" sz="1800" dirty="0"/>
        </a:p>
      </dgm:t>
    </dgm:pt>
    <dgm:pt modelId="{C978EDC5-5604-4FCC-AEA9-9319105D7A0E}" type="parTrans" cxnId="{3695EE8D-B877-4C71-B031-BA65B30CDD3F}">
      <dgm:prSet/>
      <dgm:spPr/>
      <dgm:t>
        <a:bodyPr/>
        <a:lstStyle/>
        <a:p>
          <a:endParaRPr lang="cs-CZ"/>
        </a:p>
      </dgm:t>
    </dgm:pt>
    <dgm:pt modelId="{E4413CD8-3AA5-4171-B121-9F34E6D5C426}" type="sibTrans" cxnId="{3695EE8D-B877-4C71-B031-BA65B30CDD3F}">
      <dgm:prSet/>
      <dgm:spPr/>
      <dgm:t>
        <a:bodyPr/>
        <a:lstStyle/>
        <a:p>
          <a:endParaRPr lang="cs-CZ"/>
        </a:p>
      </dgm:t>
    </dgm:pt>
    <dgm:pt modelId="{9E6FA95F-3B04-4EBE-B373-25850A5525B8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cs-CZ" dirty="0" err="1"/>
            <a:t>lymfocytom</a:t>
          </a:r>
          <a:r>
            <a:rPr lang="cs-CZ" dirty="0"/>
            <a:t> </a:t>
          </a:r>
          <a:r>
            <a:rPr lang="cs-CZ" dirty="0" err="1"/>
            <a:t>meningoradikulitida</a:t>
          </a:r>
          <a:r>
            <a:rPr lang="cs-CZ" dirty="0"/>
            <a:t> artritida</a:t>
          </a:r>
        </a:p>
      </dgm:t>
    </dgm:pt>
    <dgm:pt modelId="{66EBACF7-7BC3-47EA-80D8-4AC973F819B6}" type="parTrans" cxnId="{4B71938E-268D-4400-A862-6D6CA4E7389B}">
      <dgm:prSet/>
      <dgm:spPr/>
      <dgm:t>
        <a:bodyPr/>
        <a:lstStyle/>
        <a:p>
          <a:endParaRPr lang="cs-CZ"/>
        </a:p>
      </dgm:t>
    </dgm:pt>
    <dgm:pt modelId="{064BE80D-9759-4002-8440-390AC6128265}" type="sibTrans" cxnId="{4B71938E-268D-4400-A862-6D6CA4E7389B}">
      <dgm:prSet/>
      <dgm:spPr/>
      <dgm:t>
        <a:bodyPr/>
        <a:lstStyle/>
        <a:p>
          <a:endParaRPr lang="cs-CZ"/>
        </a:p>
      </dgm:t>
    </dgm:pt>
    <dgm:pt modelId="{F4F89A57-2D3F-479B-92D0-55B70F05A637}">
      <dgm:prSet phldrT="[Text]"/>
      <dgm:spPr/>
      <dgm:t>
        <a:bodyPr/>
        <a:lstStyle/>
        <a:p>
          <a:r>
            <a:rPr lang="cs-CZ" dirty="0" err="1"/>
            <a:t>acrodermatitida</a:t>
          </a:r>
          <a:endParaRPr lang="cs-CZ" dirty="0"/>
        </a:p>
        <a:p>
          <a:r>
            <a:rPr lang="cs-CZ" dirty="0"/>
            <a:t>artritida</a:t>
          </a:r>
        </a:p>
        <a:p>
          <a:r>
            <a:rPr lang="cs-CZ" dirty="0"/>
            <a:t>neurologické </a:t>
          </a:r>
          <a:r>
            <a:rPr lang="cs-CZ" dirty="0" err="1"/>
            <a:t>sy</a:t>
          </a:r>
          <a:r>
            <a:rPr lang="cs-CZ" dirty="0"/>
            <a:t>.</a:t>
          </a:r>
        </a:p>
      </dgm:t>
    </dgm:pt>
    <dgm:pt modelId="{63001483-3712-4114-A7EF-1BE9D463ED37}" type="parTrans" cxnId="{A819CD4A-4E05-438D-86C5-651279C951BD}">
      <dgm:prSet/>
      <dgm:spPr/>
      <dgm:t>
        <a:bodyPr/>
        <a:lstStyle/>
        <a:p>
          <a:endParaRPr lang="cs-CZ"/>
        </a:p>
      </dgm:t>
    </dgm:pt>
    <dgm:pt modelId="{76817822-4BEF-4250-AFED-81EF2D00793D}" type="sibTrans" cxnId="{A819CD4A-4E05-438D-86C5-651279C951BD}">
      <dgm:prSet/>
      <dgm:spPr/>
      <dgm:t>
        <a:bodyPr/>
        <a:lstStyle/>
        <a:p>
          <a:endParaRPr lang="cs-CZ"/>
        </a:p>
      </dgm:t>
    </dgm:pt>
    <dgm:pt modelId="{AFB96587-5947-4E0D-BC2B-9336A6312CEB}" type="pres">
      <dgm:prSet presAssocID="{38D9AD2F-0AF2-4EED-9CE7-21835472317A}" presName="Name0" presStyleCnt="0">
        <dgm:presLayoutVars>
          <dgm:dir/>
          <dgm:resizeHandles val="exact"/>
        </dgm:presLayoutVars>
      </dgm:prSet>
      <dgm:spPr/>
    </dgm:pt>
    <dgm:pt modelId="{76FEF908-40C7-4FAD-8AAF-AC5FF0ED8B04}" type="pres">
      <dgm:prSet presAssocID="{072618E7-FC31-4973-9BC3-2C63CF983EA0}" presName="node" presStyleLbl="node1" presStyleIdx="0" presStyleCnt="3">
        <dgm:presLayoutVars>
          <dgm:bulletEnabled val="1"/>
        </dgm:presLayoutVars>
      </dgm:prSet>
      <dgm:spPr/>
    </dgm:pt>
    <dgm:pt modelId="{7C4DFCCC-25A4-4B86-928D-A244688036A1}" type="pres">
      <dgm:prSet presAssocID="{E4413CD8-3AA5-4171-B121-9F34E6D5C426}" presName="sibTrans" presStyleLbl="sibTrans2D1" presStyleIdx="0" presStyleCnt="2"/>
      <dgm:spPr/>
    </dgm:pt>
    <dgm:pt modelId="{A1B37DA9-A2CE-44C8-81BE-624AC6CD7F42}" type="pres">
      <dgm:prSet presAssocID="{E4413CD8-3AA5-4171-B121-9F34E6D5C426}" presName="connectorText" presStyleLbl="sibTrans2D1" presStyleIdx="0" presStyleCnt="2"/>
      <dgm:spPr/>
    </dgm:pt>
    <dgm:pt modelId="{FC46EA6C-1F00-424F-A3D6-F7660796343C}" type="pres">
      <dgm:prSet presAssocID="{9E6FA95F-3B04-4EBE-B373-25850A5525B8}" presName="node" presStyleLbl="node1" presStyleIdx="1" presStyleCnt="3">
        <dgm:presLayoutVars>
          <dgm:bulletEnabled val="1"/>
        </dgm:presLayoutVars>
      </dgm:prSet>
      <dgm:spPr/>
    </dgm:pt>
    <dgm:pt modelId="{A96E2976-42D1-481F-9A2B-6EF9780603EB}" type="pres">
      <dgm:prSet presAssocID="{064BE80D-9759-4002-8440-390AC6128265}" presName="sibTrans" presStyleLbl="sibTrans2D1" presStyleIdx="1" presStyleCnt="2"/>
      <dgm:spPr/>
    </dgm:pt>
    <dgm:pt modelId="{E6BEB860-4B7A-4E73-A2F5-9F3A61816F6C}" type="pres">
      <dgm:prSet presAssocID="{064BE80D-9759-4002-8440-390AC6128265}" presName="connectorText" presStyleLbl="sibTrans2D1" presStyleIdx="1" presStyleCnt="2"/>
      <dgm:spPr/>
    </dgm:pt>
    <dgm:pt modelId="{1ED16CF5-4A91-4B27-A198-8FABE430826C}" type="pres">
      <dgm:prSet presAssocID="{F4F89A57-2D3F-479B-92D0-55B70F05A637}" presName="node" presStyleLbl="node1" presStyleIdx="2" presStyleCnt="3">
        <dgm:presLayoutVars>
          <dgm:bulletEnabled val="1"/>
        </dgm:presLayoutVars>
      </dgm:prSet>
      <dgm:spPr/>
    </dgm:pt>
  </dgm:ptLst>
  <dgm:cxnLst>
    <dgm:cxn modelId="{1E21B728-6339-4017-97E4-5FC278D3CB6F}" type="presOf" srcId="{E4413CD8-3AA5-4171-B121-9F34E6D5C426}" destId="{A1B37DA9-A2CE-44C8-81BE-624AC6CD7F42}" srcOrd="1" destOrd="0" presId="urn:microsoft.com/office/officeart/2005/8/layout/process1"/>
    <dgm:cxn modelId="{D2F59033-83F3-4898-99EF-5E538107D50C}" type="presOf" srcId="{F4F89A57-2D3F-479B-92D0-55B70F05A637}" destId="{1ED16CF5-4A91-4B27-A198-8FABE430826C}" srcOrd="0" destOrd="0" presId="urn:microsoft.com/office/officeart/2005/8/layout/process1"/>
    <dgm:cxn modelId="{56F0515C-F4F3-40EF-8769-938B3EA0B862}" type="presOf" srcId="{9E6FA95F-3B04-4EBE-B373-25850A5525B8}" destId="{FC46EA6C-1F00-424F-A3D6-F7660796343C}" srcOrd="0" destOrd="0" presId="urn:microsoft.com/office/officeart/2005/8/layout/process1"/>
    <dgm:cxn modelId="{A819CD4A-4E05-438D-86C5-651279C951BD}" srcId="{38D9AD2F-0AF2-4EED-9CE7-21835472317A}" destId="{F4F89A57-2D3F-479B-92D0-55B70F05A637}" srcOrd="2" destOrd="0" parTransId="{63001483-3712-4114-A7EF-1BE9D463ED37}" sibTransId="{76817822-4BEF-4250-AFED-81EF2D00793D}"/>
    <dgm:cxn modelId="{F913A04E-AA43-4D8A-AD69-AECE74A39762}" type="presOf" srcId="{38D9AD2F-0AF2-4EED-9CE7-21835472317A}" destId="{AFB96587-5947-4E0D-BC2B-9336A6312CEB}" srcOrd="0" destOrd="0" presId="urn:microsoft.com/office/officeart/2005/8/layout/process1"/>
    <dgm:cxn modelId="{4CD96558-CEEE-4A00-B8FC-8A0C32DB9F2B}" type="presOf" srcId="{072618E7-FC31-4973-9BC3-2C63CF983EA0}" destId="{76FEF908-40C7-4FAD-8AAF-AC5FF0ED8B04}" srcOrd="0" destOrd="0" presId="urn:microsoft.com/office/officeart/2005/8/layout/process1"/>
    <dgm:cxn modelId="{3695EE8D-B877-4C71-B031-BA65B30CDD3F}" srcId="{38D9AD2F-0AF2-4EED-9CE7-21835472317A}" destId="{072618E7-FC31-4973-9BC3-2C63CF983EA0}" srcOrd="0" destOrd="0" parTransId="{C978EDC5-5604-4FCC-AEA9-9319105D7A0E}" sibTransId="{E4413CD8-3AA5-4171-B121-9F34E6D5C426}"/>
    <dgm:cxn modelId="{4B71938E-268D-4400-A862-6D6CA4E7389B}" srcId="{38D9AD2F-0AF2-4EED-9CE7-21835472317A}" destId="{9E6FA95F-3B04-4EBE-B373-25850A5525B8}" srcOrd="1" destOrd="0" parTransId="{66EBACF7-7BC3-47EA-80D8-4AC973F819B6}" sibTransId="{064BE80D-9759-4002-8440-390AC6128265}"/>
    <dgm:cxn modelId="{475F1496-6303-417A-96AE-1911537FECF2}" type="presOf" srcId="{064BE80D-9759-4002-8440-390AC6128265}" destId="{A96E2976-42D1-481F-9A2B-6EF9780603EB}" srcOrd="0" destOrd="0" presId="urn:microsoft.com/office/officeart/2005/8/layout/process1"/>
    <dgm:cxn modelId="{CA8FBCBF-7468-4C0A-A576-4AC5668D9D18}" type="presOf" srcId="{E4413CD8-3AA5-4171-B121-9F34E6D5C426}" destId="{7C4DFCCC-25A4-4B86-928D-A244688036A1}" srcOrd="0" destOrd="0" presId="urn:microsoft.com/office/officeart/2005/8/layout/process1"/>
    <dgm:cxn modelId="{B8B963ED-1707-4F46-8587-4DCF16246E5C}" type="presOf" srcId="{064BE80D-9759-4002-8440-390AC6128265}" destId="{E6BEB860-4B7A-4E73-A2F5-9F3A61816F6C}" srcOrd="1" destOrd="0" presId="urn:microsoft.com/office/officeart/2005/8/layout/process1"/>
    <dgm:cxn modelId="{487C0AAA-2751-4E0D-819A-187846298734}" type="presParOf" srcId="{AFB96587-5947-4E0D-BC2B-9336A6312CEB}" destId="{76FEF908-40C7-4FAD-8AAF-AC5FF0ED8B04}" srcOrd="0" destOrd="0" presId="urn:microsoft.com/office/officeart/2005/8/layout/process1"/>
    <dgm:cxn modelId="{CC0CA71F-A157-48DF-B7E7-E7E8A52E1AFA}" type="presParOf" srcId="{AFB96587-5947-4E0D-BC2B-9336A6312CEB}" destId="{7C4DFCCC-25A4-4B86-928D-A244688036A1}" srcOrd="1" destOrd="0" presId="urn:microsoft.com/office/officeart/2005/8/layout/process1"/>
    <dgm:cxn modelId="{B89A8C10-89EC-4A6C-88D8-C8CE880396DF}" type="presParOf" srcId="{7C4DFCCC-25A4-4B86-928D-A244688036A1}" destId="{A1B37DA9-A2CE-44C8-81BE-624AC6CD7F42}" srcOrd="0" destOrd="0" presId="urn:microsoft.com/office/officeart/2005/8/layout/process1"/>
    <dgm:cxn modelId="{7F671E75-ED88-46A6-896C-B9EE38BEF091}" type="presParOf" srcId="{AFB96587-5947-4E0D-BC2B-9336A6312CEB}" destId="{FC46EA6C-1F00-424F-A3D6-F7660796343C}" srcOrd="2" destOrd="0" presId="urn:microsoft.com/office/officeart/2005/8/layout/process1"/>
    <dgm:cxn modelId="{FDA0646D-FBC4-45B1-A449-6A9B0AA3ABCB}" type="presParOf" srcId="{AFB96587-5947-4E0D-BC2B-9336A6312CEB}" destId="{A96E2976-42D1-481F-9A2B-6EF9780603EB}" srcOrd="3" destOrd="0" presId="urn:microsoft.com/office/officeart/2005/8/layout/process1"/>
    <dgm:cxn modelId="{6C5D3A2E-D911-4BCA-AEE9-31BA8584B42F}" type="presParOf" srcId="{A96E2976-42D1-481F-9A2B-6EF9780603EB}" destId="{E6BEB860-4B7A-4E73-A2F5-9F3A61816F6C}" srcOrd="0" destOrd="0" presId="urn:microsoft.com/office/officeart/2005/8/layout/process1"/>
    <dgm:cxn modelId="{16FC2D05-1FA7-4ECD-B246-327825A517D0}" type="presParOf" srcId="{AFB96587-5947-4E0D-BC2B-9336A6312CEB}" destId="{1ED16CF5-4A91-4B27-A198-8FABE430826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F908-40C7-4FAD-8AAF-AC5FF0ED8B04}">
      <dsp:nvSpPr>
        <dsp:cNvPr id="0" name=""/>
        <dsp:cNvSpPr/>
      </dsp:nvSpPr>
      <dsp:spPr>
        <a:xfrm>
          <a:off x="7143" y="57550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erythema</a:t>
          </a:r>
          <a:r>
            <a:rPr lang="cs-CZ" sz="1800" kern="1200" dirty="0"/>
            <a:t> </a:t>
          </a:r>
          <a:r>
            <a:rPr lang="cs-CZ" sz="1800" kern="1200" dirty="0" err="1"/>
            <a:t>migrans</a:t>
          </a:r>
          <a:endParaRPr lang="cs-CZ" sz="1800" kern="1200" dirty="0"/>
        </a:p>
      </dsp:txBody>
      <dsp:txXfrm>
        <a:off x="44665" y="613023"/>
        <a:ext cx="2060143" cy="1206068"/>
      </dsp:txXfrm>
    </dsp:sp>
    <dsp:sp modelId="{7C4DFCCC-25A4-4B86-928D-A244688036A1}">
      <dsp:nvSpPr>
        <dsp:cNvPr id="0" name=""/>
        <dsp:cNvSpPr/>
      </dsp:nvSpPr>
      <dsp:spPr>
        <a:xfrm>
          <a:off x="2355850" y="951294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kern="1200"/>
        </a:p>
      </dsp:txBody>
      <dsp:txXfrm>
        <a:off x="2355850" y="1057199"/>
        <a:ext cx="316861" cy="317716"/>
      </dsp:txXfrm>
    </dsp:sp>
    <dsp:sp modelId="{FC46EA6C-1F00-424F-A3D6-F7660796343C}">
      <dsp:nvSpPr>
        <dsp:cNvPr id="0" name=""/>
        <dsp:cNvSpPr/>
      </dsp:nvSpPr>
      <dsp:spPr>
        <a:xfrm>
          <a:off x="2996406" y="57550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lymfocytom</a:t>
          </a:r>
          <a:r>
            <a:rPr lang="cs-CZ" sz="1700" kern="1200" dirty="0"/>
            <a:t> </a:t>
          </a:r>
          <a:r>
            <a:rPr lang="cs-CZ" sz="1700" kern="1200" dirty="0" err="1"/>
            <a:t>meningoradikulitida</a:t>
          </a:r>
          <a:r>
            <a:rPr lang="cs-CZ" sz="1700" kern="1200" dirty="0"/>
            <a:t> artritida</a:t>
          </a:r>
        </a:p>
      </dsp:txBody>
      <dsp:txXfrm>
        <a:off x="3033928" y="613023"/>
        <a:ext cx="2060143" cy="1206068"/>
      </dsp:txXfrm>
    </dsp:sp>
    <dsp:sp modelId="{A96E2976-42D1-481F-9A2B-6EF9780603EB}">
      <dsp:nvSpPr>
        <dsp:cNvPr id="0" name=""/>
        <dsp:cNvSpPr/>
      </dsp:nvSpPr>
      <dsp:spPr>
        <a:xfrm>
          <a:off x="5345112" y="951294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kern="1200"/>
        </a:p>
      </dsp:txBody>
      <dsp:txXfrm>
        <a:off x="5345112" y="1057199"/>
        <a:ext cx="316861" cy="317716"/>
      </dsp:txXfrm>
    </dsp:sp>
    <dsp:sp modelId="{1ED16CF5-4A91-4B27-A198-8FABE430826C}">
      <dsp:nvSpPr>
        <dsp:cNvPr id="0" name=""/>
        <dsp:cNvSpPr/>
      </dsp:nvSpPr>
      <dsp:spPr>
        <a:xfrm>
          <a:off x="5985668" y="575501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 err="1"/>
            <a:t>acrodermatitida</a:t>
          </a:r>
          <a:endParaRPr lang="cs-CZ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artritida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neurologické </a:t>
          </a:r>
          <a:r>
            <a:rPr lang="cs-CZ" sz="1700" kern="1200" dirty="0" err="1"/>
            <a:t>sy</a:t>
          </a:r>
          <a:r>
            <a:rPr lang="cs-CZ" sz="1700" kern="1200" dirty="0"/>
            <a:t>.</a:t>
          </a:r>
        </a:p>
      </dsp:txBody>
      <dsp:txXfrm>
        <a:off x="6023190" y="613023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7692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7072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1279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6834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7" name="Google Shape;2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4019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23838" y="808038"/>
            <a:ext cx="7185026" cy="40417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81" name="Google Shape;281;p19:notes"/>
          <p:cNvSpPr txBox="1">
            <a:spLocks noGrp="1"/>
          </p:cNvSpPr>
          <p:nvPr>
            <p:ph type="body" idx="1"/>
          </p:nvPr>
        </p:nvSpPr>
        <p:spPr>
          <a:xfrm>
            <a:off x="742927" y="5987032"/>
            <a:ext cx="5940561" cy="567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10"/>
              <a:buFont typeface="Arial"/>
              <a:buNone/>
            </a:pPr>
            <a:endParaRPr sz="261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9:notes"/>
          <p:cNvSpPr/>
          <p:nvPr/>
        </p:nvSpPr>
        <p:spPr>
          <a:xfrm>
            <a:off x="4203854" y="11974456"/>
            <a:ext cx="3222205" cy="62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cs-CZ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sz="1400" b="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362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9399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9324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cs-CZ"/>
              <a:t>Ovad, muchanicka uprostřed, </a:t>
            </a:r>
            <a:endParaRPr/>
          </a:p>
        </p:txBody>
      </p:sp>
      <p:sp>
        <p:nvSpPr>
          <p:cNvPr id="164" name="Google Shape;16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93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8761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3034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07024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753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Úvodní snímek">
  <p:cSld name="Úvodní sníme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1"/>
          <p:cNvSpPr txBox="1"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None/>
              <a:defRPr sz="1800"/>
            </a:lvl3pPr>
            <a:lvl4pPr lvl="3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None/>
              <a:defRPr sz="1600"/>
            </a:lvl4pPr>
            <a:lvl5pPr lvl="4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8502" y="423331"/>
            <a:ext cx="3636264" cy="10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1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0000DC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, podnadpis a tři sloupce">
  <p:cSld name="Nadpis, podnadpis a tři sloupc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>
            <a:off x="4440000" y="1692002"/>
            <a:ext cx="3311525" cy="223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body" idx="2"/>
          </p:nvPr>
        </p:nvSpPr>
        <p:spPr>
          <a:xfrm>
            <a:off x="719999" y="4414271"/>
            <a:ext cx="3312000" cy="1427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sz="15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u="none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3"/>
          </p:nvPr>
        </p:nvSpPr>
        <p:spPr>
          <a:xfrm>
            <a:off x="4440000" y="4414271"/>
            <a:ext cx="3312000" cy="1427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sz="15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u="none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body" idx="4"/>
          </p:nvPr>
        </p:nvSpPr>
        <p:spPr>
          <a:xfrm>
            <a:off x="8161200" y="4414270"/>
            <a:ext cx="3312000" cy="1427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sz="15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u="none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body" idx="5"/>
          </p:nvPr>
        </p:nvSpPr>
        <p:spPr>
          <a:xfrm>
            <a:off x="720725" y="4025136"/>
            <a:ext cx="3311525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body" idx="6"/>
          </p:nvPr>
        </p:nvSpPr>
        <p:spPr>
          <a:xfrm>
            <a:off x="4440475" y="4025136"/>
            <a:ext cx="3311525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body" idx="7"/>
          </p:nvPr>
        </p:nvSpPr>
        <p:spPr>
          <a:xfrm>
            <a:off x="8161436" y="4025136"/>
            <a:ext cx="3311525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body" idx="8"/>
          </p:nvPr>
        </p:nvSpPr>
        <p:spPr>
          <a:xfrm>
            <a:off x="719999" y="1692002"/>
            <a:ext cx="3311525" cy="223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body" idx="9"/>
          </p:nvPr>
        </p:nvSpPr>
        <p:spPr>
          <a:xfrm>
            <a:off x="8160001" y="1692002"/>
            <a:ext cx="3311525" cy="2230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0"/>
          <p:cNvSpPr txBox="1">
            <a:spLocks noGrp="1"/>
          </p:cNvSpPr>
          <p:nvPr>
            <p:ph type="body" idx="13"/>
          </p:nvPr>
        </p:nvSpPr>
        <p:spPr>
          <a:xfrm>
            <a:off x="720725" y="1296001"/>
            <a:ext cx="10752138" cy="27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0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" name="Google Shape;83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4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a text bez nadpisu">
  <p:cSld name="Obsah a text bez nadpisu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1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1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87" name="Google Shape;87;p31"/>
          <p:cNvSpPr txBox="1">
            <a:spLocks noGrp="1"/>
          </p:cNvSpPr>
          <p:nvPr>
            <p:ph type="body" idx="1"/>
          </p:nvPr>
        </p:nvSpPr>
        <p:spPr>
          <a:xfrm>
            <a:off x="6272212" y="692150"/>
            <a:ext cx="5200987" cy="513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 b="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̶"/>
              <a:defRPr sz="16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1"/>
          <p:cNvSpPr txBox="1">
            <a:spLocks noGrp="1"/>
          </p:cNvSpPr>
          <p:nvPr>
            <p:ph type="body" idx="2"/>
          </p:nvPr>
        </p:nvSpPr>
        <p:spPr>
          <a:xfrm>
            <a:off x="719137" y="692150"/>
            <a:ext cx="5218413" cy="489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1"/>
          <p:cNvSpPr txBox="1">
            <a:spLocks noGrp="1"/>
          </p:cNvSpPr>
          <p:nvPr>
            <p:ph type="body" idx="3"/>
          </p:nvPr>
        </p:nvSpPr>
        <p:spPr>
          <a:xfrm>
            <a:off x="720725" y="5599670"/>
            <a:ext cx="5218412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 b="0" i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58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bez nadpisu">
  <p:cSld name="Obsah bez nadpisu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2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body" idx="1"/>
          </p:nvPr>
        </p:nvSpPr>
        <p:spPr>
          <a:xfrm>
            <a:off x="720000" y="692150"/>
            <a:ext cx="10753200" cy="5139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  <a:defRPr b="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95" name="Google Shape;9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ky text - dva sloupce">
  <p:cSld name="Obrázky text - dva sloupc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"/>
          <p:cNvSpPr txBox="1">
            <a:spLocks noGrp="1"/>
          </p:cNvSpPr>
          <p:nvPr>
            <p:ph type="body" idx="1"/>
          </p:nvPr>
        </p:nvSpPr>
        <p:spPr>
          <a:xfrm>
            <a:off x="719997" y="718712"/>
            <a:ext cx="5220001" cy="320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3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3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0" name="Google Shape;100;p33"/>
          <p:cNvSpPr txBox="1">
            <a:spLocks noGrp="1"/>
          </p:cNvSpPr>
          <p:nvPr>
            <p:ph type="body" idx="2"/>
          </p:nvPr>
        </p:nvSpPr>
        <p:spPr>
          <a:xfrm>
            <a:off x="719999" y="4500000"/>
            <a:ext cx="5220000" cy="133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sz="15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u="none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3"/>
          <p:cNvSpPr txBox="1">
            <a:spLocks noGrp="1"/>
          </p:cNvSpPr>
          <p:nvPr>
            <p:ph type="body" idx="3"/>
          </p:nvPr>
        </p:nvSpPr>
        <p:spPr>
          <a:xfrm>
            <a:off x="720724" y="4068000"/>
            <a:ext cx="52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3"/>
          <p:cNvSpPr txBox="1">
            <a:spLocks noGrp="1"/>
          </p:cNvSpPr>
          <p:nvPr>
            <p:ph type="body" idx="4"/>
          </p:nvPr>
        </p:nvSpPr>
        <p:spPr>
          <a:xfrm>
            <a:off x="6251278" y="4500000"/>
            <a:ext cx="5220000" cy="1331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sz="15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 u="none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/>
            </a:lvl4pPr>
            <a:lvl5pPr marL="2286000" lvl="4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3"/>
          <p:cNvSpPr txBox="1">
            <a:spLocks noGrp="1"/>
          </p:cNvSpPr>
          <p:nvPr>
            <p:ph type="body" idx="5"/>
          </p:nvPr>
        </p:nvSpPr>
        <p:spPr>
          <a:xfrm>
            <a:off x="6252003" y="4068000"/>
            <a:ext cx="52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2222"/>
              </a:lnSpc>
              <a:spcBef>
                <a:spcPts val="0"/>
              </a:spcBef>
              <a:spcAft>
                <a:spcPts val="0"/>
              </a:spcAft>
              <a:buSzPts val="900"/>
              <a:buFont typeface="Arial"/>
              <a:buNone/>
              <a:defRPr sz="9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3"/>
          <p:cNvSpPr txBox="1">
            <a:spLocks noGrp="1"/>
          </p:cNvSpPr>
          <p:nvPr>
            <p:ph type="body" idx="6"/>
          </p:nvPr>
        </p:nvSpPr>
        <p:spPr>
          <a:xfrm>
            <a:off x="6251278" y="718712"/>
            <a:ext cx="5220001" cy="320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05" name="Google Shape;105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 snímek">
  <p:cSld name="Prázdný sníme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4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109" name="Google Shape;109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verzní snímek s obrázkem">
  <p:cSld name="Inverzní snímek s obrázkem">
    <p:bg>
      <p:bgPr>
        <a:solidFill>
          <a:srgbClr val="F01928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5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5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3" name="Google Shape;113;p35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842000"/>
          </a:xfrm>
          <a:prstGeom prst="rect">
            <a:avLst/>
          </a:prstGeom>
          <a:noFill/>
          <a:ln>
            <a:noFill/>
          </a:ln>
        </p:spPr>
      </p:sp>
      <p:pic>
        <p:nvPicPr>
          <p:cNvPr id="114" name="Google Shape;114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48047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nímek MUNI MED">
  <p:cSld name="Snímek MUNI MED">
    <p:bg>
      <p:bgPr>
        <a:solidFill>
          <a:srgbClr val="F01928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84378" y="2014200"/>
            <a:ext cx="9623244" cy="28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nímek MUNI">
  <p:cSld name="Snímek MUNI">
    <p:bg>
      <p:bgPr>
        <a:solidFill>
          <a:schemeClr val="dk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53304" y="1950397"/>
            <a:ext cx="8685390" cy="2957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Title,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609562" y="273352"/>
            <a:ext cx="10971684" cy="114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body" idx="1"/>
          </p:nvPr>
        </p:nvSpPr>
        <p:spPr>
          <a:xfrm>
            <a:off x="609562" y="1604841"/>
            <a:ext cx="10971684" cy="440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>
  <p:cSld name="Nadpis a obsah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  <a:defRPr b="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4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Font typeface="Arial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DC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>
  <p:cSld name="Prázdný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5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00DC"/>
              </a:buClr>
              <a:buSzPts val="1400"/>
              <a:buFont typeface="Aria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ahoma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pic>
        <p:nvPicPr>
          <p:cNvPr id="38" name="Google Shape;3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81277" y="6048047"/>
            <a:ext cx="867342" cy="598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Úvodní snímek – inverzní">
  <p:cSld name="Úvodní snímek – inverzní">
    <p:bg>
      <p:bgPr>
        <a:solidFill>
          <a:srgbClr val="F01928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6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subTitle" idx="1"/>
          </p:nvPr>
        </p:nvSpPr>
        <p:spPr>
          <a:xfrm>
            <a:off x="398502" y="4116402"/>
            <a:ext cx="11361600" cy="698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2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None/>
              <a:defRPr sz="1800"/>
            </a:lvl3pPr>
            <a:lvl4pPr lvl="3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440"/>
              <a:buFont typeface="Arial"/>
              <a:buNone/>
              <a:defRPr sz="1600"/>
            </a:lvl4pPr>
            <a:lvl5pPr lvl="4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None/>
              <a:defRPr sz="1600"/>
            </a:lvl5pPr>
            <a:lvl6pPr lvl="5" algn="ctr">
              <a:spcBef>
                <a:spcPts val="32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4" name="Google Shape;44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7833" y="421664"/>
            <a:ext cx="3624021" cy="106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32">
          <p15:clr>
            <a:srgbClr val="FBAE40"/>
          </p15:clr>
        </p15:guide>
        <p15:guide id="2" pos="23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, podnadpis a obsah">
  <p:cSld name="Nadpis, podnadpis a obsah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>
            <a:spLocks noGrp="1"/>
          </p:cNvSpPr>
          <p:nvPr>
            <p:ph type="body"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  <a:defRPr b="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body" idx="2"/>
          </p:nvPr>
        </p:nvSpPr>
        <p:spPr>
          <a:xfrm>
            <a:off x="720725" y="1296001"/>
            <a:ext cx="10752138" cy="27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1" name="Google Shape;51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porovnání">
  <p:cSld name="Nadpis a porovnání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8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8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5" name="Google Shape;55;p28"/>
          <p:cNvSpPr txBox="1">
            <a:spLocks noGrp="1"/>
          </p:cNvSpPr>
          <p:nvPr>
            <p:ph type="body" idx="1"/>
          </p:nvPr>
        </p:nvSpPr>
        <p:spPr>
          <a:xfrm>
            <a:off x="720725" y="1296001"/>
            <a:ext cx="5220000" cy="27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6251278" y="1290515"/>
            <a:ext cx="5220000" cy="27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  <a:defRPr sz="20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body" idx="3"/>
          </p:nvPr>
        </p:nvSpPr>
        <p:spPr>
          <a:xfrm>
            <a:off x="720000" y="1692001"/>
            <a:ext cx="5219998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  <a:defRPr b="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body" idx="4"/>
          </p:nvPr>
        </p:nvSpPr>
        <p:spPr>
          <a:xfrm>
            <a:off x="6251280" y="1690271"/>
            <a:ext cx="5219998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  <a:defRPr b="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60" name="Google Shape;60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, obsah a text">
  <p:cSld name="Nadpis, obsah a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body" idx="1"/>
          </p:nvPr>
        </p:nvSpPr>
        <p:spPr>
          <a:xfrm>
            <a:off x="719137" y="1695074"/>
            <a:ext cx="5218413" cy="3896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222222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720725" y="5599670"/>
            <a:ext cx="5218412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  <a:defRPr sz="1000" b="0" i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body" idx="3"/>
          </p:nvPr>
        </p:nvSpPr>
        <p:spPr>
          <a:xfrm>
            <a:off x="6251280" y="1667024"/>
            <a:ext cx="5219998" cy="4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̶"/>
              <a:defRPr sz="2000" b="0"/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̶"/>
              <a:defRPr sz="1600"/>
            </a:lvl2pPr>
            <a:lvl3pPr marL="1371600" lvl="2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68" name="Google Shape;6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19224" y="6055200"/>
            <a:ext cx="2032390" cy="59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57">
          <p15:clr>
            <a:srgbClr val="FBAE40"/>
          </p15:clr>
        </p15:guide>
        <p15:guide id="2" pos="724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ftr" idx="11"/>
          </p:nvPr>
        </p:nvSpPr>
        <p:spPr>
          <a:xfrm>
            <a:off x="720000" y="6228000"/>
            <a:ext cx="7920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D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sldNum" idx="12"/>
          </p:nvPr>
        </p:nvSpPr>
        <p:spPr>
          <a:xfrm>
            <a:off x="414000" y="6228000"/>
            <a:ext cx="252000" cy="2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body" idx="1"/>
          </p:nvPr>
        </p:nvSpPr>
        <p:spPr>
          <a:xfrm>
            <a:off x="718800" y="1872000"/>
            <a:ext cx="107532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2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5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49">
          <p15:clr>
            <a:srgbClr val="F26B43"/>
          </p15:clr>
        </p15:guide>
        <p15:guide id="2" pos="4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openxmlformats.org/officeDocument/2006/relationships/image" Target="../media/image17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12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5" Type="http://schemas.openxmlformats.org/officeDocument/2006/relationships/image" Target="../media/image1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title"/>
          </p:nvPr>
        </p:nvSpPr>
        <p:spPr>
          <a:xfrm>
            <a:off x="398502" y="2900365"/>
            <a:ext cx="11361600" cy="11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dirty="0"/>
              <a:t> </a:t>
            </a:r>
            <a:r>
              <a:rPr lang="cs-CZ" sz="4000" dirty="0" err="1"/>
              <a:t>Lymeská</a:t>
            </a:r>
            <a:r>
              <a:rPr lang="cs-CZ" sz="4000" dirty="0"/>
              <a:t> </a:t>
            </a:r>
            <a:r>
              <a:rPr lang="cs-CZ" sz="4000" dirty="0" err="1"/>
              <a:t>borrelióza</a:t>
            </a:r>
            <a:r>
              <a:rPr lang="cs-CZ" sz="4000" dirty="0"/>
              <a:t>. 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	</a:t>
            </a:r>
            <a:r>
              <a:rPr lang="cs-CZ" sz="4000" i="1" dirty="0"/>
              <a:t>Co je a co není </a:t>
            </a:r>
            <a:r>
              <a:rPr lang="cs-CZ" sz="4000" i="1" dirty="0" err="1"/>
              <a:t>borrelióza</a:t>
            </a:r>
            <a:r>
              <a:rPr lang="cs-CZ" sz="4000" i="1" dirty="0"/>
              <a:t>.</a:t>
            </a:r>
            <a:endParaRPr sz="4000" i="1" dirty="0"/>
          </a:p>
        </p:txBody>
      </p:sp>
      <p:pic>
        <p:nvPicPr>
          <p:cNvPr id="124" name="Google Shape;12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36040" y="4676040"/>
            <a:ext cx="2791080" cy="2251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1760" y="-228600"/>
            <a:ext cx="2520000" cy="228708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"/>
          <p:cNvSpPr/>
          <p:nvPr/>
        </p:nvSpPr>
        <p:spPr>
          <a:xfrm>
            <a:off x="288000" y="5667714"/>
            <a:ext cx="8399160" cy="95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cs-CZ" sz="2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MUDr. Matúš Mihalčin, Ph.D.</a:t>
            </a:r>
            <a:endParaRPr sz="2400" b="0" i="0" u="none" strike="noStrike" cap="none">
              <a:solidFill>
                <a:srgbClr val="7F7F7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Calibri"/>
              <a:buNone/>
            </a:pPr>
            <a:r>
              <a:rPr lang="cs-CZ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Lékařská fakulta Masarykovy Univerzity, Brno</a:t>
            </a:r>
            <a:endParaRPr sz="12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Calibri"/>
              <a:buNone/>
            </a:pPr>
            <a:r>
              <a:rPr lang="cs-CZ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Klinika infekčních chorob, Fakultní nemocnice Brno</a:t>
            </a:r>
            <a:endParaRPr sz="1200" b="0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12"/>
          <p:cNvPicPr preferRelativeResize="0"/>
          <p:nvPr/>
        </p:nvPicPr>
        <p:blipFill rotWithShape="1">
          <a:blip r:embed="rId3">
            <a:alphaModFix/>
          </a:blip>
          <a:srcRect l="34275" t="34576" r="25611" b="11299"/>
          <a:stretch/>
        </p:blipFill>
        <p:spPr>
          <a:xfrm>
            <a:off x="2549869" y="2948827"/>
            <a:ext cx="4401519" cy="3711845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29" name="Google Shape;229;p12"/>
          <p:cNvPicPr preferRelativeResize="0"/>
          <p:nvPr/>
        </p:nvPicPr>
        <p:blipFill rotWithShape="1">
          <a:blip r:embed="rId4">
            <a:alphaModFix/>
          </a:blip>
          <a:srcRect l="34133" t="34463" r="26036" b="41921"/>
          <a:stretch/>
        </p:blipFill>
        <p:spPr>
          <a:xfrm>
            <a:off x="7441371" y="226859"/>
            <a:ext cx="4370522" cy="1619572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30" name="Google Shape;230;p12"/>
          <p:cNvPicPr preferRelativeResize="0"/>
          <p:nvPr/>
        </p:nvPicPr>
        <p:blipFill rotWithShape="1">
          <a:blip r:embed="rId5">
            <a:alphaModFix/>
          </a:blip>
          <a:srcRect l="33781" t="34462" r="26328" b="59322"/>
          <a:stretch/>
        </p:blipFill>
        <p:spPr>
          <a:xfrm>
            <a:off x="7441371" y="2079578"/>
            <a:ext cx="4377165" cy="42620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31" name="Google Shape;231;p12"/>
          <p:cNvPicPr preferRelativeResize="0"/>
          <p:nvPr/>
        </p:nvPicPr>
        <p:blipFill rotWithShape="1">
          <a:blip r:embed="rId6">
            <a:alphaModFix/>
          </a:blip>
          <a:srcRect l="33993" t="33899" r="26200" b="30621"/>
          <a:stretch/>
        </p:blipFill>
        <p:spPr>
          <a:xfrm>
            <a:off x="7441372" y="2738928"/>
            <a:ext cx="4367834" cy="2433234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32" name="Google Shape;232;p12"/>
          <p:cNvPicPr preferRelativeResize="0"/>
          <p:nvPr/>
        </p:nvPicPr>
        <p:blipFill rotWithShape="1">
          <a:blip r:embed="rId7">
            <a:alphaModFix/>
          </a:blip>
          <a:srcRect l="34274" t="34125" r="25919" b="47570"/>
          <a:stretch/>
        </p:blipFill>
        <p:spPr>
          <a:xfrm>
            <a:off x="7441372" y="5405309"/>
            <a:ext cx="4367834" cy="1255363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233" name="Google Shape;233;p12"/>
          <p:cNvSpPr/>
          <p:nvPr/>
        </p:nvSpPr>
        <p:spPr>
          <a:xfrm>
            <a:off x="2556119" y="3907580"/>
            <a:ext cx="2810727" cy="384027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2"/>
          <p:cNvSpPr/>
          <p:nvPr/>
        </p:nvSpPr>
        <p:spPr>
          <a:xfrm>
            <a:off x="7441371" y="1124684"/>
            <a:ext cx="3705360" cy="233147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2"/>
          <p:cNvSpPr/>
          <p:nvPr/>
        </p:nvSpPr>
        <p:spPr>
          <a:xfrm>
            <a:off x="7441370" y="4823688"/>
            <a:ext cx="4041263" cy="13062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2"/>
          <p:cNvSpPr/>
          <p:nvPr/>
        </p:nvSpPr>
        <p:spPr>
          <a:xfrm>
            <a:off x="7509795" y="2375153"/>
            <a:ext cx="4041263" cy="13062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2"/>
          <p:cNvSpPr/>
          <p:nvPr/>
        </p:nvSpPr>
        <p:spPr>
          <a:xfrm>
            <a:off x="7441370" y="5526774"/>
            <a:ext cx="4041263" cy="13062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2"/>
          <p:cNvSpPr/>
          <p:nvPr/>
        </p:nvSpPr>
        <p:spPr>
          <a:xfrm>
            <a:off x="7441370" y="3204432"/>
            <a:ext cx="4041263" cy="13062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14E53B3-CCB4-AE0B-97B4-6A65976B6C72}"/>
              </a:ext>
            </a:extLst>
          </p:cNvPr>
          <p:cNvSpPr txBox="1"/>
          <p:nvPr/>
        </p:nvSpPr>
        <p:spPr>
          <a:xfrm>
            <a:off x="89022" y="3856122"/>
            <a:ext cx="1894347" cy="95410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Zde ale například jen dysestezie a parestezie pravého stehna a lýtka</a:t>
            </a:r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id="{E700EE78-0898-D8C9-8578-837822E306F1}"/>
              </a:ext>
            </a:extLst>
          </p:cNvPr>
          <p:cNvSpPr/>
          <p:nvPr/>
        </p:nvSpPr>
        <p:spPr>
          <a:xfrm>
            <a:off x="2059885" y="4151240"/>
            <a:ext cx="413468" cy="358462"/>
          </a:xfrm>
          <a:prstGeom prst="rightArrow">
            <a:avLst/>
          </a:prstGeom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3F036F1-D275-59FC-9EB1-2F431FAE78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8070" y="193803"/>
            <a:ext cx="2489546" cy="248954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5EEA745-7CDD-40B1-B60B-5A41C915B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6" y="194662"/>
            <a:ext cx="3703555" cy="246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/>
              <a:t>Borreliová</a:t>
            </a:r>
            <a:r>
              <a:rPr lang="cs-CZ" dirty="0"/>
              <a:t> artritida</a:t>
            </a:r>
            <a:endParaRPr dirty="0"/>
          </a:p>
        </p:txBody>
      </p:sp>
      <p:pic>
        <p:nvPicPr>
          <p:cNvPr id="245" name="Google Shape;245;p13"/>
          <p:cNvPicPr preferRelativeResize="0"/>
          <p:nvPr/>
        </p:nvPicPr>
        <p:blipFill rotWithShape="1">
          <a:blip r:embed="rId3">
            <a:alphaModFix/>
          </a:blip>
          <a:srcRect l="33730" t="34421" r="27409" b="11156"/>
          <a:stretch/>
        </p:blipFill>
        <p:spPr>
          <a:xfrm>
            <a:off x="3013682" y="1760058"/>
            <a:ext cx="4264091" cy="373224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46" name="Google Shape;246;p13"/>
          <p:cNvPicPr preferRelativeResize="0"/>
          <p:nvPr/>
        </p:nvPicPr>
        <p:blipFill rotWithShape="1">
          <a:blip r:embed="rId4">
            <a:alphaModFix/>
          </a:blip>
          <a:srcRect l="33730" t="34422" r="24602" b="53469"/>
          <a:stretch/>
        </p:blipFill>
        <p:spPr>
          <a:xfrm>
            <a:off x="7511752" y="2064540"/>
            <a:ext cx="4572001" cy="830425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pic>
        <p:nvPicPr>
          <p:cNvPr id="247" name="Google Shape;247;p13"/>
          <p:cNvPicPr preferRelativeResize="0"/>
          <p:nvPr/>
        </p:nvPicPr>
        <p:blipFill rotWithShape="1">
          <a:blip r:embed="rId5">
            <a:alphaModFix/>
          </a:blip>
          <a:srcRect l="33305" t="29795" r="28175" b="35509"/>
          <a:stretch/>
        </p:blipFill>
        <p:spPr>
          <a:xfrm>
            <a:off x="7511752" y="3108115"/>
            <a:ext cx="4226767" cy="237930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248" name="Google Shape;248;p13"/>
          <p:cNvSpPr txBox="1"/>
          <p:nvPr/>
        </p:nvSpPr>
        <p:spPr>
          <a:xfrm>
            <a:off x="460769" y="5777629"/>
            <a:ext cx="11132231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Pokud nebylo </a:t>
            </a:r>
            <a:r>
              <a:rPr lang="cs-CZ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erythema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migrans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vždy souběžné </a:t>
            </a:r>
            <a:r>
              <a:rPr lang="cs-CZ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hledání alternativního vysvětlení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8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</a:t>
            </a:r>
            <a:r>
              <a:rPr lang="cs-CZ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-label: Při trvání potíží po ATB </a:t>
            </a:r>
            <a:r>
              <a:rPr lang="cs-CZ" sz="16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přeléčení</a:t>
            </a:r>
            <a:r>
              <a:rPr lang="cs-CZ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6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hydroxychloroquine</a:t>
            </a:r>
            <a:r>
              <a:rPr lang="cs-CZ" sz="16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ev. </a:t>
            </a:r>
            <a:r>
              <a:rPr lang="cs-CZ" sz="16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nízkodávkovaný</a:t>
            </a:r>
            <a:r>
              <a:rPr lang="cs-CZ" sz="16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cs-CZ" sz="1600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methotrexát</a:t>
            </a:r>
            <a:r>
              <a:rPr lang="cs-CZ" sz="1600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(15-20 mg/týden) 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38;p12"/>
          <p:cNvSpPr/>
          <p:nvPr/>
        </p:nvSpPr>
        <p:spPr>
          <a:xfrm>
            <a:off x="7604503" y="2349124"/>
            <a:ext cx="4041263" cy="13062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210;p10"/>
          <p:cNvSpPr/>
          <p:nvPr/>
        </p:nvSpPr>
        <p:spPr>
          <a:xfrm>
            <a:off x="3077293" y="3104938"/>
            <a:ext cx="2827468" cy="1619658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ahoma"/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34;p2">
            <a:extLst>
              <a:ext uri="{FF2B5EF4-FFF2-40B4-BE49-F238E27FC236}">
                <a16:creationId xmlns:a16="http://schemas.microsoft.com/office/drawing/2014/main" id="{C56BEE1B-1354-2B83-27EC-9A791969180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5321" y="1542452"/>
            <a:ext cx="2494382" cy="1870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E32B67A-9935-B765-C4EB-697A432146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481" y="3532995"/>
            <a:ext cx="2055241" cy="20552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/>
              <a:t>Borreliová</a:t>
            </a:r>
            <a:r>
              <a:rPr lang="cs-CZ" dirty="0"/>
              <a:t> karditida</a:t>
            </a:r>
            <a:endParaRPr dirty="0"/>
          </a:p>
        </p:txBody>
      </p:sp>
      <p:sp>
        <p:nvSpPr>
          <p:cNvPr id="203" name="Google Shape;203;p9"/>
          <p:cNvSpPr txBox="1">
            <a:spLocks noGrp="1"/>
          </p:cNvSpPr>
          <p:nvPr>
            <p:ph type="body" idx="1"/>
          </p:nvPr>
        </p:nvSpPr>
        <p:spPr>
          <a:xfrm>
            <a:off x="720000" y="1692002"/>
            <a:ext cx="10753200" cy="5038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Obvykle </a:t>
            </a:r>
            <a:r>
              <a:rPr lang="cs-CZ" sz="2000" b="1" dirty="0">
                <a:solidFill>
                  <a:srgbClr val="000000"/>
                </a:solidFill>
              </a:rPr>
              <a:t>AV blok 1—3. stupně </a:t>
            </a:r>
            <a:r>
              <a:rPr lang="cs-CZ" sz="2000" dirty="0">
                <a:solidFill>
                  <a:srgbClr val="000000"/>
                </a:solidFill>
              </a:rPr>
              <a:t>(rychle progredující)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Někdy přítomné známky </a:t>
            </a:r>
            <a:r>
              <a:rPr lang="cs-CZ" sz="2000" dirty="0" err="1">
                <a:solidFill>
                  <a:srgbClr val="000000"/>
                </a:solidFill>
              </a:rPr>
              <a:t>myoperidikarditidy</a:t>
            </a:r>
            <a:endParaRPr lang="cs-CZ" sz="2000" dirty="0">
              <a:solidFill>
                <a:srgbClr val="000000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Diagnóza per </a:t>
            </a:r>
            <a:r>
              <a:rPr lang="cs-CZ" sz="2000" dirty="0" err="1">
                <a:solidFill>
                  <a:srgbClr val="000000"/>
                </a:solidFill>
              </a:rPr>
              <a:t>exclusionem</a:t>
            </a:r>
            <a:r>
              <a:rPr lang="cs-CZ" sz="2000" dirty="0">
                <a:solidFill>
                  <a:srgbClr val="000000"/>
                </a:solidFill>
              </a:rPr>
              <a:t>  → </a:t>
            </a:r>
            <a:r>
              <a:rPr lang="cs-CZ" sz="2000" b="1" dirty="0">
                <a:solidFill>
                  <a:srgbClr val="000000"/>
                </a:solidFill>
              </a:rPr>
              <a:t>léčit při </a:t>
            </a:r>
            <a:r>
              <a:rPr lang="cs-CZ" sz="2000" b="1" dirty="0" err="1">
                <a:solidFill>
                  <a:srgbClr val="000000"/>
                </a:solidFill>
              </a:rPr>
              <a:t>suspekci</a:t>
            </a:r>
            <a:r>
              <a:rPr lang="cs-CZ" sz="2000" b="1" dirty="0">
                <a:solidFill>
                  <a:srgbClr val="000000"/>
                </a:solidFill>
              </a:rPr>
              <a:t>, efekt rozhodne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2000" b="1" dirty="0">
              <a:solidFill>
                <a:srgbClr val="000000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2000" b="1" dirty="0">
              <a:solidFill>
                <a:srgbClr val="000000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u="sng" dirty="0">
                <a:solidFill>
                  <a:srgbClr val="000000"/>
                </a:solidFill>
              </a:rPr>
              <a:t>Fibrilace síní ne!</a:t>
            </a:r>
          </a:p>
        </p:txBody>
      </p:sp>
    </p:spTree>
    <p:extLst>
      <p:ext uri="{BB962C8B-B14F-4D97-AF65-F5344CB8AC3E}">
        <p14:creationId xmlns:p14="http://schemas.microsoft.com/office/powerpoint/2010/main" val="2425910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4377B9-3724-D7FB-7991-5564AE84C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9" y="1692002"/>
            <a:ext cx="11346310" cy="4139998"/>
          </a:xfrm>
        </p:spPr>
        <p:txBody>
          <a:bodyPr/>
          <a:lstStyle/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Jakékoliv </a:t>
            </a:r>
            <a:r>
              <a:rPr lang="cs-CZ" sz="2000" b="1" dirty="0">
                <a:solidFill>
                  <a:srgbClr val="000000"/>
                </a:solidFill>
              </a:rPr>
              <a:t>oční postižení či </a:t>
            </a:r>
            <a:r>
              <a:rPr lang="cs-CZ" sz="2000" b="1" dirty="0" err="1">
                <a:solidFill>
                  <a:srgbClr val="000000"/>
                </a:solidFill>
              </a:rPr>
              <a:t>myositida</a:t>
            </a:r>
            <a:r>
              <a:rPr lang="cs-CZ" sz="2000" b="1" dirty="0">
                <a:solidFill>
                  <a:srgbClr val="000000"/>
                </a:solidFill>
              </a:rPr>
              <a:t> či vaskulitida </a:t>
            </a:r>
            <a:r>
              <a:rPr lang="cs-CZ" sz="2000" dirty="0">
                <a:solidFill>
                  <a:srgbClr val="000000"/>
                </a:solidFill>
              </a:rPr>
              <a:t>bez jiných příznaků </a:t>
            </a:r>
            <a:r>
              <a:rPr lang="cs-CZ" sz="2000" b="1" dirty="0">
                <a:solidFill>
                  <a:srgbClr val="000000"/>
                </a:solidFill>
              </a:rPr>
              <a:t>nelze uzavřít jako LB</a:t>
            </a:r>
            <a:r>
              <a:rPr lang="cs-CZ" sz="2000" dirty="0">
                <a:solidFill>
                  <a:srgbClr val="000000"/>
                </a:solidFill>
              </a:rPr>
              <a:t>.</a:t>
            </a:r>
          </a:p>
          <a:p>
            <a:pPr marL="742950" lvl="1" indent="-285750">
              <a:lnSpc>
                <a:spcPct val="150000"/>
              </a:lnSpc>
              <a:spcBef>
                <a:spcPts val="1286"/>
              </a:spcBef>
              <a:buSzPts val="1800"/>
              <a:buFont typeface="Courier New" panose="02070309020205020404" pitchFamily="49" charset="0"/>
              <a:buChar char="o"/>
            </a:pPr>
            <a:r>
              <a:rPr lang="cs-CZ" sz="1400" dirty="0" err="1">
                <a:solidFill>
                  <a:srgbClr val="000000"/>
                </a:solidFill>
              </a:rPr>
              <a:t>monoenuritida</a:t>
            </a:r>
            <a:r>
              <a:rPr lang="cs-CZ" sz="1400" dirty="0">
                <a:solidFill>
                  <a:srgbClr val="000000"/>
                </a:solidFill>
              </a:rPr>
              <a:t> n. </a:t>
            </a:r>
            <a:r>
              <a:rPr lang="cs-CZ" sz="1400" dirty="0" err="1">
                <a:solidFill>
                  <a:srgbClr val="000000"/>
                </a:solidFill>
              </a:rPr>
              <a:t>opticus</a:t>
            </a:r>
            <a:r>
              <a:rPr lang="cs-CZ" sz="1400" dirty="0">
                <a:solidFill>
                  <a:srgbClr val="000000"/>
                </a:solidFill>
              </a:rPr>
              <a:t> při splnění kritérií pro </a:t>
            </a:r>
            <a:r>
              <a:rPr lang="cs-CZ" sz="1400" dirty="0" err="1">
                <a:solidFill>
                  <a:srgbClr val="000000"/>
                </a:solidFill>
              </a:rPr>
              <a:t>neuroborreliozu</a:t>
            </a:r>
            <a:r>
              <a:rPr lang="cs-CZ" sz="1400" dirty="0">
                <a:solidFill>
                  <a:srgbClr val="000000"/>
                </a:solidFill>
              </a:rPr>
              <a:t>?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Kognitivní deficit či </a:t>
            </a:r>
            <a:r>
              <a:rPr lang="cs-CZ" sz="2000" b="1" dirty="0">
                <a:solidFill>
                  <a:srgbClr val="000000"/>
                </a:solidFill>
              </a:rPr>
              <a:t>chronické psychiatrické syndromy nejsou specifické</a:t>
            </a:r>
            <a:r>
              <a:rPr lang="cs-CZ" sz="2000" dirty="0">
                <a:solidFill>
                  <a:srgbClr val="000000"/>
                </a:solidFill>
              </a:rPr>
              <a:t>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Únava </a:t>
            </a:r>
            <a:r>
              <a:rPr lang="cs-CZ" sz="2000" b="1" dirty="0">
                <a:solidFill>
                  <a:srgbClr val="000000"/>
                </a:solidFill>
              </a:rPr>
              <a:t>není </a:t>
            </a:r>
            <a:r>
              <a:rPr lang="cs-CZ" sz="2000" dirty="0">
                <a:solidFill>
                  <a:srgbClr val="000000"/>
                </a:solidFill>
              </a:rPr>
              <a:t>specifická pro LB.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Parestézie / dysestezie / polyneuropatie </a:t>
            </a:r>
            <a:r>
              <a:rPr lang="cs-CZ" sz="2000" b="1" dirty="0">
                <a:solidFill>
                  <a:srgbClr val="000000"/>
                </a:solidFill>
              </a:rPr>
              <a:t>nespecifické</a:t>
            </a:r>
            <a:r>
              <a:rPr lang="cs-CZ" sz="2000" dirty="0">
                <a:solidFill>
                  <a:srgbClr val="000000"/>
                </a:solidFill>
              </a:rPr>
              <a:t> pro LB.</a:t>
            </a:r>
          </a:p>
          <a:p>
            <a:pPr marL="285750" indent="-285750">
              <a:spcBef>
                <a:spcPts val="1286"/>
              </a:spcBef>
              <a:buSzPts val="1800"/>
              <a:buFont typeface="Noto Sans Symbols"/>
              <a:buChar char="⮚"/>
            </a:pPr>
            <a:r>
              <a:rPr lang="cs-CZ" sz="2000" dirty="0">
                <a:solidFill>
                  <a:srgbClr val="000000"/>
                </a:solidFill>
              </a:rPr>
              <a:t>Artróza kloubu </a:t>
            </a:r>
            <a:r>
              <a:rPr lang="cs-CZ" sz="2000" b="1" dirty="0">
                <a:solidFill>
                  <a:srgbClr val="000000"/>
                </a:solidFill>
              </a:rPr>
              <a:t>není </a:t>
            </a:r>
            <a:r>
              <a:rPr lang="cs-CZ" sz="2000" dirty="0">
                <a:solidFill>
                  <a:srgbClr val="000000"/>
                </a:solidFill>
              </a:rPr>
              <a:t>specifická pro LB.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2000" dirty="0">
              <a:solidFill>
                <a:srgbClr val="000000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2000" dirty="0">
              <a:solidFill>
                <a:srgbClr val="000000"/>
              </a:solidFill>
            </a:endParaRPr>
          </a:p>
          <a:p>
            <a:endParaRPr lang="cs-CZ" sz="2000" dirty="0"/>
          </a:p>
        </p:txBody>
      </p:sp>
      <p:sp>
        <p:nvSpPr>
          <p:cNvPr id="7" name="Google Shape;202;p9">
            <a:extLst>
              <a:ext uri="{FF2B5EF4-FFF2-40B4-BE49-F238E27FC236}">
                <a16:creationId xmlns:a16="http://schemas.microsoft.com/office/drawing/2014/main" id="{9F5CB160-546A-09F1-3EFB-40D7045ADF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Jiné postižení</a:t>
            </a:r>
            <a:endParaRPr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F29A32D-4A95-BFC3-31BD-517BDADF25A0}"/>
              </a:ext>
            </a:extLst>
          </p:cNvPr>
          <p:cNvSpPr txBox="1"/>
          <p:nvPr/>
        </p:nvSpPr>
        <p:spPr>
          <a:xfrm>
            <a:off x="615099" y="5952316"/>
            <a:ext cx="89719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cs-CZ" sz="20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Léčbu jiných forem než </a:t>
            </a:r>
            <a:r>
              <a:rPr lang="cs-CZ" sz="2000" b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erythema</a:t>
            </a:r>
            <a:r>
              <a:rPr lang="cs-CZ" sz="20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</a:t>
            </a:r>
            <a:r>
              <a:rPr lang="cs-CZ" sz="2000" b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migrans</a:t>
            </a:r>
            <a:r>
              <a:rPr lang="cs-CZ" sz="20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bych přenechal infektologům.</a:t>
            </a:r>
            <a:endParaRPr lang="cs-CZ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0657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4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Léčba</a:t>
            </a:r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body" idx="1"/>
          </p:nvPr>
        </p:nvSpPr>
        <p:spPr>
          <a:xfrm>
            <a:off x="720000" y="1692001"/>
            <a:ext cx="11047930" cy="5065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cs-CZ" sz="20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doxycyklin</a:t>
            </a:r>
            <a:r>
              <a:rPr lang="cs-CZ" sz="20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200mg/den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cs-CZ" sz="2000" i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	(není nutný interval 12 hodin, lépe s jídlem, nutné omezit z diety Ca, Mg, </a:t>
            </a:r>
            <a:r>
              <a:rPr lang="cs-CZ" sz="2000" i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Fe</a:t>
            </a:r>
            <a:r>
              <a:rPr lang="cs-CZ" sz="2000" i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,   </a:t>
            </a:r>
            <a:r>
              <a:rPr lang="cs-CZ" sz="2000" i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fototoxicita</a:t>
            </a:r>
            <a:r>
              <a:rPr lang="cs-CZ" sz="2000" i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)</a:t>
            </a:r>
            <a:endParaRPr sz="2000" i="1" dirty="0">
              <a:solidFill>
                <a:srgbClr val="000000"/>
              </a:solidFill>
              <a:latin typeface="+mn-lt"/>
              <a:ea typeface="Ubuntu"/>
              <a:cs typeface="Ubuntu"/>
              <a:sym typeface="Ubuntu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DC"/>
              </a:buClr>
              <a:buSzPts val="20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Ubuntu"/>
                <a:cs typeface="Ubuntu"/>
                <a:sym typeface="Ubuntu"/>
              </a:rPr>
              <a:t>amoxicilin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Ubuntu"/>
                <a:cs typeface="Ubuntu"/>
                <a:sym typeface="Ubuntu"/>
              </a:rPr>
              <a:t> 3 x 500-1000mg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DC"/>
              </a:buClr>
              <a:buSzPts val="2000"/>
              <a:buNone/>
              <a:defRPr/>
            </a:pPr>
            <a:r>
              <a:rPr lang="cs-CZ" sz="1800" b="1" dirty="0" err="1"/>
              <a:t>fenoxymetylpenicilin</a:t>
            </a:r>
            <a:r>
              <a:rPr lang="cs-CZ" sz="1800" dirty="0"/>
              <a:t> (V-PNC) 3 x 1,5MIU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DC"/>
              </a:buClr>
              <a:buSzPts val="2000"/>
              <a:buNone/>
              <a:defRPr/>
            </a:pPr>
            <a:endParaRPr lang="cs-CZ" sz="1600" dirty="0">
              <a:solidFill>
                <a:srgbClr val="000000"/>
              </a:solidFill>
              <a:latin typeface="+mn-lt"/>
              <a:ea typeface="Ubuntu"/>
              <a:cs typeface="Ubuntu"/>
              <a:sym typeface="Ubuntu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DC"/>
              </a:buClr>
              <a:buSzPts val="2000"/>
              <a:buNone/>
              <a:defRPr/>
            </a:pP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až pokud nelze předchozí, tak </a:t>
            </a:r>
            <a:r>
              <a:rPr lang="cs-CZ" sz="1600" b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klarythromycin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/ </a:t>
            </a:r>
            <a:r>
              <a:rPr lang="cs-CZ" sz="1600" b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cefuroxim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/ </a:t>
            </a:r>
            <a:r>
              <a:rPr lang="cs-CZ" sz="16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amoxicilin </a:t>
            </a:r>
            <a:r>
              <a:rPr lang="cs-CZ" sz="1600" b="1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klavulanát</a:t>
            </a:r>
            <a:r>
              <a:rPr lang="cs-CZ" sz="16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Clr>
                <a:srgbClr val="0000DC"/>
              </a:buClr>
              <a:buSzPts val="2000"/>
              <a:buNone/>
              <a:defRPr/>
            </a:pPr>
            <a:r>
              <a:rPr lang="cs-CZ" sz="1600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ceftriaxon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i.v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. zatím nadále u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neuroborreliozy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(nebo někdy u kloubních forem)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lang="cs-CZ" sz="1600" dirty="0">
              <a:solidFill>
                <a:srgbClr val="000000"/>
              </a:solidFill>
              <a:latin typeface="+mn-lt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cs-CZ" sz="1800" b="1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Délka léčby – kožní formy 10-14 dnů, jiné formy 3-4 týdny </a:t>
            </a:r>
            <a:endParaRPr sz="1800" b="1" dirty="0">
              <a:solidFill>
                <a:schemeClr val="dk1"/>
              </a:solidFill>
              <a:latin typeface="+mn-lt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endParaRPr lang="cs-CZ" sz="1600" dirty="0">
              <a:solidFill>
                <a:srgbClr val="000000"/>
              </a:solidFill>
              <a:latin typeface="+mn-lt"/>
              <a:ea typeface="Ubuntu"/>
              <a:cs typeface="Ubuntu"/>
              <a:sym typeface="Ubuntu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Koncentrace protilátek nekoreluje ani s aktivitou, ani délkou, případně tíží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borreliózy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 a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			není hodnotícím parametrem úspěšnosti léčby. </a:t>
            </a: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rPr lang="cs-CZ" sz="1600" dirty="0">
                <a:solidFill>
                  <a:srgbClr val="000000"/>
                </a:solidFill>
                <a:latin typeface="+mn-lt"/>
                <a:ea typeface="Ubuntu"/>
                <a:cs typeface="Ubuntu"/>
                <a:sym typeface="Ubuntu"/>
              </a:rPr>
              <a:t>Signifikantní pokles protilátkové odpovědi lze očekávat za několik měsíců, někdy i let.</a:t>
            </a:r>
            <a:endParaRPr dirty="0">
              <a:latin typeface="+mn-lt"/>
            </a:endParaRPr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rgbClr val="000000"/>
              </a:solidFill>
              <a:latin typeface="+mn-lt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Časté chyby</a:t>
            </a:r>
            <a:endParaRPr dirty="0"/>
          </a:p>
        </p:txBody>
      </p:sp>
      <p:sp>
        <p:nvSpPr>
          <p:cNvPr id="260" name="Google Shape;260;p15"/>
          <p:cNvSpPr txBox="1">
            <a:spLocks noGrp="1"/>
          </p:cNvSpPr>
          <p:nvPr>
            <p:ph type="body"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1800" b="1" dirty="0">
                <a:solidFill>
                  <a:srgbClr val="000000"/>
                </a:solidFill>
              </a:rPr>
              <a:t>Vyšetření</a:t>
            </a:r>
            <a:r>
              <a:rPr lang="cs-CZ" sz="1800" dirty="0">
                <a:solidFill>
                  <a:srgbClr val="000000"/>
                </a:solidFill>
              </a:rPr>
              <a:t> odstraněného </a:t>
            </a:r>
            <a:r>
              <a:rPr lang="cs-CZ" sz="1800" b="1" dirty="0">
                <a:solidFill>
                  <a:srgbClr val="000000"/>
                </a:solidFill>
              </a:rPr>
              <a:t>klíštěte</a:t>
            </a:r>
            <a:r>
              <a:rPr lang="cs-CZ" sz="1800" dirty="0">
                <a:solidFill>
                  <a:srgbClr val="000000"/>
                </a:solidFill>
              </a:rPr>
              <a:t> nemá klinický význam.</a:t>
            </a:r>
            <a:endParaRPr sz="1800" dirty="0">
              <a:solidFill>
                <a:schemeClr val="dk1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1800" b="1" dirty="0">
                <a:solidFill>
                  <a:srgbClr val="000000"/>
                </a:solidFill>
              </a:rPr>
              <a:t>ATB profylaxe </a:t>
            </a:r>
            <a:r>
              <a:rPr lang="cs-CZ" sz="1800" dirty="0">
                <a:solidFill>
                  <a:srgbClr val="000000"/>
                </a:solidFill>
              </a:rPr>
              <a:t>po odstranění nasátého klíštěte není doporučena.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Char char="⮚"/>
            </a:pPr>
            <a:r>
              <a:rPr lang="cs-CZ" sz="1800" b="1" dirty="0"/>
              <a:t>Léčba “protilátek”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r>
              <a:rPr lang="cs-CZ" sz="1800" b="1" dirty="0">
                <a:solidFill>
                  <a:srgbClr val="000000"/>
                </a:solidFill>
              </a:rPr>
              <a:t>ATB</a:t>
            </a:r>
            <a:r>
              <a:rPr lang="cs-CZ" sz="1800" dirty="0">
                <a:solidFill>
                  <a:srgbClr val="000000"/>
                </a:solidFill>
              </a:rPr>
              <a:t> nemají efekt </a:t>
            </a:r>
            <a:r>
              <a:rPr lang="cs-CZ" sz="1800" b="1" dirty="0">
                <a:solidFill>
                  <a:srgbClr val="000000"/>
                </a:solidFill>
              </a:rPr>
              <a:t>na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b="1" dirty="0">
                <a:solidFill>
                  <a:srgbClr val="000000"/>
                </a:solidFill>
              </a:rPr>
              <a:t>chronické kloubní či neurologické potíže</a:t>
            </a:r>
            <a:r>
              <a:rPr lang="cs-CZ" sz="1800" dirty="0">
                <a:solidFill>
                  <a:srgbClr val="000000"/>
                </a:solidFill>
              </a:rPr>
              <a:t>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1800" dirty="0">
              <a:solidFill>
                <a:srgbClr val="000000"/>
              </a:solidFill>
            </a:endParaRPr>
          </a:p>
          <a:p>
            <a:pPr marL="285750" lvl="0" indent="-285750" algn="l" rtl="0">
              <a:lnSpc>
                <a:spcPct val="150000"/>
              </a:lnSpc>
              <a:spcBef>
                <a:spcPts val="1286"/>
              </a:spcBef>
              <a:spcAft>
                <a:spcPts val="0"/>
              </a:spcAft>
              <a:buSzPts val="1800"/>
              <a:buFont typeface="Noto Sans Symbols"/>
              <a:buChar char="⮚"/>
            </a:pPr>
            <a:endParaRPr lang="cs-CZ" sz="1800" dirty="0">
              <a:solidFill>
                <a:srgbClr val="0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Nejčastější chybou je diagnóza na základě izolovaně pozitivních </a:t>
            </a:r>
            <a:r>
              <a:rPr lang="cs-CZ" sz="1800" b="1" dirty="0" err="1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IgM</a:t>
            </a:r>
            <a:r>
              <a:rPr lang="cs-CZ" sz="1800" b="1" dirty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protilátek!</a:t>
            </a:r>
            <a:endParaRPr lang="cs-CZ" sz="1800" dirty="0">
              <a:solidFill>
                <a:srgbClr val="000000"/>
              </a:solidFill>
            </a:endParaRPr>
          </a:p>
          <a:p>
            <a:pPr marL="0" lvl="0" indent="0">
              <a:buSzPts val="1800"/>
              <a:buNone/>
            </a:pPr>
            <a:endParaRPr lang="cs-CZ" sz="1800" dirty="0">
              <a:solidFill>
                <a:srgbClr val="000000"/>
              </a:solidFill>
            </a:endParaRPr>
          </a:p>
          <a:p>
            <a:pPr marL="0" lvl="0" indent="0">
              <a:buSzPts val="1800"/>
              <a:buNone/>
            </a:pPr>
            <a:r>
              <a:rPr lang="cs-CZ" sz="1800" dirty="0">
                <a:solidFill>
                  <a:srgbClr val="000000"/>
                </a:solidFill>
              </a:rPr>
              <a:t>Pokud jsou symptomy ≥ 6 týdnů → jsou nutné </a:t>
            </a:r>
            <a:r>
              <a:rPr lang="cs-CZ" sz="1800" dirty="0" err="1">
                <a:solidFill>
                  <a:srgbClr val="000000"/>
                </a:solidFill>
              </a:rPr>
              <a:t>IgG</a:t>
            </a:r>
            <a:endParaRPr lang="cs-CZ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5760" y="3930840"/>
            <a:ext cx="4393800" cy="318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16400" y="-282960"/>
            <a:ext cx="3360600" cy="297504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9"/>
          <p:cNvSpPr txBox="1"/>
          <p:nvPr/>
        </p:nvSpPr>
        <p:spPr>
          <a:xfrm>
            <a:off x="288000" y="3995608"/>
            <a:ext cx="11361600" cy="1171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4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Děkuji za pozornost.</a:t>
            </a:r>
            <a:endParaRPr/>
          </a:p>
        </p:txBody>
      </p:sp>
      <p:sp>
        <p:nvSpPr>
          <p:cNvPr id="287" name="Google Shape;287;p19"/>
          <p:cNvSpPr/>
          <p:nvPr/>
        </p:nvSpPr>
        <p:spPr>
          <a:xfrm>
            <a:off x="288000" y="5667714"/>
            <a:ext cx="8399160" cy="95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Calibri"/>
              <a:buNone/>
            </a:pPr>
            <a:r>
              <a:rPr lang="cs-CZ" sz="20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MUDr. Matúš Mihalčin, Ph.D.</a:t>
            </a:r>
            <a:endParaRPr sz="2400" dirty="0">
              <a:solidFill>
                <a:srgbClr val="7F7F7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Calibri"/>
              <a:buNone/>
            </a:pPr>
            <a:r>
              <a:rPr lang="cs-CZ" b="0" strike="noStrik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Lékařská fakulta Masarykovy Univerzity, Brno</a:t>
            </a:r>
            <a:endParaRPr b="0" strike="noStrik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ts val="1200"/>
              <a:buFont typeface="Calibri"/>
              <a:buNone/>
            </a:pPr>
            <a:r>
              <a:rPr lang="cs-CZ" b="0" strike="noStrik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Klinika infekčních chorob, Fakultní nemocnice Brno</a:t>
            </a:r>
            <a:endParaRPr b="0" strike="noStrik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154E95-2F5F-D770-7BDB-DE3ED8F2D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cs-CZ" sz="1800" b="1" dirty="0"/>
              <a:t>ČR: </a:t>
            </a:r>
            <a:r>
              <a:rPr lang="cs-CZ" sz="1800" dirty="0"/>
              <a:t>Doporučený postup Společnosti infekčního lékařství České lékařské společnosti J. E. Purkyně. Doporučený postup diagnostiky a léčby </a:t>
            </a:r>
            <a:r>
              <a:rPr lang="cs-CZ" sz="1800" dirty="0" err="1"/>
              <a:t>lymeské</a:t>
            </a:r>
            <a:r>
              <a:rPr lang="cs-CZ" sz="1800" dirty="0"/>
              <a:t> </a:t>
            </a:r>
            <a:r>
              <a:rPr lang="cs-CZ" sz="1800" dirty="0" err="1"/>
              <a:t>borreliózy</a:t>
            </a:r>
            <a:r>
              <a:rPr lang="cs-CZ" sz="1800" dirty="0"/>
              <a:t>. 2018. (</a:t>
            </a:r>
            <a:r>
              <a:rPr lang="cs-CZ" sz="1800" dirty="0">
                <a:solidFill>
                  <a:schemeClr val="bg2"/>
                </a:solidFill>
              </a:rPr>
              <a:t>infektologie.cz/DPLB18.htm</a:t>
            </a:r>
            <a:r>
              <a:rPr lang="cs-CZ" sz="1800" dirty="0"/>
              <a:t>)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cs-CZ" sz="1800" b="1" dirty="0"/>
              <a:t>USA</a:t>
            </a:r>
            <a:r>
              <a:rPr lang="cs-CZ" sz="1800" dirty="0"/>
              <a:t>: </a:t>
            </a:r>
            <a:r>
              <a:rPr lang="cs-CZ" sz="1800" dirty="0" err="1"/>
              <a:t>Clinical</a:t>
            </a:r>
            <a:r>
              <a:rPr lang="cs-CZ" sz="1800" dirty="0"/>
              <a:t> </a:t>
            </a:r>
            <a:r>
              <a:rPr lang="cs-CZ" sz="1800" dirty="0" err="1"/>
              <a:t>Practice</a:t>
            </a:r>
            <a:r>
              <a:rPr lang="cs-CZ" sz="1800" dirty="0"/>
              <a:t> </a:t>
            </a:r>
            <a:r>
              <a:rPr lang="cs-CZ" sz="1800" dirty="0" err="1"/>
              <a:t>Guidelines</a:t>
            </a:r>
            <a:r>
              <a:rPr lang="cs-CZ" sz="1800" dirty="0"/>
              <a:t> by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Infectious</a:t>
            </a:r>
            <a:r>
              <a:rPr lang="cs-CZ" sz="1800" dirty="0"/>
              <a:t> </a:t>
            </a:r>
            <a:r>
              <a:rPr lang="cs-CZ" sz="1800" dirty="0" err="1"/>
              <a:t>Diseases</a:t>
            </a:r>
            <a:r>
              <a:rPr lang="cs-CZ" sz="1800" dirty="0"/>
              <a:t> Society </a:t>
            </a:r>
            <a:r>
              <a:rPr lang="cs-CZ" sz="1800" dirty="0" err="1"/>
              <a:t>of</a:t>
            </a:r>
            <a:r>
              <a:rPr lang="cs-CZ" sz="1800" dirty="0"/>
              <a:t> America (IDSA), </a:t>
            </a:r>
            <a:r>
              <a:rPr lang="cs-CZ" sz="1800" dirty="0" err="1"/>
              <a:t>American</a:t>
            </a:r>
            <a:r>
              <a:rPr lang="cs-CZ" sz="1800" dirty="0"/>
              <a:t> </a:t>
            </a:r>
            <a:r>
              <a:rPr lang="cs-CZ" sz="1800" dirty="0" err="1"/>
              <a:t>Academy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Neurology (AAN), and </a:t>
            </a:r>
            <a:r>
              <a:rPr lang="cs-CZ" sz="1800" dirty="0" err="1"/>
              <a:t>American</a:t>
            </a:r>
            <a:r>
              <a:rPr lang="cs-CZ" sz="1800" dirty="0"/>
              <a:t> </a:t>
            </a:r>
            <a:r>
              <a:rPr lang="cs-CZ" sz="1800" dirty="0" err="1"/>
              <a:t>College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Rheumatology</a:t>
            </a:r>
            <a:r>
              <a:rPr lang="cs-CZ" sz="1800" dirty="0"/>
              <a:t> (ACR): 2020 </a:t>
            </a:r>
            <a:r>
              <a:rPr lang="cs-CZ" sz="1800" dirty="0" err="1"/>
              <a:t>Guidelines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Prevention</a:t>
            </a:r>
            <a:r>
              <a:rPr lang="cs-CZ" sz="1800" dirty="0"/>
              <a:t>, </a:t>
            </a:r>
            <a:r>
              <a:rPr lang="cs-CZ" sz="1800" dirty="0" err="1"/>
              <a:t>Diagnosis</a:t>
            </a:r>
            <a:r>
              <a:rPr lang="cs-CZ" sz="1800" dirty="0"/>
              <a:t> and </a:t>
            </a:r>
            <a:r>
              <a:rPr lang="cs-CZ" sz="1800" dirty="0" err="1"/>
              <a:t>Treatment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Lyme</a:t>
            </a:r>
            <a:r>
              <a:rPr lang="cs-CZ" sz="1800" dirty="0"/>
              <a:t> </a:t>
            </a:r>
            <a:r>
              <a:rPr lang="cs-CZ" sz="1800" dirty="0" err="1"/>
              <a:t>Disease</a:t>
            </a:r>
            <a:r>
              <a:rPr lang="cs-CZ" sz="1800" dirty="0"/>
              <a:t>, </a:t>
            </a:r>
            <a:r>
              <a:rPr lang="cs-CZ" sz="1800" dirty="0" err="1"/>
              <a:t>Clinical</a:t>
            </a:r>
            <a:r>
              <a:rPr lang="cs-CZ" sz="1800" dirty="0"/>
              <a:t> </a:t>
            </a:r>
            <a:r>
              <a:rPr lang="cs-CZ" sz="1800" dirty="0" err="1"/>
              <a:t>Infectious</a:t>
            </a:r>
            <a:r>
              <a:rPr lang="cs-CZ" sz="1800" dirty="0"/>
              <a:t> </a:t>
            </a:r>
            <a:r>
              <a:rPr lang="cs-CZ" sz="1800" dirty="0" err="1"/>
              <a:t>Diseases</a:t>
            </a:r>
            <a:endParaRPr lang="cs-CZ" sz="1800" dirty="0"/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cs-CZ" sz="1800" b="1" dirty="0"/>
              <a:t>Německo</a:t>
            </a:r>
            <a:r>
              <a:rPr lang="cs-CZ" sz="1800" dirty="0"/>
              <a:t>: </a:t>
            </a:r>
            <a:r>
              <a:rPr lang="cs-CZ" sz="1800" dirty="0" err="1"/>
              <a:t>Guidelines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diagnosis</a:t>
            </a:r>
            <a:r>
              <a:rPr lang="cs-CZ" sz="1800" dirty="0"/>
              <a:t> and </a:t>
            </a:r>
            <a:r>
              <a:rPr lang="cs-CZ" sz="1800" dirty="0" err="1"/>
              <a:t>treatment</a:t>
            </a:r>
            <a:r>
              <a:rPr lang="cs-CZ" sz="1800" dirty="0"/>
              <a:t> in neurology - </a:t>
            </a:r>
            <a:r>
              <a:rPr lang="cs-CZ" sz="1800" dirty="0" err="1"/>
              <a:t>Lyme</a:t>
            </a:r>
            <a:r>
              <a:rPr lang="cs-CZ" sz="1800" dirty="0"/>
              <a:t> </a:t>
            </a:r>
            <a:r>
              <a:rPr lang="cs-CZ" sz="1800" dirty="0" err="1"/>
              <a:t>neuroborreliosis</a:t>
            </a:r>
            <a:r>
              <a:rPr lang="cs-CZ" sz="1800" dirty="0"/>
              <a:t>. Ger Med </a:t>
            </a:r>
            <a:r>
              <a:rPr lang="cs-CZ" sz="1800" dirty="0" err="1"/>
              <a:t>Sci</a:t>
            </a:r>
            <a:r>
              <a:rPr lang="cs-CZ" sz="1800" dirty="0"/>
              <a:t>. 2025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cs-CZ" sz="1800" b="1" dirty="0"/>
              <a:t>Francie</a:t>
            </a:r>
            <a:r>
              <a:rPr lang="cs-CZ" sz="1800" dirty="0"/>
              <a:t>: </a:t>
            </a:r>
            <a:r>
              <a:rPr lang="cs-CZ" sz="1800" dirty="0" err="1"/>
              <a:t>Guidelines</a:t>
            </a:r>
            <a:r>
              <a:rPr lang="cs-CZ" sz="1800" dirty="0"/>
              <a:t> </a:t>
            </a:r>
            <a:r>
              <a:rPr lang="cs-CZ" sz="1800" dirty="0" err="1"/>
              <a:t>for</a:t>
            </a:r>
            <a:r>
              <a:rPr lang="cs-CZ" sz="1800" dirty="0"/>
              <a:t> </a:t>
            </a:r>
            <a:r>
              <a:rPr lang="cs-CZ" sz="1800" dirty="0" err="1"/>
              <a:t>Lyme</a:t>
            </a:r>
            <a:r>
              <a:rPr lang="cs-CZ" sz="1800" dirty="0"/>
              <a:t> </a:t>
            </a:r>
            <a:r>
              <a:rPr lang="cs-CZ" sz="1800" dirty="0" err="1"/>
              <a:t>borreliosis</a:t>
            </a:r>
            <a:r>
              <a:rPr lang="cs-CZ" sz="1800" dirty="0"/>
              <a:t>: </a:t>
            </a:r>
            <a:r>
              <a:rPr lang="cs-CZ" sz="1800" dirty="0" err="1"/>
              <a:t>Diagnostic</a:t>
            </a:r>
            <a:r>
              <a:rPr lang="cs-CZ" sz="1800" dirty="0"/>
              <a:t> </a:t>
            </a:r>
            <a:r>
              <a:rPr lang="cs-CZ" sz="1800" dirty="0" err="1"/>
              <a:t>strategies</a:t>
            </a:r>
            <a:r>
              <a:rPr lang="cs-CZ" sz="1800" dirty="0"/>
              <a:t>. </a:t>
            </a:r>
            <a:r>
              <a:rPr lang="cs-CZ" sz="1800" dirty="0" err="1"/>
              <a:t>Infect</a:t>
            </a:r>
            <a:r>
              <a:rPr lang="cs-CZ" sz="1800" dirty="0"/>
              <a:t> Dis </a:t>
            </a:r>
            <a:r>
              <a:rPr lang="cs-CZ" sz="1800" dirty="0" err="1"/>
              <a:t>Now</a:t>
            </a:r>
            <a:r>
              <a:rPr lang="cs-CZ" sz="1800" dirty="0"/>
              <a:t>. 2025</a:t>
            </a:r>
          </a:p>
        </p:txBody>
      </p:sp>
      <p:sp>
        <p:nvSpPr>
          <p:cNvPr id="6" name="Google Shape;141;p3">
            <a:extLst>
              <a:ext uri="{FF2B5EF4-FFF2-40B4-BE49-F238E27FC236}">
                <a16:creationId xmlns:a16="http://schemas.microsoft.com/office/drawing/2014/main" id="{A0265C00-4383-274A-4641-BB2348599FA6}"/>
              </a:ext>
            </a:extLst>
          </p:cNvPr>
          <p:cNvSpPr txBox="1">
            <a:spLocks/>
          </p:cNvSpPr>
          <p:nvPr/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>
              <a:lnSpc>
                <a:spcPct val="100000"/>
              </a:lnSpc>
            </a:pPr>
            <a:r>
              <a:rPr lang="cs-CZ" dirty="0"/>
              <a:t>Zdroje / ke čtení.</a:t>
            </a:r>
          </a:p>
        </p:txBody>
      </p:sp>
    </p:spTree>
    <p:extLst>
      <p:ext uri="{BB962C8B-B14F-4D97-AF65-F5344CB8AC3E}">
        <p14:creationId xmlns:p14="http://schemas.microsoft.com/office/powerpoint/2010/main" val="296589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1143001" y="2057400"/>
            <a:ext cx="10756688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dirty="0"/>
              <a:t>H m y z (</a:t>
            </a:r>
            <a:r>
              <a:rPr lang="cs-CZ" sz="1300" i="1" dirty="0"/>
              <a:t>I n s e c t a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/>
              <a:t>Vši </a:t>
            </a:r>
            <a:r>
              <a:rPr lang="cs-CZ" sz="1300" dirty="0"/>
              <a:t>(</a:t>
            </a:r>
            <a:r>
              <a:rPr lang="cs-CZ" sz="1300" i="1" dirty="0" err="1"/>
              <a:t>Anoplura</a:t>
            </a:r>
            <a:r>
              <a:rPr lang="cs-CZ" sz="1300" dirty="0"/>
              <a:t>) [řád]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Štěnicovití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Cimicidae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Komárovití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Culicidae</a:t>
            </a:r>
            <a:r>
              <a:rPr lang="cs-CZ" sz="1300" dirty="0"/>
              <a:t>) - viry </a:t>
            </a:r>
            <a:r>
              <a:rPr lang="cs-CZ" sz="1300" dirty="0" err="1"/>
              <a:t>Ťahyňa</a:t>
            </a:r>
            <a:r>
              <a:rPr lang="cs-CZ" sz="1300" dirty="0"/>
              <a:t> (Valtická horečka), </a:t>
            </a:r>
            <a:r>
              <a:rPr lang="cs-CZ" sz="1300" dirty="0" err="1"/>
              <a:t>Tribeč</a:t>
            </a:r>
            <a:r>
              <a:rPr lang="cs-CZ" sz="1300" dirty="0"/>
              <a:t>, </a:t>
            </a:r>
            <a:r>
              <a:rPr lang="cs-CZ" sz="1300" dirty="0" err="1"/>
              <a:t>Usutu</a:t>
            </a:r>
            <a:r>
              <a:rPr lang="cs-CZ" sz="1300" dirty="0"/>
              <a:t>, </a:t>
            </a:r>
            <a:r>
              <a:rPr lang="cs-CZ" sz="1300" dirty="0" err="1"/>
              <a:t>West</a:t>
            </a:r>
            <a:r>
              <a:rPr lang="cs-CZ" sz="1300" dirty="0"/>
              <a:t> Nile virus, </a:t>
            </a:r>
            <a:r>
              <a:rPr lang="cs-CZ" sz="1300" dirty="0" err="1"/>
              <a:t>Batai</a:t>
            </a:r>
            <a:r>
              <a:rPr lang="cs-CZ" sz="1300" dirty="0"/>
              <a:t> a pravděpodobně i další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Pakomárcovití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Ceratopogonidae</a:t>
            </a:r>
            <a:r>
              <a:rPr lang="cs-CZ" sz="1300" dirty="0"/>
              <a:t>) - </a:t>
            </a:r>
            <a:r>
              <a:rPr lang="cs-CZ" sz="1400" i="1" dirty="0" err="1"/>
              <a:t>Culicoides</a:t>
            </a:r>
            <a:r>
              <a:rPr lang="cs-CZ" sz="1400" i="1" dirty="0"/>
              <a:t> </a:t>
            </a:r>
            <a:r>
              <a:rPr lang="cs-CZ" sz="1400" i="1" dirty="0" err="1"/>
              <a:t>obsoletus</a:t>
            </a:r>
            <a:r>
              <a:rPr lang="cs-CZ" sz="1400" i="1" dirty="0"/>
              <a:t> - </a:t>
            </a:r>
            <a:r>
              <a:rPr lang="cs-CZ" sz="1400" dirty="0"/>
              <a:t>virus </a:t>
            </a:r>
            <a:r>
              <a:rPr lang="cs-CZ" sz="1400" dirty="0" err="1"/>
              <a:t>Ťahyňa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Muchničkovití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Simuliidae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Ovádovití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Tabanidae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Bodalkovití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Stomoxyidae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 err="1"/>
              <a:t>Klošovití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Hippoboscidae</a:t>
            </a:r>
            <a:r>
              <a:rPr lang="cs-CZ" sz="1300" dirty="0"/>
              <a:t>)</a:t>
            </a:r>
            <a:endParaRPr sz="1300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r>
              <a:rPr lang="cs-CZ" sz="1300" b="1" dirty="0"/>
              <a:t>Blechy </a:t>
            </a:r>
            <a:r>
              <a:rPr lang="cs-CZ" sz="1300" dirty="0"/>
              <a:t>(</a:t>
            </a:r>
            <a:r>
              <a:rPr lang="cs-CZ" sz="1300" i="1" dirty="0" err="1"/>
              <a:t>Siphonaptera</a:t>
            </a:r>
            <a:r>
              <a:rPr lang="cs-CZ" sz="1300" dirty="0"/>
              <a:t>) [řád]</a:t>
            </a:r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endParaRPr lang="cs-CZ" sz="1300" dirty="0"/>
          </a:p>
          <a:p>
            <a:pPr marL="228600" lvl="0" indent="-182880">
              <a:spcBef>
                <a:spcPts val="0"/>
              </a:spcBef>
              <a:buSzPts val="1040"/>
            </a:pPr>
            <a:r>
              <a:rPr lang="cs-CZ" sz="1300" dirty="0"/>
              <a:t>K l e p í t k a t c i (</a:t>
            </a:r>
            <a:r>
              <a:rPr lang="cs-CZ" sz="1300" i="1" dirty="0"/>
              <a:t>C h e l i c e r a t a</a:t>
            </a:r>
            <a:r>
              <a:rPr lang="cs-CZ" sz="1300" dirty="0"/>
              <a:t>)</a:t>
            </a:r>
          </a:p>
          <a:p>
            <a:pPr marL="731520" lvl="2" indent="-182880">
              <a:buSzPts val="1040"/>
            </a:pPr>
            <a:r>
              <a:rPr lang="cs-CZ" sz="1300" b="1" dirty="0" err="1"/>
              <a:t>Klíšťákovití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Argasidae</a:t>
            </a:r>
            <a:r>
              <a:rPr lang="cs-CZ" sz="1300" dirty="0"/>
              <a:t>)</a:t>
            </a:r>
          </a:p>
          <a:p>
            <a:pPr marL="731520" lvl="2" indent="-182880">
              <a:buSzPts val="1040"/>
            </a:pPr>
            <a:r>
              <a:rPr lang="cs-CZ" sz="1300" b="1" dirty="0" err="1"/>
              <a:t>Sametkovití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Trombiculidae</a:t>
            </a:r>
            <a:r>
              <a:rPr lang="cs-CZ" sz="1300" dirty="0"/>
              <a:t>)</a:t>
            </a:r>
          </a:p>
          <a:p>
            <a:pPr marL="731520" lvl="2" indent="-182880">
              <a:buSzPts val="1040"/>
            </a:pPr>
            <a:r>
              <a:rPr lang="cs-CZ" sz="1300" b="1" dirty="0" err="1"/>
              <a:t>Čmelíkovití</a:t>
            </a:r>
            <a:r>
              <a:rPr lang="cs-CZ" sz="1300" b="1" dirty="0"/>
              <a:t> </a:t>
            </a:r>
            <a:r>
              <a:rPr lang="cs-CZ" sz="1300" dirty="0"/>
              <a:t>(</a:t>
            </a:r>
            <a:r>
              <a:rPr lang="cs-CZ" sz="1300" i="1" dirty="0" err="1"/>
              <a:t>Dermanyssidae</a:t>
            </a:r>
            <a:r>
              <a:rPr lang="cs-CZ" sz="1300" dirty="0"/>
              <a:t>)</a:t>
            </a:r>
          </a:p>
          <a:p>
            <a:pPr marL="731520" lvl="2" indent="-182880">
              <a:buSzPts val="1040"/>
            </a:pPr>
            <a:r>
              <a:rPr lang="cs-CZ" sz="1300" b="1" dirty="0" err="1"/>
              <a:t>Klíšťatovití</a:t>
            </a:r>
            <a:r>
              <a:rPr lang="cs-CZ" sz="1300" dirty="0"/>
              <a:t> (</a:t>
            </a:r>
            <a:r>
              <a:rPr lang="cs-CZ" sz="1300" dirty="0" err="1"/>
              <a:t>Ixodidae</a:t>
            </a:r>
            <a:r>
              <a:rPr lang="cs-CZ" sz="1300" dirty="0"/>
              <a:t>) – </a:t>
            </a:r>
            <a:r>
              <a:rPr lang="cs-CZ" sz="1300" dirty="0" err="1"/>
              <a:t>borrelie</a:t>
            </a:r>
            <a:r>
              <a:rPr lang="cs-CZ" sz="1300" dirty="0"/>
              <a:t>, virus klíšťové encefalitidy, </a:t>
            </a:r>
            <a:r>
              <a:rPr lang="cs-CZ" sz="1300" dirty="0" err="1"/>
              <a:t>Anaplasma</a:t>
            </a:r>
            <a:r>
              <a:rPr lang="cs-CZ" sz="1300" dirty="0"/>
              <a:t>, </a:t>
            </a:r>
            <a:r>
              <a:rPr lang="cs-CZ" sz="1300" dirty="0" err="1"/>
              <a:t>Francisella</a:t>
            </a:r>
            <a:r>
              <a:rPr lang="cs-CZ" sz="1300" dirty="0"/>
              <a:t>, rickettsie, </a:t>
            </a:r>
            <a:r>
              <a:rPr lang="cs-CZ" sz="1300" dirty="0" err="1"/>
              <a:t>babesie</a:t>
            </a:r>
            <a:r>
              <a:rPr lang="cs-CZ" sz="1300" dirty="0"/>
              <a:t>, další arboviry ?</a:t>
            </a:r>
          </a:p>
          <a:p>
            <a:pPr marL="731520" lvl="2" indent="-182880">
              <a:buSzPts val="1040"/>
            </a:pPr>
            <a:endParaRPr lang="cs-CZ" dirty="0"/>
          </a:p>
          <a:p>
            <a:pPr marL="731520" lvl="2" indent="-182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40"/>
              <a:buChar char="•"/>
            </a:pPr>
            <a:endParaRPr lang="cs-CZ" sz="1300" dirty="0"/>
          </a:p>
        </p:txBody>
      </p:sp>
      <p:pic>
        <p:nvPicPr>
          <p:cNvPr id="110" name="Google Shape;11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32459" y="464203"/>
            <a:ext cx="3039541" cy="2034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1448" y="609744"/>
            <a:ext cx="3421562" cy="20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80938" y="786898"/>
            <a:ext cx="3142581" cy="2093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81698" y="1006046"/>
            <a:ext cx="2667000" cy="200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80708" y="1147770"/>
            <a:ext cx="3036197" cy="2024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13363" y="1363469"/>
            <a:ext cx="3092037" cy="206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9325" y="1491296"/>
            <a:ext cx="3093015" cy="206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573700" y="1664385"/>
            <a:ext cx="2757055" cy="2067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70253" y="1847280"/>
            <a:ext cx="3857105" cy="20185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41;p3">
            <a:extLst>
              <a:ext uri="{FF2B5EF4-FFF2-40B4-BE49-F238E27FC236}">
                <a16:creationId xmlns:a16="http://schemas.microsoft.com/office/drawing/2014/main" id="{DCF4D3E8-ED1A-A3D5-7E2A-D3C58EEE0CB3}"/>
              </a:ext>
            </a:extLst>
          </p:cNvPr>
          <p:cNvSpPr txBox="1">
            <a:spLocks/>
          </p:cNvSpPr>
          <p:nvPr/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>
              <a:lnSpc>
                <a:spcPct val="100000"/>
              </a:lnSpc>
            </a:pPr>
            <a:r>
              <a:rPr lang="cs-CZ" dirty="0" err="1"/>
              <a:t>Hematofágní</a:t>
            </a:r>
            <a:r>
              <a:rPr lang="cs-CZ" dirty="0"/>
              <a:t> členovci.</a:t>
            </a:r>
          </a:p>
        </p:txBody>
      </p:sp>
      <p:pic>
        <p:nvPicPr>
          <p:cNvPr id="107" name="Google Shape;107;p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24601" y="2068557"/>
            <a:ext cx="3416531" cy="2006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729653" y="2309636"/>
            <a:ext cx="2886164" cy="20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906503" y="2576406"/>
            <a:ext cx="2650280" cy="2034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-5400000">
            <a:off x="7778316" y="2518379"/>
            <a:ext cx="2015114" cy="2686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 rot="-5400000">
            <a:off x="10042740" y="2849211"/>
            <a:ext cx="2015115" cy="2015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Přenos pouze klíšťaty.</a:t>
            </a:r>
            <a:endParaRPr dirty="0"/>
          </a:p>
        </p:txBody>
      </p:sp>
      <p:sp>
        <p:nvSpPr>
          <p:cNvPr id="142" name="Google Shape;142;p3"/>
          <p:cNvSpPr txBox="1">
            <a:spLocks noGrp="1"/>
          </p:cNvSpPr>
          <p:nvPr>
            <p:ph type="body" idx="1"/>
          </p:nvPr>
        </p:nvSpPr>
        <p:spPr>
          <a:xfrm>
            <a:off x="4552384" y="2237879"/>
            <a:ext cx="6674858" cy="2546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50800" lvl="0" indent="0">
              <a:lnSpc>
                <a:spcPct val="150000"/>
              </a:lnSpc>
              <a:buNone/>
              <a:defRPr sz="1800"/>
            </a:pPr>
            <a:r>
              <a:rPr lang="cs-CZ" sz="1400" dirty="0"/>
              <a:t>✅ </a:t>
            </a:r>
            <a:r>
              <a:rPr lang="cs-CZ" sz="1400" dirty="0" err="1"/>
              <a:t>Borrelie</a:t>
            </a:r>
            <a:r>
              <a:rPr lang="cs-CZ" sz="1400" dirty="0"/>
              <a:t> se při sání komára z kapilár do jeho těla nepřenášejí – nacházejí se totiž převážně mimo krevní oběh. </a:t>
            </a:r>
          </a:p>
          <a:p>
            <a:pPr marL="50800" lvl="0" indent="0">
              <a:lnSpc>
                <a:spcPct val="150000"/>
              </a:lnSpc>
              <a:buNone/>
              <a:defRPr sz="1800"/>
            </a:pPr>
            <a:r>
              <a:rPr lang="cs-CZ" sz="1400" dirty="0"/>
              <a:t>✅ Experimentálně přenesené </a:t>
            </a:r>
            <a:r>
              <a:rPr lang="cs-CZ" sz="1400" dirty="0" err="1"/>
              <a:t>borrelie</a:t>
            </a:r>
            <a:r>
              <a:rPr lang="cs-CZ" sz="1400" dirty="0"/>
              <a:t> do komárů přežily jen krátce, protože je trypsin ve střevě komára rychle rozloží. </a:t>
            </a:r>
          </a:p>
          <a:p>
            <a:pPr marL="50800" lvl="0" indent="0">
              <a:lnSpc>
                <a:spcPct val="150000"/>
              </a:lnSpc>
              <a:buNone/>
              <a:defRPr sz="1800"/>
            </a:pPr>
            <a:r>
              <a:rPr lang="cs-CZ" sz="1400" dirty="0"/>
              <a:t>✅ Ani přenos </a:t>
            </a:r>
            <a:r>
              <a:rPr lang="cs-CZ" sz="1400" dirty="0" err="1"/>
              <a:t>borrelií</a:t>
            </a:r>
            <a:r>
              <a:rPr lang="cs-CZ" sz="1400" dirty="0"/>
              <a:t> na sosáku komára v experimentu nevedl k nákaze člověka. </a:t>
            </a:r>
          </a:p>
          <a:p>
            <a:pPr marL="50800" lvl="0" indent="0">
              <a:lnSpc>
                <a:spcPct val="150000"/>
              </a:lnSpc>
              <a:buNone/>
              <a:defRPr sz="1800"/>
            </a:pPr>
            <a:r>
              <a:rPr lang="cs-CZ" sz="1400" dirty="0"/>
              <a:t>✅ Navíc (dle několika starších studií) musejí </a:t>
            </a:r>
            <a:r>
              <a:rPr lang="cs-CZ" sz="1400" dirty="0" err="1"/>
              <a:t>borrelie</a:t>
            </a:r>
            <a:r>
              <a:rPr lang="cs-CZ" sz="1400" dirty="0"/>
              <a:t> nejprve změnit své povrchové antigeny, aby byly schopny přežít v těle savce. Tento proces trvá několik hodin – během krátkého sání komára k tomu nemůže dojít.</a:t>
            </a:r>
          </a:p>
        </p:txBody>
      </p:sp>
      <p:pic>
        <p:nvPicPr>
          <p:cNvPr id="2" name="Obrázek 1" descr="Obsah obrázku text&#10;&#10;Popis byl vytvořen automaticky">
            <a:extLst>
              <a:ext uri="{FF2B5EF4-FFF2-40B4-BE49-F238E27FC236}">
                <a16:creationId xmlns:a16="http://schemas.microsoft.com/office/drawing/2014/main" id="{679B3147-C307-EE80-29EB-6EB402227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3" y="2164792"/>
            <a:ext cx="3472734" cy="261987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C67E3C5-50E7-A460-9012-9EA433ED307F}"/>
              </a:ext>
            </a:extLst>
          </p:cNvPr>
          <p:cNvSpPr txBox="1"/>
          <p:nvPr/>
        </p:nvSpPr>
        <p:spPr>
          <a:xfrm>
            <a:off x="4552384" y="5927910"/>
            <a:ext cx="1227257" cy="769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Rosa, 2005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10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Perez</a:t>
            </a:r>
            <a:r>
              <a:rPr kumimoji="0" lang="cs-CZ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, 2011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Šimo L et al. 2017</a:t>
            </a:r>
          </a:p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11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1AE6BB4-E4EF-B900-72C0-B2D3CADDBE67}"/>
              </a:ext>
            </a:extLst>
          </p:cNvPr>
          <p:cNvSpPr txBox="1"/>
          <p:nvPr/>
        </p:nvSpPr>
        <p:spPr>
          <a:xfrm>
            <a:off x="4552384" y="5327746"/>
            <a:ext cx="609467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100" dirty="0" err="1"/>
              <a:t>Pekľanská</a:t>
            </a:r>
            <a:r>
              <a:rPr lang="cs-CZ" sz="1100" dirty="0"/>
              <a:t> M, </a:t>
            </a:r>
            <a:r>
              <a:rPr lang="cs-CZ" sz="1100" dirty="0" err="1"/>
              <a:t>Kuníková</a:t>
            </a:r>
            <a:r>
              <a:rPr lang="cs-CZ" sz="1100" dirty="0"/>
              <a:t> K, Vlčková R, et al. </a:t>
            </a:r>
            <a:r>
              <a:rPr lang="cs-CZ" sz="1100" dirty="0" err="1"/>
              <a:t>Experimental</a:t>
            </a:r>
            <a:r>
              <a:rPr lang="cs-CZ" sz="1100" dirty="0"/>
              <a:t> evidence </a:t>
            </a:r>
            <a:r>
              <a:rPr lang="cs-CZ" sz="1100" dirty="0" err="1"/>
              <a:t>rules</a:t>
            </a:r>
            <a:r>
              <a:rPr lang="cs-CZ" sz="1100" dirty="0"/>
              <a:t> out </a:t>
            </a:r>
            <a:r>
              <a:rPr lang="cs-CZ" sz="1100" dirty="0" err="1"/>
              <a:t>mosquitoes</a:t>
            </a:r>
            <a:r>
              <a:rPr lang="cs-CZ" sz="1100" dirty="0"/>
              <a:t> as </a:t>
            </a:r>
            <a:r>
              <a:rPr lang="cs-CZ" sz="1100" dirty="0" err="1"/>
              <a:t>vectors</a:t>
            </a:r>
            <a:r>
              <a:rPr lang="cs-CZ" sz="1100" dirty="0"/>
              <a:t> </a:t>
            </a:r>
            <a:r>
              <a:rPr lang="cs-CZ" sz="1100" dirty="0" err="1"/>
              <a:t>of</a:t>
            </a:r>
            <a:r>
              <a:rPr lang="cs-CZ" sz="1100" dirty="0"/>
              <a:t> </a:t>
            </a:r>
            <a:r>
              <a:rPr lang="cs-CZ" sz="1100" dirty="0" err="1"/>
              <a:t>Lyme</a:t>
            </a:r>
            <a:r>
              <a:rPr lang="cs-CZ" sz="1100" dirty="0"/>
              <a:t> </a:t>
            </a:r>
            <a:r>
              <a:rPr lang="cs-CZ" sz="1100" dirty="0" err="1"/>
              <a:t>disease</a:t>
            </a:r>
            <a:r>
              <a:rPr lang="cs-CZ" sz="1100" dirty="0"/>
              <a:t>. Parasit </a:t>
            </a:r>
            <a:r>
              <a:rPr lang="cs-CZ" sz="1100" dirty="0" err="1"/>
              <a:t>Vectors</a:t>
            </a:r>
            <a:r>
              <a:rPr lang="cs-CZ" sz="1100" dirty="0"/>
              <a:t>. 2025;18(1):206. </a:t>
            </a:r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60605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Přenos pouze klíšťaty.</a:t>
            </a:r>
            <a:endParaRPr dirty="0"/>
          </a:p>
        </p:txBody>
      </p:sp>
      <p:sp>
        <p:nvSpPr>
          <p:cNvPr id="142" name="Google Shape;142;p3"/>
          <p:cNvSpPr txBox="1">
            <a:spLocks noGrp="1"/>
          </p:cNvSpPr>
          <p:nvPr>
            <p:ph type="body" idx="1"/>
          </p:nvPr>
        </p:nvSpPr>
        <p:spPr>
          <a:xfrm>
            <a:off x="481317" y="2102707"/>
            <a:ext cx="5578519" cy="2546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72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cs-CZ" sz="2000" dirty="0"/>
              <a:t>V našich  podmínkách trvá životní cyklus 2 roky.</a:t>
            </a:r>
            <a:endParaRPr dirty="0"/>
          </a:p>
          <a:p>
            <a:pPr marL="72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000" dirty="0"/>
          </a:p>
          <a:p>
            <a:pPr marL="720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cs-CZ" sz="2000" dirty="0"/>
              <a:t>Důležití  pro  přenos  infekce  jsou  nejen  dospělci,  ale  též  larvy  a  nymfy.</a:t>
            </a:r>
            <a:endParaRPr sz="2000" dirty="0"/>
          </a:p>
        </p:txBody>
      </p:sp>
      <p:pic>
        <p:nvPicPr>
          <p:cNvPr id="143" name="Google Shape;14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86659" y="3609215"/>
            <a:ext cx="3209681" cy="3212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9094" y="549834"/>
            <a:ext cx="5024861" cy="269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"/>
          <p:cNvSpPr txBox="1"/>
          <p:nvPr/>
        </p:nvSpPr>
        <p:spPr>
          <a:xfrm>
            <a:off x="6449436" y="1458508"/>
            <a:ext cx="1077499" cy="1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larva</a:t>
            </a:r>
            <a:endParaRPr/>
          </a:p>
        </p:txBody>
      </p:sp>
      <p:sp>
        <p:nvSpPr>
          <p:cNvPr id="146" name="Google Shape;146;p3"/>
          <p:cNvSpPr txBox="1"/>
          <p:nvPr/>
        </p:nvSpPr>
        <p:spPr>
          <a:xfrm>
            <a:off x="7899614" y="1279736"/>
            <a:ext cx="1011911" cy="24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nymfa</a:t>
            </a:r>
            <a:endParaRPr/>
          </a:p>
        </p:txBody>
      </p:sp>
      <p:sp>
        <p:nvSpPr>
          <p:cNvPr id="147" name="Google Shape;147;p3"/>
          <p:cNvSpPr txBox="1"/>
          <p:nvPr/>
        </p:nvSpPr>
        <p:spPr>
          <a:xfrm>
            <a:off x="10210643" y="549834"/>
            <a:ext cx="1591258" cy="112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25" tIns="40800" rIns="81625" bIns="40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imago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sameček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samička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3497012" y="5222205"/>
            <a:ext cx="1508942" cy="1508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1028426" y="4970715"/>
            <a:ext cx="1508943" cy="2011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0556" y="1405127"/>
            <a:ext cx="3552336" cy="517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08598" y="4391199"/>
            <a:ext cx="4096658" cy="2184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77;p6">
            <a:extLst>
              <a:ext uri="{FF2B5EF4-FFF2-40B4-BE49-F238E27FC236}">
                <a16:creationId xmlns:a16="http://schemas.microsoft.com/office/drawing/2014/main" id="{B2A3324C-BE7D-A4B0-92F4-6C516702A95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8598" y="1476551"/>
            <a:ext cx="4096658" cy="25136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41;p3">
            <a:extLst>
              <a:ext uri="{FF2B5EF4-FFF2-40B4-BE49-F238E27FC236}">
                <a16:creationId xmlns:a16="http://schemas.microsoft.com/office/drawing/2014/main" id="{D23FD397-19B6-BDC5-DF55-93798DA695EA}"/>
              </a:ext>
            </a:extLst>
          </p:cNvPr>
          <p:cNvSpPr txBox="1">
            <a:spLocks/>
          </p:cNvSpPr>
          <p:nvPr/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87D"/>
              </a:buClr>
              <a:buSzPts val="1400"/>
              <a:buFont typeface="Tahoma"/>
              <a:buNone/>
              <a:defRPr sz="2400" b="1" i="0" u="none" strike="noStrike" cap="none">
                <a:solidFill>
                  <a:srgbClr val="00287D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>
              <a:lnSpc>
                <a:spcPct val="100000"/>
              </a:lnSpc>
            </a:pPr>
            <a:r>
              <a:rPr lang="cs-CZ" dirty="0"/>
              <a:t>Lokální reakce po štípnutí.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F9ED384-3F5A-B353-86DD-AD935A8BA8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448388"/>
              </p:ext>
            </p:extLst>
          </p:nvPr>
        </p:nvGraphicFramePr>
        <p:xfrm>
          <a:off x="2861559" y="2212942"/>
          <a:ext cx="8128000" cy="2432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oogle Shape;149;p3">
            <a:extLst>
              <a:ext uri="{FF2B5EF4-FFF2-40B4-BE49-F238E27FC236}">
                <a16:creationId xmlns:a16="http://schemas.microsoft.com/office/drawing/2014/main" id="{15C0B4BF-C977-042C-17D3-17A9228FBC6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1184913" y="2879500"/>
            <a:ext cx="810948" cy="109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36376DF-1C0A-3306-2ABF-E1A8594A653A}"/>
              </a:ext>
            </a:extLst>
          </p:cNvPr>
          <p:cNvSpPr txBox="1"/>
          <p:nvPr/>
        </p:nvSpPr>
        <p:spPr>
          <a:xfrm>
            <a:off x="3039359" y="2366830"/>
            <a:ext cx="19084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lokalizované stadium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C1CB3C6-F415-61BC-A48A-4CC329F33C56}"/>
              </a:ext>
            </a:extLst>
          </p:cNvPr>
          <p:cNvSpPr txBox="1"/>
          <p:nvPr/>
        </p:nvSpPr>
        <p:spPr>
          <a:xfrm>
            <a:off x="5867660" y="2212942"/>
            <a:ext cx="213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časné </a:t>
            </a:r>
          </a:p>
          <a:p>
            <a:r>
              <a:rPr lang="cs-CZ" dirty="0" err="1"/>
              <a:t>disseminované</a:t>
            </a:r>
            <a:r>
              <a:rPr lang="cs-CZ" dirty="0"/>
              <a:t> stadium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E94C7B6-A5A0-9B29-0FC4-53E527CCC45D}"/>
              </a:ext>
            </a:extLst>
          </p:cNvPr>
          <p:cNvSpPr txBox="1"/>
          <p:nvPr/>
        </p:nvSpPr>
        <p:spPr>
          <a:xfrm>
            <a:off x="8942370" y="2259109"/>
            <a:ext cx="213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pozdní </a:t>
            </a:r>
          </a:p>
          <a:p>
            <a:r>
              <a:rPr lang="cs-CZ" dirty="0" err="1"/>
              <a:t>disseminované</a:t>
            </a:r>
            <a:r>
              <a:rPr lang="cs-CZ" dirty="0"/>
              <a:t> stadium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F38CC46-21DE-DE56-098A-48C8B607E25C}"/>
              </a:ext>
            </a:extLst>
          </p:cNvPr>
          <p:cNvSpPr txBox="1"/>
          <p:nvPr/>
        </p:nvSpPr>
        <p:spPr>
          <a:xfrm>
            <a:off x="4947763" y="4007091"/>
            <a:ext cx="919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≈ 30.den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3100BA8-2EF0-3269-A5E3-F32C89A15CFB}"/>
              </a:ext>
            </a:extLst>
          </p:cNvPr>
          <p:cNvSpPr txBox="1"/>
          <p:nvPr/>
        </p:nvSpPr>
        <p:spPr>
          <a:xfrm>
            <a:off x="2045619" y="4007090"/>
            <a:ext cx="8578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≈ 7.den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16588A3-B640-476D-72D4-C9E0A71FA4A5}"/>
              </a:ext>
            </a:extLst>
          </p:cNvPr>
          <p:cNvSpPr txBox="1"/>
          <p:nvPr/>
        </p:nvSpPr>
        <p:spPr>
          <a:xfrm>
            <a:off x="7968661" y="4007090"/>
            <a:ext cx="9198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 ≥ 6 </a:t>
            </a:r>
            <a:r>
              <a:rPr lang="cs-CZ" dirty="0" err="1"/>
              <a:t>měs</a:t>
            </a:r>
            <a:r>
              <a:rPr lang="cs-CZ" dirty="0"/>
              <a:t>.</a:t>
            </a:r>
          </a:p>
        </p:txBody>
      </p:sp>
      <p:sp>
        <p:nvSpPr>
          <p:cNvPr id="14" name="Google Shape;141;p3">
            <a:extLst>
              <a:ext uri="{FF2B5EF4-FFF2-40B4-BE49-F238E27FC236}">
                <a16:creationId xmlns:a16="http://schemas.microsoft.com/office/drawing/2014/main" id="{21E44613-1B7F-F1BF-60B4-A9B6971447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err="1"/>
              <a:t>Lymeská</a:t>
            </a:r>
            <a:r>
              <a:rPr lang="cs-CZ" dirty="0"/>
              <a:t> </a:t>
            </a:r>
            <a:r>
              <a:rPr lang="cs-CZ" dirty="0" err="1"/>
              <a:t>borrelioza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1116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Kožní forma</a:t>
            </a:r>
            <a:endParaRPr dirty="0"/>
          </a:p>
        </p:txBody>
      </p:sp>
      <p:sp>
        <p:nvSpPr>
          <p:cNvPr id="203" name="Google Shape;203;p9"/>
          <p:cNvSpPr txBox="1">
            <a:spLocks noGrp="1"/>
          </p:cNvSpPr>
          <p:nvPr>
            <p:ph type="body"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52000" lvl="0" indent="-1799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</a:pPr>
            <a:r>
              <a:rPr lang="cs-CZ" sz="2000" b="1" dirty="0" err="1"/>
              <a:t>Erythema</a:t>
            </a:r>
            <a:r>
              <a:rPr lang="cs-CZ" sz="2000" b="1" dirty="0"/>
              <a:t> </a:t>
            </a:r>
            <a:r>
              <a:rPr lang="cs-CZ" sz="2000" b="1" dirty="0" err="1"/>
              <a:t>migrans</a:t>
            </a:r>
            <a:r>
              <a:rPr lang="cs-CZ" sz="2000" b="1" dirty="0"/>
              <a:t> </a:t>
            </a:r>
            <a:r>
              <a:rPr lang="cs-CZ" sz="2000" dirty="0"/>
              <a:t>- </a:t>
            </a:r>
            <a:r>
              <a:rPr lang="cs-CZ" sz="2000" u="sng" dirty="0"/>
              <a:t>nevyšetřovat sérologii</a:t>
            </a:r>
            <a:endParaRPr sz="2000" dirty="0"/>
          </a:p>
          <a:p>
            <a:pPr marL="252000" lvl="0" indent="-21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endParaRPr sz="2000" dirty="0"/>
          </a:p>
          <a:p>
            <a:pPr marL="72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-CZ" sz="2000" b="1" dirty="0"/>
              <a:t>Jiné kožní formy</a:t>
            </a:r>
            <a:r>
              <a:rPr lang="cs-CZ" sz="2000" dirty="0"/>
              <a:t>:</a:t>
            </a:r>
            <a:endParaRPr sz="2000" dirty="0"/>
          </a:p>
          <a:p>
            <a:pPr marL="72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-CZ" sz="2000" dirty="0" err="1"/>
              <a:t>erythema</a:t>
            </a:r>
            <a:r>
              <a:rPr lang="cs-CZ" sz="2000" dirty="0"/>
              <a:t> </a:t>
            </a:r>
            <a:r>
              <a:rPr lang="cs-CZ" sz="2000" dirty="0" err="1"/>
              <a:t>migrans</a:t>
            </a:r>
            <a:r>
              <a:rPr lang="cs-CZ" sz="2000" dirty="0"/>
              <a:t> multiplex, </a:t>
            </a:r>
            <a:r>
              <a:rPr lang="cs-CZ" sz="2000" dirty="0" err="1"/>
              <a:t>borreliový</a:t>
            </a:r>
            <a:r>
              <a:rPr lang="cs-CZ" sz="2000" dirty="0"/>
              <a:t> </a:t>
            </a:r>
            <a:r>
              <a:rPr lang="cs-CZ" sz="2000" dirty="0" err="1"/>
              <a:t>lymfocytom</a:t>
            </a:r>
            <a:r>
              <a:rPr lang="cs-CZ" sz="2000" dirty="0"/>
              <a:t>, </a:t>
            </a:r>
            <a:r>
              <a:rPr lang="cs-CZ" sz="2000" dirty="0" err="1"/>
              <a:t>akrodermatitida</a:t>
            </a:r>
            <a:r>
              <a:rPr lang="cs-CZ" sz="2000" dirty="0"/>
              <a:t> (ACA) </a:t>
            </a:r>
            <a:endParaRPr sz="2000" dirty="0"/>
          </a:p>
          <a:p>
            <a:pPr marL="252000" lvl="0" indent="-1799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̶"/>
            </a:pPr>
            <a:r>
              <a:rPr lang="cs-CZ" sz="2000" dirty="0"/>
              <a:t>zde již sérologie může pomoct </a:t>
            </a:r>
            <a:endParaRPr sz="2000" dirty="0"/>
          </a:p>
          <a:p>
            <a:pPr marL="252000" lvl="0" indent="-21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endParaRPr sz="2000" dirty="0"/>
          </a:p>
          <a:p>
            <a:pPr marL="252000" lvl="0" indent="-219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endParaRPr sz="2000" dirty="0"/>
          </a:p>
        </p:txBody>
      </p:sp>
      <p:pic>
        <p:nvPicPr>
          <p:cNvPr id="2" name="Google Shape;131;p2">
            <a:extLst>
              <a:ext uri="{FF2B5EF4-FFF2-40B4-BE49-F238E27FC236}">
                <a16:creationId xmlns:a16="http://schemas.microsoft.com/office/drawing/2014/main" id="{1AF55738-16CE-3AD0-D30A-FDFB0F6252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8173660" y="1482026"/>
            <a:ext cx="4868141" cy="2920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6;p2">
            <a:extLst>
              <a:ext uri="{FF2B5EF4-FFF2-40B4-BE49-F238E27FC236}">
                <a16:creationId xmlns:a16="http://schemas.microsoft.com/office/drawing/2014/main" id="{C0EAAA13-B55E-7F00-821D-52D78BC763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9710" y="4193171"/>
            <a:ext cx="3378463" cy="2534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 descr="Obsah obrázku fotka, jídlo, muž, žena&#10;&#10;Popis byl vytvořen automaticky">
            <a:extLst>
              <a:ext uri="{FF2B5EF4-FFF2-40B4-BE49-F238E27FC236}">
                <a16:creationId xmlns:a16="http://schemas.microsoft.com/office/drawing/2014/main" id="{FDA0F62E-CA17-3542-9AAD-FF9B375DF1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6" b="49373"/>
          <a:stretch/>
        </p:blipFill>
        <p:spPr>
          <a:xfrm>
            <a:off x="352601" y="4660606"/>
            <a:ext cx="6466873" cy="219739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165D59CC-00B3-19DE-CDA5-A63D14CEE51B}"/>
              </a:ext>
            </a:extLst>
          </p:cNvPr>
          <p:cNvSpPr txBox="1"/>
          <p:nvPr/>
        </p:nvSpPr>
        <p:spPr>
          <a:xfrm>
            <a:off x="4392495" y="4660606"/>
            <a:ext cx="2006317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110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Lymfocytom</a:t>
            </a:r>
            <a:r>
              <a:rPr lang="cs-CZ" sz="1100" dirty="0">
                <a:latin typeface="+mn-lt"/>
                <a:ea typeface="Calibri"/>
                <a:cs typeface="Calibri"/>
                <a:sym typeface="Calibri"/>
              </a:rPr>
              <a:t> foto: </a:t>
            </a:r>
            <a:r>
              <a:rPr kumimoji="0" lang="cs-CZ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Stanek,</a:t>
            </a:r>
            <a:r>
              <a:rPr lang="cs-CZ" sz="1100" dirty="0">
                <a:latin typeface="+mn-lt"/>
              </a:rPr>
              <a:t> </a:t>
            </a:r>
            <a:r>
              <a:rPr lang="cs-CZ" sz="1100" dirty="0" err="1">
                <a:latin typeface="+mn-lt"/>
              </a:rPr>
              <a:t>Strle</a:t>
            </a:r>
            <a:endParaRPr lang="cs-CZ" sz="1100" dirty="0"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"/>
          <p:cNvSpPr txBox="1">
            <a:spLocks noGrp="1"/>
          </p:cNvSpPr>
          <p:nvPr>
            <p:ph type="title"/>
          </p:nvPr>
        </p:nvSpPr>
        <p:spPr>
          <a:xfrm>
            <a:off x="720000" y="720000"/>
            <a:ext cx="10753200" cy="45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Neuroborrelioza</a:t>
            </a:r>
            <a:endParaRPr/>
          </a:p>
        </p:txBody>
      </p:sp>
      <p:sp>
        <p:nvSpPr>
          <p:cNvPr id="239" name="Google Shape;239;p12"/>
          <p:cNvSpPr txBox="1"/>
          <p:nvPr/>
        </p:nvSpPr>
        <p:spPr>
          <a:xfrm>
            <a:off x="373464" y="1384758"/>
            <a:ext cx="6526957" cy="4339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Typicky bolestivá </a:t>
            </a:r>
            <a:r>
              <a:rPr lang="cs-CZ" sz="1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radikulitida</a:t>
            </a:r>
            <a:r>
              <a:rPr lang="cs-CZ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spinálních nervů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(&gt;70 %), později paréza a parestezie, pokud nebyla léčba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Radikulitida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cs-CZ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paréza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hlavových nervů</a:t>
            </a:r>
            <a:r>
              <a:rPr lang="cs-CZ" sz="1800" b="1" dirty="0">
                <a:solidFill>
                  <a:schemeClr val="dk1"/>
                </a:solidFill>
              </a:rPr>
              <a:t> </a:t>
            </a:r>
            <a:r>
              <a:rPr lang="cs-CZ" sz="1800" dirty="0">
                <a:solidFill>
                  <a:schemeClr val="dk1"/>
                </a:solidFill>
              </a:rPr>
              <a:t>(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80-90 % </a:t>
            </a:r>
            <a:r>
              <a:rPr lang="cs-CZ" sz="1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n.facialis</a:t>
            </a:r>
            <a:r>
              <a:rPr lang="cs-CZ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dk1"/>
                </a:solidFill>
              </a:rPr>
              <a:t>Meningitida u dětí (cca 30 %)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dk1"/>
                </a:solidFill>
              </a:rPr>
              <a:t>Extrémně vzácně neuritida periferních nervů (spolu s ACA), myelitida (transversální senzorická dysfunkce),                             encefalitida (nespecifické parézy, poruchy řeči, </a:t>
            </a:r>
            <a:r>
              <a:rPr lang="cs-CZ" sz="1800" dirty="0" err="1">
                <a:solidFill>
                  <a:schemeClr val="dk1"/>
                </a:solidFill>
              </a:rPr>
              <a:t>koorodinace</a:t>
            </a:r>
            <a:r>
              <a:rPr lang="cs-CZ" sz="1800" dirty="0">
                <a:solidFill>
                  <a:schemeClr val="dk1"/>
                </a:solidFill>
              </a:rPr>
              <a:t>, vč. psychiatrických symptomů)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133;p2">
            <a:extLst>
              <a:ext uri="{FF2B5EF4-FFF2-40B4-BE49-F238E27FC236}">
                <a16:creationId xmlns:a16="http://schemas.microsoft.com/office/drawing/2014/main" id="{C0083C77-D866-C102-9ED7-BAFEC31C8EF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3698" y="3097970"/>
            <a:ext cx="2079338" cy="3119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70700A7-D4A5-ACC4-5E90-EF54D4A0C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15000"/>
                    </a14:imgEffect>
                  </a14:imgLayer>
                </a14:imgProps>
              </a:ext>
            </a:extLst>
          </a:blip>
          <a:srcRect l="15096" r="18644"/>
          <a:stretch/>
        </p:blipFill>
        <p:spPr>
          <a:xfrm>
            <a:off x="6843148" y="468401"/>
            <a:ext cx="2923936" cy="248219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36576C3D-DE5F-DA09-3F2B-A935C804A6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9810" y="468401"/>
            <a:ext cx="2482190" cy="24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71929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U_CZ">
  <a:themeElements>
    <a:clrScheme name="MUNI MED">
      <a:dk1>
        <a:srgbClr val="000000"/>
      </a:dk1>
      <a:lt1>
        <a:srgbClr val="FFFFFF"/>
      </a:lt1>
      <a:dk2>
        <a:srgbClr val="0000DC"/>
      </a:dk2>
      <a:lt2>
        <a:srgbClr val="FFC000"/>
      </a:lt2>
      <a:accent1>
        <a:srgbClr val="0000DC"/>
      </a:accent1>
      <a:accent2>
        <a:srgbClr val="F01928"/>
      </a:accent2>
      <a:accent3>
        <a:srgbClr val="00AF3F"/>
      </a:accent3>
      <a:accent4>
        <a:srgbClr val="4BC8FF"/>
      </a:accent4>
      <a:accent5>
        <a:srgbClr val="FF7300"/>
      </a:accent5>
      <a:accent6>
        <a:srgbClr val="B9006E"/>
      </a:accent6>
      <a:hlink>
        <a:srgbClr val="0000DC"/>
      </a:hlink>
      <a:folHlink>
        <a:srgbClr val="5AC8A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952</Words>
  <Application>Microsoft Office PowerPoint</Application>
  <PresentationFormat>Širokoúhlá obrazovka</PresentationFormat>
  <Paragraphs>124</Paragraphs>
  <Slides>16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Noto Sans Symbols</vt:lpstr>
      <vt:lpstr>Tahoma</vt:lpstr>
      <vt:lpstr>Arial</vt:lpstr>
      <vt:lpstr>Courier New</vt:lpstr>
      <vt:lpstr>Calibri</vt:lpstr>
      <vt:lpstr>Times New Roman</vt:lpstr>
      <vt:lpstr>Prezentace_MU_CZ</vt:lpstr>
      <vt:lpstr> Lymeská borrelióza.    Co je a co není borrelióza.</vt:lpstr>
      <vt:lpstr>Prezentace aplikace PowerPoint</vt:lpstr>
      <vt:lpstr>Prezentace aplikace PowerPoint</vt:lpstr>
      <vt:lpstr>Přenos pouze klíšťaty.</vt:lpstr>
      <vt:lpstr>Přenos pouze klíšťaty.</vt:lpstr>
      <vt:lpstr>Prezentace aplikace PowerPoint</vt:lpstr>
      <vt:lpstr>Lymeská borrelioza</vt:lpstr>
      <vt:lpstr>Kožní forma</vt:lpstr>
      <vt:lpstr>Neuroborrelioza</vt:lpstr>
      <vt:lpstr>Prezentace aplikace PowerPoint</vt:lpstr>
      <vt:lpstr>Borreliová artritida</vt:lpstr>
      <vt:lpstr>Borreliová karditida</vt:lpstr>
      <vt:lpstr>Jiné postižení</vt:lpstr>
      <vt:lpstr>Léčba</vt:lpstr>
      <vt:lpstr>Časté chyby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Lymeská borrelioza</dc:title>
  <dc:creator>Mihalčin Matúš</dc:creator>
  <cp:lastModifiedBy>Mihalčin Matúš</cp:lastModifiedBy>
  <cp:revision>27</cp:revision>
  <dcterms:created xsi:type="dcterms:W3CDTF">2023-12-21T13:26:05Z</dcterms:created>
  <dcterms:modified xsi:type="dcterms:W3CDTF">2026-08-28T08:36:57Z</dcterms:modified>
</cp:coreProperties>
</file>