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68" r:id="rId3"/>
    <p:sldId id="387" r:id="rId4"/>
    <p:sldId id="375" r:id="rId5"/>
    <p:sldId id="395" r:id="rId6"/>
    <p:sldId id="377" r:id="rId7"/>
    <p:sldId id="371" r:id="rId8"/>
    <p:sldId id="392" r:id="rId9"/>
    <p:sldId id="365" r:id="rId10"/>
    <p:sldId id="391" r:id="rId11"/>
    <p:sldId id="385" r:id="rId12"/>
    <p:sldId id="386" r:id="rId13"/>
    <p:sldId id="382" r:id="rId14"/>
    <p:sldId id="396" r:id="rId15"/>
    <p:sldId id="374" r:id="rId16"/>
    <p:sldId id="378" r:id="rId17"/>
    <p:sldId id="393" r:id="rId18"/>
    <p:sldId id="383" r:id="rId19"/>
    <p:sldId id="380" r:id="rId20"/>
    <p:sldId id="398" r:id="rId21"/>
    <p:sldId id="394" r:id="rId22"/>
    <p:sldId id="370" r:id="rId23"/>
    <p:sldId id="367" r:id="rId24"/>
    <p:sldId id="397" r:id="rId25"/>
    <p:sldId id="379" r:id="rId26"/>
    <p:sldId id="350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Ondrej Sebestik - IVF CUBE" initials="IOS-IC" lastIdx="1" clrIdx="0">
    <p:extLst>
      <p:ext uri="{19B8F6BF-5375-455C-9EA6-DF929625EA0E}">
        <p15:presenceInfo xmlns:p15="http://schemas.microsoft.com/office/powerpoint/2012/main" userId="S-1-5-21-1613985126-564939226-370898731-1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8757" autoAdjust="0"/>
  </p:normalViewPr>
  <p:slideViewPr>
    <p:cSldViewPr snapToGrid="0" snapToObjects="1">
      <p:cViewPr>
        <p:scale>
          <a:sx n="95" d="100"/>
          <a:sy n="95" d="100"/>
        </p:scale>
        <p:origin x="111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3891-98B9-304C-9847-B597A05C9E18}" type="datetimeFigureOut">
              <a:rPr lang="en-US" smtClean="0"/>
              <a:t>2/3/2026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F82B-0BDA-DD40-AF7E-9BB5D2F97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59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chemeClr val="bg1"/>
              </a:buClr>
              <a:buSzPct val="120000"/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57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CC89-8EE2-5606-04B1-119D849E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18CF9-22F4-D65B-4F12-D25FC406E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BBA0B-E0B2-7F4A-F510-EFFDF53F2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75E97-28EE-1ABB-78AC-F72660177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1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CC89-8EE2-5606-04B1-119D849E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18CF9-22F4-D65B-4F12-D25FC406E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BBA0B-E0B2-7F4A-F510-EFFDF53F2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75E97-28EE-1ABB-78AC-F72660177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1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33BED-9F4A-E860-D729-DF4663547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CC27A-D67B-0F17-4C32-86AB072FA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9717D-2B34-07C7-65BC-835C59758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79D5C-632E-0F16-8C31-05FB477F5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0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EA431-1017-5897-8923-E3562D21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78AF0-FF2A-8F6B-86A1-697C381EA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CD8B8-D1FD-6BC3-8859-3027AD814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46E5B-2A54-954B-B37E-8F018E550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42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851E3-7273-F062-1A99-4BBECDACE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1B3E4-AA68-877C-00DB-235021567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96806-3FD0-71BC-5836-3DFEB5EA2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6FF5C-E7BA-88AE-5B1D-2D7E88652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01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5D7E4-84A0-AF05-4F39-CF933981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4C3BA-7DE0-3770-BEB5-0B4B5DDBC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76E2F-89B6-62EB-39E4-872B472FD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AAD77-EE9E-412B-630D-37DD3CB8F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87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94ED-976A-B04F-A9B4-F3996941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7049E-C1F3-034D-2281-E57399D22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E78A3-02C1-D17D-52A8-D4A636AF2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EF719-7A8F-69E0-08C8-AB41836E7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2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9EF2D-5EBC-99B2-E709-01CBA11E0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1C21D-5301-4E0E-6ECC-43D9AFF90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B79A3-A7B5-A51C-7EF2-AE500E491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BD76-D9C6-5EA7-171A-2D1D5FCC1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56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6B612-974B-F75B-E4AD-1F328B801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453CE-C6DA-7A8A-277E-3E20E0DA4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4D2C3-E4D7-120C-A0A6-CE5B3480E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12F8F-802E-C8D4-F616-F445EC2E7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423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938F-7DC3-3ACF-F3DC-441384F6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3ADE7-0E8B-81BC-DA30-F75F6AF8A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B5218-89AC-353D-72E5-7A37034D2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6EC6-6198-26F4-FA9F-CAB2DD35D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4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145D3-5D60-79BA-C237-CF26F6CE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9814D-D5D5-FA3E-A883-DA302406A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A59A3-922F-C118-43B9-BEFA8BC8C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chemeClr val="bg1"/>
              </a:buClr>
              <a:buSzPct val="120000"/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05A1-0978-5BEA-61DE-0C34527AF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94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7987-7E45-9ED9-8C65-BA744826C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2AC47-4CD2-19E8-BD8D-CE1870ABC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506A7-221F-45F8-C2FB-2409EF1C4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41049-D05D-AFA7-22A4-92D634C06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30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DC08-9376-6416-5BC3-EF71A544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0348C-0643-B7F7-7251-2A77C4E3A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4E3B3-49C2-438B-1E68-F7A12CB96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D0503-0460-F8C2-31B1-A704188C3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2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53C2-6342-D0D7-901E-4235C6ED7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ADA48-A3E1-907B-1F65-89A8B58F2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DB4C8-BDE5-795A-7BA5-ED26C2777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0DBF-2BE5-E1DA-9361-ECEDF1519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489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11788-6784-B4A3-A09B-3CDD7028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CF022-EE43-C5B2-24FB-445BCB465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22E2C-519B-5B72-0A7F-96680F6D8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9AF3-D3E3-8630-B296-902C5C1EC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54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1099-E5BB-8ACB-81E1-8F193FB4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64B32-F639-81B7-265E-F895E985E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8A040-CA24-29F3-A850-3D5A54A32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DCF94-83A0-33D2-CB2F-A95C3B8E6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914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A6CE7-66BD-7364-F158-1CADEDCD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3AC55-2BF4-8F26-D6A1-C6399DF16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EBA8B-1121-50D1-4A3B-8FC525CBC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chemeClr val="bg1"/>
              </a:buClr>
              <a:buSzPct val="120000"/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D3F41-24E7-AA8C-5113-180043751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4C27-19C4-2C7C-4876-5F8280BE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AE246-781D-0CC2-9D68-4A5908233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C0B96-8803-CE9E-6A3E-D9BFDD1BD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D8F67-E75B-CCEE-B861-E7BA361FC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33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21CE6-8633-5E6B-E9CF-3958F51E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23B7B-B985-D042-3B4F-EC2450C9E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D6853-DC7F-F78D-669E-DE59052FA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0FA05-ECAF-FD16-94C7-9CF390B5F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83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1FF4-3653-147D-C5A5-B5BA0C97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CDBC6-AD0A-AF3F-1837-ECA7D1BF9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B56ED-63B5-4FDE-91CC-A22E63B26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6A45-06A7-AB58-7197-B302B6F68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08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2666-0A6B-0ADC-C285-62765DBE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63245-B115-10E4-4E5C-31F9690B0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71010-63F2-8A48-8E61-E1191844E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380A-DD70-CF68-D94B-C7D33A408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36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AC9B1-F824-1034-7A63-A31CE400B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53B04-71CC-1A66-F771-A46D2DD28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F83F0-8C57-3FAB-F295-EF03A1292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B058A-70C4-BFF6-62A9-DF8D3538B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59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21CE6-8633-5E6B-E9CF-3958F51E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23B7B-B985-D042-3B4F-EC2450C9E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D6853-DC7F-F78D-669E-DE59052FA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0FA05-ECAF-FD16-94C7-9CF390B5F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82B-0BDA-DD40-AF7E-9BB5D2F9719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83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C0AC-8B95-0B40-B689-57BEF24DA67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3CDC-5BDD-CE4D-8B41-97ED542E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41426913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cbi.nlm.nih.gov/pmc/articles/PMC1166099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rtstert.org/article/S0015-0282(23)00073-0/pdf?utm_source=chatgpt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cbi.nlm.nih.gov/pmc/articles/PMC11471659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-nb.info/1117860558/34" TargetMode="External"/><Relationship Id="rId5" Type="http://schemas.openxmlformats.org/officeDocument/2006/relationships/hyperlink" Target="https://www.ncbi.nlm.nih.gov/pmc/articles/PMC10772410/" TargetMode="External"/><Relationship Id="rId4" Type="http://schemas.openxmlformats.org/officeDocument/2006/relationships/hyperlink" Target="https://www.ncbi.nlm.nih.gov/pmc/articles/PMC526562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ontiersin.org/articles/10.3389/fendo.2024.1393250/full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725937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448569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ncbi.nlm.nih.gov/pmc/articles/PMC433407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19320986/" TargetMode="External"/><Relationship Id="rId5" Type="http://schemas.openxmlformats.org/officeDocument/2006/relationships/hyperlink" Target="https://www.ncbi.nlm.nih.gov/pmc/articles/PMC11471659/" TargetMode="External"/><Relationship Id="rId4" Type="http://schemas.openxmlformats.org/officeDocument/2006/relationships/hyperlink" Target="https://www.ncbi.nlm.nih.gov/pmc/articles/PMC7695350/" TargetMode="External"/><Relationship Id="rId9" Type="http://schemas.openxmlformats.org/officeDocument/2006/relationships/hyperlink" Target="https://www.ncbi.nlm.nih.gov/books/NBK603747/?utm_source=chatgpt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9021649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pmc.ncbi.nlm.nih.gov/articles/PMC1075136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5941782/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ncbi.nlm.nih.gov/pmc/articles/PMC6448569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ncbi.nlm.nih.gov/pmc/articles/PMC433407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11660991/" TargetMode="External"/><Relationship Id="rId5" Type="http://schemas.openxmlformats.org/officeDocument/2006/relationships/hyperlink" Target="https://pubmed.ncbi.nlm.nih.gov/40868057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mc.ncbi.nlm.nih.gov/articles/PMC9046670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4E06FCE5-C011-B133-EE81-7DBA798E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9340" b="76095"/>
          <a:stretch/>
        </p:blipFill>
        <p:spPr>
          <a:xfrm>
            <a:off x="-44772" y="-12313"/>
            <a:ext cx="7938656" cy="37990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2910" y="2375287"/>
            <a:ext cx="11869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 pitchFamily="2" charset="0"/>
              </a:rPr>
              <a:t>Obezita a reprodukční medicína </a:t>
            </a:r>
          </a:p>
          <a:p>
            <a:pPr algn="ctr"/>
            <a:endParaRPr lang="cs-CZ" sz="36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 pitchFamily="2" charset="0"/>
            </a:endParaRPr>
          </a:p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Light" panose="02000500000000020004" pitchFamily="2" charset="0"/>
              </a:rPr>
              <a:t>MUDr. Hana Višňová, Ph.D. 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Thin" panose="02000500000000020004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E047E-CAE8-C0DB-6798-1780ED93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832"/>
          <a:stretch>
            <a:fillRect/>
          </a:stretch>
        </p:blipFill>
        <p:spPr>
          <a:xfrm>
            <a:off x="3943840" y="4641897"/>
            <a:ext cx="4304319" cy="22161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1C0F-5FAF-E1E8-B2CB-A5FD7787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6D0D7B20-81C9-46B7-56EE-1252878E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8017C-5706-ECC3-F510-AB5DBA80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793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Sdružené faktory zhoršující hormonální dysbalanci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2C150B8-1794-557D-39FE-F140F6B04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628"/>
            <a:ext cx="9350829" cy="4515141"/>
          </a:xfrm>
        </p:spPr>
        <p:txBody>
          <a:bodyPr>
            <a:normAutofit/>
          </a:bodyPr>
          <a:lstStyle/>
          <a:p>
            <a:pPr>
              <a:buSzPct val="120000"/>
              <a:buFontTx/>
              <a:buChar char="-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Tx/>
              <a:buChar char="-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Spánková apnoe →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fragmentace spánku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klesají noční LH pulsy →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anovulační cykly u žen, pokles testosteronu u mužů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2024)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Depresivní poruchy + antidepresiva –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vliv na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hypotalamo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-hypofyzární osu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Weatherly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2025)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Chronická onemocnění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spojená s obezitou a jejich medikace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Nezdravá strava</a:t>
            </a:r>
          </a:p>
          <a:p>
            <a:pPr marL="6858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Vysoký glykemický index, nasycené tuky → inzulinová rezistence, zánět</a:t>
            </a:r>
          </a:p>
          <a:p>
            <a:pPr marL="6858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Nedostatek mikronutrientů (</a:t>
            </a:r>
            <a:r>
              <a:rPr lang="cs-CZ" alt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folát</a:t>
            </a:r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zinek, selen) → horší gametogeneze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Sedavý životní styl a nízká fyzická aktivita</a:t>
            </a:r>
          </a:p>
          <a:p>
            <a:pPr marL="6858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Snižuje inzulinovou senzitivitu</a:t>
            </a:r>
          </a:p>
          <a:p>
            <a:pPr marL="6858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Zhoršuje hormonální rovnováhu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lvl="1">
              <a:buSzPct val="120000"/>
              <a:buFontTx/>
              <a:buChar char="-"/>
            </a:pP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Tx/>
              <a:buChar char="-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8E0D84-F1B0-D4E0-24FB-75CA7996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350681" y="3246548"/>
            <a:ext cx="3048275" cy="43115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5388195-6963-3FB1-A67F-E7EE6C34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91461C-7043-1D6D-61DC-D69C304C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BC2A6A-B057-34E6-6ED4-E093193A7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537" y="2135951"/>
            <a:ext cx="1950720" cy="130149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DB750FF-FCD3-4D46-CE3A-C34C9010C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06532" y="3560742"/>
            <a:ext cx="3558725" cy="18699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A35AF6-3286-CA86-7571-B8F67721ECF1}"/>
              </a:ext>
            </a:extLst>
          </p:cNvPr>
          <p:cNvSpPr txBox="1"/>
          <p:nvPr/>
        </p:nvSpPr>
        <p:spPr>
          <a:xfrm>
            <a:off x="452437" y="5860087"/>
            <a:ext cx="1128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Li, J., et al. “Sleep Disturbances and Female Infertility: A Systematic Review.”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BMC Women’s Health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https://www.ncbi.nlm.nih.gov/pmc/articles/PMC11660991/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Weatherly, S. “Unraveling the Cycle: A Scoping Review Exploring the Impact of Antidepressant Use on Reproductive Function.”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 Article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2025. PubMed,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https://pubmed.ncbi.nlm.nih.gov/41426913/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B673F-CE87-8B17-F81C-31267111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D73BEBA7-98EA-19B4-4753-F372E787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40CA1-E0E7-6903-5D17-3263ED21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Neplodnost v ČR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9F9F5A8-01C8-D03C-7462-F1F67728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522944"/>
            <a:ext cx="11300615" cy="500485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(NRAR,ÚZIS, 2022)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Prevalence neplodnosti: 20 – 25 %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párů v ČR má problém s přirozeným početím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Každý 4.–5. pár vyhledá odbornou pomoc.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Asistovaná reprodukce (AR / IVF):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&gt; 5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0 tisíc IVF/AR cyklů ročně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 5 000–6 000 dětí v ČR se rodí díky asistované reprodukci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(77 000 porodů v 2025)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Úspěšnost IVF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vlastn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í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mi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ooc</a:t>
            </a:r>
            <a:r>
              <a:rPr lang="cs-CZ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yty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(na jeden cyklus, kumulativní úspěšnost při více cyklech je výrazně vyšší)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   dle věku ženy:  &lt; 35 let: ~50–60 %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                                35–39 let: ~30–40 %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                                ≥ 40 let: ~10–20 %</a:t>
            </a:r>
          </a:p>
        </p:txBody>
      </p:sp>
    </p:spTree>
    <p:extLst>
      <p:ext uri="{BB962C8B-B14F-4D97-AF65-F5344CB8AC3E}">
        <p14:creationId xmlns:p14="http://schemas.microsoft.com/office/powerpoint/2010/main" val="30774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B673F-CE87-8B17-F81C-31267111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D73BEBA7-98EA-19B4-4753-F372E787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40CA1-E0E7-6903-5D17-3263ED21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Postup při léčbě neplodnosti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9F9F5A8-01C8-D03C-7462-F1F67728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11537682" cy="4919133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Indukce ovulace antiestrogeny nebo inhibitory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aromatázy</a:t>
            </a:r>
            <a:endParaRPr 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časovaný koitus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Intrauterinní inseminace (úspěšnost IUI ve věku do 40 let: 10-15%)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IVF: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Stimulace gonadotropiny 10-14 dnů +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GnRH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antagonista/agonista +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Trigger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hCG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/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GnRH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agonista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OPU odběr oocytů: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transvaginální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punkce ovarií v krátké CA v ambulantním režimu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 den OPU oplození oocytů spermiemi metodou IVF/ICSI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Kultivace embryí po dobu 5 dnů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Luteální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suplementace progesteron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vag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nebo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s.c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Single embryotransfer pod abdominální UZ kontrolou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01D91-5390-976B-98F2-90D6D439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6308F5B4-1D96-35FF-70B7-1958961D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B496A-D80C-FA68-511A-797BA3AD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Průběh IVF terapie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8DD4E20-A123-4BA0-9DD4-46036BEF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11537682" cy="491913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C7CA81-33C3-DF5B-4764-08B802E8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3" y="2140008"/>
            <a:ext cx="8877300" cy="36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0B401-FD4A-03BE-07EE-E77AA3CF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7F6C8331-882B-7C61-D0FA-612E51CDD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1651D-7980-147A-4665-3A814413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Specifika léčby neplodnosti u obézních párů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4DC2CF8-8C95-6888-BDF1-6B11ADB09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11537682" cy="424481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Vyšší prevalence anovulační sterility a dalších příčin neplodnosti u obézních žen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Giviziez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2016) 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Častá kombinace ženského i mužského faktoru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Častější resistence na farmakologickou indukci ovulace –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clomifen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citrát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inhibitory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aromatázy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Letrozol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 (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Wasim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2024)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Ovariální stimulace s gonadotropiny: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Celková zvýšená spotřeba medikace na stimulaci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vyšší dávkování + delší stimulace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(…finanční zátěž, limity ZP)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Ozekinci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2015)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Obtížná titrace dávky u obézních s PCOS (vysoké BMI × vysoké AMH)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Iavarone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2024)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Zvýšené riziko hyperstimulačního syndromu (OHSS) i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low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response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Nutná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luteální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suplementace progesteronem ve vyšších dávkách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Porcu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2023)</a:t>
            </a:r>
            <a:endParaRPr lang="cs-CZ" sz="13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1675CA9-DE9D-3773-75C4-F99B80DAFDBE}"/>
              </a:ext>
            </a:extLst>
          </p:cNvPr>
          <p:cNvSpPr txBox="1"/>
          <p:nvPr/>
        </p:nvSpPr>
        <p:spPr>
          <a:xfrm>
            <a:off x="295274" y="5924906"/>
            <a:ext cx="1128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Giviziez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 R., et al. “Obesity and Anovulatory Infertility: A Review.”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Reproductive Biology and Endocrinology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vol. 14, 2016, article 72.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https://www.ncbi.nlm.nih.gov/pmc/articles/PMC5265624/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Wasim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T., et al. “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Efficacy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Letrozole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Versus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Clomiphene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Citrate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Induction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Ovulation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PCOS: A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Systematic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Review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Meta-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Annals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BMC (open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 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https://www.ncbi.nlm.nih.gov/pmc/articles/PMC10772410/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Ozekinci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M., et al. “Does Obesity Affect Ovarian Stimulation Outcomes?”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[Thesis/Article]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2015. (pdf overview).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https://d-nb.info/1117860558/34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Iavarone, I., et al. “Obesity May Impair Response to Ovarian Stimulation: A Retrospective Observational Study on Oocyte Quality.”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Frontiers/Cell &amp; Dev Biol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https://www.ncbi.nlm.nih.gov/pmc/articles/PMC11471659/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Porcu, E., et al. “Dosage and Delivery Method of Progesterone for Luteal Support.”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Fertility and Sterility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2023.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https://www.fertstert.org/article/S0015-0282(23)00073-0/pdf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D738-2E31-D0B3-B4DA-02C35D31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606337F2-DBC2-526B-FD92-3D7394C0B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73F5FB-D23A-2156-D710-D4597841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Limitace pro provedení asistované reprodukce u obézních žen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6A04B11-3210-8480-EE48-F7EE791D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7" y="1417954"/>
            <a:ext cx="7232968" cy="533505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Omezená ultrazvuková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prozvučnost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malé pánve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(množství viscerálního tuku brání zobrazení ovarií i dělohy)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Technická obtížnost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provedení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transvaginální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ovariální punkce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Fyzické limitace zdravotního personálu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Cut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off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 IVF v 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ambulantním režimu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Riziko anesteziologických komplikací,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problematické zajištění dýchacích cest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BMI limit do 40 kg/m2 pro zákroky v ambulantním režimu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Technické limitace –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nosnost vyšetřovacích stolů, manipulace s obézním pacientem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523B3C-2A7A-C6E4-D56D-FDF303B6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11" r="33889"/>
          <a:stretch>
            <a:fillRect/>
          </a:stretch>
        </p:blipFill>
        <p:spPr>
          <a:xfrm rot="5400000">
            <a:off x="9154465" y="1506614"/>
            <a:ext cx="3001352" cy="24556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810804-E0A4-F7CE-20CC-0F7FB98CD6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32" b="16257"/>
          <a:stretch>
            <a:fillRect/>
          </a:stretch>
        </p:blipFill>
        <p:spPr>
          <a:xfrm>
            <a:off x="7371244" y="3814031"/>
            <a:ext cx="1926262" cy="30439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880137-2B4C-EE0A-ED0A-A17F7B39A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12019">
            <a:off x="6634396" y="5029186"/>
            <a:ext cx="1295629" cy="18325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BD809F-D3A9-F514-151D-8BE229D1C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41810">
            <a:off x="9818135" y="2534240"/>
            <a:ext cx="798313" cy="11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FBEC8-9D17-1CB3-70B1-BEF76F18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982419D2-0A9E-440D-AAC3-F87ABF65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CA091-DB62-DAAA-21B5-59A82BC0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Limitace pro provedení asistované reprodukce u obézních žen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7EE6A8E-4544-B0B1-9324-590A9408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8" y="1522944"/>
            <a:ext cx="7888933" cy="506041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Technicky obtížné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provedení i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embryotransferu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Pod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transabdominání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UZ kontrolou špatná viditelnost dělohy a intrauterinní polohy katetru v děloze přes vrstvy tukové tkáně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Lepší vizualizace s plným močovým měchýřem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Často elongovaná pochva,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nutná dlouhá zrcadla, prodloužený katetr, prodloužený zavaděč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Někdy nutnost embryotransferu v CA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F8B8C4-DC20-F295-11C2-4D9A5D8C1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36" y="4430928"/>
            <a:ext cx="2795831" cy="20968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630434-EED3-7558-CD9F-A7F253453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41810">
            <a:off x="8212382" y="-55676"/>
            <a:ext cx="3363996" cy="47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9E91-89B2-4055-85EA-3DEC9C91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E9A117CE-64DF-E8E7-236E-2841947C7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87375-11BB-F8B3-8245-A0D93A5A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Rizika IVF léčby u obézní ženy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5ABDEF3-6CC5-5D9A-DA1E-BE3C93D0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8" y="1522944"/>
            <a:ext cx="8809567" cy="506041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Riziko poranění orgánů malé pánve a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hemoperitonea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(0,08-0,76 %)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Nedostupnost ovarií, riziko poranění + ponechání nedostupných folikulů pro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transvaginální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punkci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Nižší počty a horší kvalita získaných oocytů –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 důsledku horší reakce ovarií + technické obtížnosti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Fertilization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rate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negativně koreluje s rostoucím BMI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(Zhang,2019, Kudesia,2018)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Podíl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euploidních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embryí je obdobný jako u neobézní populace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Implantation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rate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pregnancy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rate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LBR : 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pokles všech parametrů s rostoucím BMI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(Pinborg,2011, 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Provost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2016)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8E79A1-FE69-D526-4AF3-CF1E1E91D7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259"/>
          <a:stretch>
            <a:fillRect/>
          </a:stretch>
        </p:blipFill>
        <p:spPr>
          <a:xfrm>
            <a:off x="8669215" y="2124166"/>
            <a:ext cx="3235570" cy="26096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102B4D-21A8-33DD-8904-0CC03AF76460}"/>
              </a:ext>
            </a:extLst>
          </p:cNvPr>
          <p:cNvSpPr txBox="1"/>
          <p:nvPr/>
        </p:nvSpPr>
        <p:spPr>
          <a:xfrm>
            <a:off x="295274" y="5857355"/>
            <a:ext cx="112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Zhang, Jie, et al. "Effect of body mass index on pregnancy outcomes in a freeze-all policy: an analysis of 22,043 first autologous frozen-thawed embryo transfer cycles in China." BMC medicine 17.1 (2019): 114.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Kudesia, Rashmi, et al. "The effect of female body mass index on in vitro fertilization cycle outcomes: a multi-center analysis." Journal of assisted reproduction and genetics 35.11 (2018): 2013-2023.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Provost, Meredith P., et al. "Pregnancy outcomes decline with increasing body mass index: analysis of 239,127 fresh autologous in vitro fertilization cycles from the 2008–2010 Society for Assisted Reproductive Technology registry." Fertility and sterility 105.3 (2016): 663-669.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Pinborg, A., et al. "Influence of female bodyweight on IVF outcome: a longitudinal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multicentre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cohort study of 487 infertile couples." Reproductive biomedicine online 23.4 (2011): 490-499.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2327-FDD7-EF36-9007-92C46A2F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F60B469B-CCDA-77FD-CFE0-269F3BB1D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A35A2-BC16-F380-9357-2914698A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Mužský faktor neplodnosti a obezita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A4CE2D0-D28E-ACBF-83EA-7205FB56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0" y="1522944"/>
            <a:ext cx="8072587" cy="349280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Snížené parametry spermiogramu: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snížená koncentrace, pohyblivost i morfologie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Puri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Zvýšený oxidativní stres a zvýšená DNA fragmentace spermií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– horší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fertilization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rate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Peel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2023)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Neschopnost odevzdat ejakulát v den výkonu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Statisticky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nižší úspěšnost AR u obézních mužů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Venigalla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2023)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CBB620-433A-C70C-065A-CBA9B398FB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987"/>
          <a:stretch>
            <a:fillRect/>
          </a:stretch>
        </p:blipFill>
        <p:spPr>
          <a:xfrm>
            <a:off x="8717561" y="1619695"/>
            <a:ext cx="2655926" cy="25680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DFC0AC-7FC5-88A3-AFB5-A2CEC8A01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438" y="4364176"/>
            <a:ext cx="3108014" cy="174825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F3D5147-D4DA-766C-A0F9-879242A4FD0F}"/>
              </a:ext>
            </a:extLst>
          </p:cNvPr>
          <p:cNvSpPr txBox="1"/>
          <p:nvPr/>
        </p:nvSpPr>
        <p:spPr>
          <a:xfrm>
            <a:off x="295274" y="5989915"/>
            <a:ext cx="1128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Puri, D., Chad Austin Service, et al. “The impact of obesity and metabolic health on male fertility: a systematic review.”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Fertility and Sterility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2023.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Peel, A., et al. “Sperm DNA damage: The possible link between obesity and male infertility.”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Andrology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(review), 2023.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Venigalla, G., et al. “Male obesity: associated effects on fertility and the outcomes of assisted reproductive technologies — systematic review and meta-analysis.”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Reproductive Biology and Endocrinology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2023. PMC.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198F-B360-5674-3B97-6C5D3573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39EDE3F2-07F5-B40D-2A61-442EFAB26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721BA-7E71-8D51-357A-1E5E6CF5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Riziko pro plod u obézního páru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2CCDA73-C92F-8E6F-E484-C49E2776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8893387" cy="4420656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Zvýšené riziko spontánního abortu v prvním trimestru po spontánní koncepci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Qu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2021)</a:t>
            </a:r>
            <a:endParaRPr lang="cs-CZ" sz="19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Zvýšené riziko abortu po ICSI nezávisle na ploidii 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(Kawwass et al., 2016; García-Ferreyra et al., 2021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</a:t>
            </a:r>
            <a:endParaRPr lang="cs-CZ" sz="15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Vysoké BMI je nezávislý faktor pro aborty,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řada studií u obézních dokumentovala normální procento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euploidních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embryí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Cozzolino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2021)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Riziko vrozených vývojových vad (VVV) u plodu – zejména VCC, neurální trubice, hydrocefalus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Vyšší riziko fetus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mortus</a:t>
            </a: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Bellver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2010)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Vyšší riziko nutnosti předčasného ukončení gravidity pro preeklampsii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před dosažením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viability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plodu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Catalano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2006)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99036E-A9B8-5E0A-BEA9-43044995D3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30"/>
          <a:stretch>
            <a:fillRect/>
          </a:stretch>
        </p:blipFill>
        <p:spPr>
          <a:xfrm>
            <a:off x="9170708" y="2433471"/>
            <a:ext cx="2283066" cy="175752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904A7D-E91C-A537-585D-F509713A99E1}"/>
              </a:ext>
            </a:extLst>
          </p:cNvPr>
          <p:cNvSpPr txBox="1"/>
          <p:nvPr/>
        </p:nvSpPr>
        <p:spPr>
          <a:xfrm>
            <a:off x="452437" y="6048590"/>
            <a:ext cx="112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Qu, P., et al. “Association Between Pre-Pregnancy Body Mass Index and Early Miscarriage and Miscarriage After Assisted Reproductive Technology (ART): A Retrospective Cohort Analysis.”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Frontiers in Endocrinology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2021.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Kawwass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Jennifer F., et al. “Extremities of Body Mass Index and Their Association with Pregnancy Outcomes in Women Undergoing In Vitro Fertilization in the United States.”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Fertility and Sterility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vol. 106, no. 7, 2016, pp. 1742–1750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Bellver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J., et al. “Association Between Maternal Obesity and Adverse Obstetric Outcomes, Including Fetal Mortality.” Human Reproduction, 2010.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Catalano, P. M., &amp; Ehrenberg, H. M. “The Short- and Long-Term Implications of Maternal Obesity on the Mother and Her Offspring.”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BJOG: An International Journal of Obstetrics &amp;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Gynaecology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2006. . 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/>
              </a:rPr>
              <a:t>Obezita jako významný negativní faktor pro reprodukční zdraví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01781" y="1312333"/>
            <a:ext cx="6938357" cy="52710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Snižuje přirozenou plodnost 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Snižuje přirozenou porodnost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Snižuje přirozenou </a:t>
            </a:r>
            <a:r>
              <a:rPr lang="cs-CZ" sz="2000" b="1" dirty="0" err="1">
                <a:solidFill>
                  <a:schemeClr val="bg1">
                    <a:lumMod val="50000"/>
                  </a:schemeClr>
                </a:solidFill>
              </a:rPr>
              <a:t>fekundabilitu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(pravděpodobnost početí v jednom cyklu)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Snižuje úhrnnou plodnost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(horní biologickou hranici počtu dětí, které je jedinec schopen zplodit či porodit)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D67C51-2845-F394-AD48-88B9D9C6B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003" y="3378694"/>
            <a:ext cx="4352925" cy="32046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7BC8A2-305C-5646-9963-F4D554F65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41810">
            <a:off x="8987514" y="-261423"/>
            <a:ext cx="3048275" cy="43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26F14-5E57-3EA6-F7EC-9B236CA8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17594BB6-85E0-C84D-68D6-8C3857E55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879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B7706-57A7-A5BD-6C7D-B9FEFD08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3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Riziko pro těhotnou ženu s obezitou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EC5874B-B6D1-DD98-530A-C999BED9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9" y="1259234"/>
            <a:ext cx="11962342" cy="5714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293F709-E03E-3C54-4132-33F724155C38}"/>
              </a:ext>
            </a:extLst>
          </p:cNvPr>
          <p:cNvSpPr txBox="1"/>
          <p:nvPr/>
        </p:nvSpPr>
        <p:spPr>
          <a:xfrm>
            <a:off x="333374" y="6173859"/>
            <a:ext cx="1128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Tabulka 1. 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MUDr. Antonín Pařízek, CSc. – prezentace „Obezita z pohledu porodníka“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7B35A7-3870-6C43-14BF-6E153AA74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53594"/>
              </p:ext>
            </p:extLst>
          </p:nvPr>
        </p:nvGraphicFramePr>
        <p:xfrm>
          <a:off x="361950" y="1861185"/>
          <a:ext cx="11220450" cy="425205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98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25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ysClr val="windowText" lastClr="000000"/>
                          </a:solidFill>
                        </a:rPr>
                        <a:t>Rizika a komplikace spojené s BMI ≥ 30 těhotné ženy</a:t>
                      </a:r>
                      <a:endParaRPr lang="cs-CZ" sz="1400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</a:rPr>
                        <a:t>Matka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ysClr val="windowText" lastClr="000000"/>
                          </a:solidFill>
                        </a:rPr>
                        <a:t>Anesteziologie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ysClr val="windowText" lastClr="000000"/>
                          </a:solidFill>
                        </a:rPr>
                        <a:t>Plod a novorozenec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45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zvýšené riziko vícečetného</a:t>
                      </a:r>
                      <a:r>
                        <a:rPr lang="cs-CZ" sz="11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těhotenství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zvýšená incidence císařského řezu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infekce dýchacích a močových cest a reprodukčních orgánů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cholecystitis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diabetes (těhotenský a II. typu)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gestační hypertenze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</a:rPr>
                        <a:t>preeklampsie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spánková obstrukční apnoe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předčasný porod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indukce porodu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neúspěšná indukce porodu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dystokie (porucha kontrakční činnosti dělohy)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zvýšená incidence vaginálních operačních porodů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obtížný přístup v případě chirurgické intervence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neúspěšné pokusy o vaginální porod po císařském řezu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peripartální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 krvácení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infekce v místě chirurgického zákroku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tromboembolická nemoc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duševní změny (deprese)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poruchy kojení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zvýšená mateřská mortalita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obtížné zajištění i. v. přístupu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obtížné monitorování krevního tlaku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obtíže s polohováním </a:t>
                      </a: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operantky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obtížné podání regionálních metod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častější selhání epidurální analgezie během porodu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nepředvídatelné šíření lokálního anestetika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obtížní intubace a zajištění dýchacích cest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zvýšené riziko regurgitace a aspirace žaludečního obsahu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zvýšená potřeba přijmu na poporodní JIP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1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obtížné vyšetření ultrazvukem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zvýšené riziko selhání NIPT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vrozené vývojové vady,  včetně defektů neurální trubice, vrozených srdečních vad, </a:t>
                      </a: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</a:rPr>
                        <a:t>omfalokély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, rozštěpu rtu a patra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</a:rPr>
                        <a:t>zvýšené riziko nezjištěné strukturální abnormality plodu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makrosomie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 plodu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dystokie ramének plodu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obtížné </a:t>
                      </a: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kardiotokografické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 sledování  plodu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nízké </a:t>
                      </a: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Apgar</a:t>
                      </a: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 skóre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častější příjem na </a:t>
                      </a:r>
                      <a:r>
                        <a:rPr lang="cs-CZ" sz="1100" dirty="0" err="1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NeoJIP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100" dirty="0">
                          <a:solidFill>
                            <a:sysClr val="windowText" lastClr="000000"/>
                          </a:solidFill>
                          <a:highlight>
                            <a:srgbClr val="FFFF00"/>
                          </a:highlight>
                        </a:rPr>
                        <a:t>porod mrtvého plodu</a:t>
                      </a: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DE5A-06B1-1E90-31A5-0410162A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BDE8743A-4C42-073F-88D2-0457F7311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CF7CDC-AEA2-8E49-D8C7-9F617029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500000000020004" pitchFamily="2" charset="0"/>
                <a:cs typeface="Times New Roman" panose="02020603050405020304" pitchFamily="18" charset="0"/>
              </a:rPr>
              <a:t>Epigenetika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500000000020004" pitchFamily="2" charset="0"/>
                <a:cs typeface="Times New Roman" panose="02020603050405020304" pitchFamily="18" charset="0"/>
              </a:rPr>
              <a:t>: rizika u dětí narozených rodičům obézním v době početí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17F9E1-438B-2F88-7C1F-229CBA50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11537682" cy="4151715"/>
          </a:xfrm>
        </p:spPr>
        <p:txBody>
          <a:bodyPr>
            <a:norm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Oocyty i spermie obézních rodičů nesou: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změny metylace DNA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poruchy imprintingu genů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Děti obézních rodičů mají vyšší riziko: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obezity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diabetu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/>
              </a:rPr>
              <a:t>kardiovaskulárních chorob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Sivakumar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2024)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797F13-301D-5EE9-C053-11D2DFF1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8987515" y="2915370"/>
            <a:ext cx="3048275" cy="43115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75DF936-D49B-FD88-C667-301057B5B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148" y="1522944"/>
            <a:ext cx="6441245" cy="36274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84DB85-AFFF-88B0-8B94-45DB365DB5F9}"/>
              </a:ext>
            </a:extLst>
          </p:cNvPr>
          <p:cNvSpPr txBox="1"/>
          <p:nvPr/>
        </p:nvSpPr>
        <p:spPr>
          <a:xfrm>
            <a:off x="315456" y="6142480"/>
            <a:ext cx="115376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Zdroj: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Sivakumar, S., et al. “Childhood Obesity from Genes to the Epigenome.”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Frontiers in Endocrinology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</a:t>
            </a:r>
            <a:r>
              <a:rPr lang="cs-CZ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https://www.frontiersin.org/articles/10.3389/fendo.2024.1393250/full</a:t>
            </a:r>
            <a:endParaRPr lang="cs-CZ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D082-D3DB-1E4C-D774-811B2613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7CB8AD44-B778-51F3-8E86-3DFC57118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880D0-E6F9-0E30-441D-7428688B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Management léčby obézního neplodného páru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A3739F-2843-990C-147D-B59FAEC4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522944"/>
            <a:ext cx="10185400" cy="4649256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Komplexní přístup – léčíme ženu, muže i dítě počaté při AR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Časový faktor –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advanced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reproductive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age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X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dostatečný čas k redukci hmotnosti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Průměrný věk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zájemců o asistovanou reprodukci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36 let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 nutný k významné redukci hmotnosti koliduje s poklesem plodnosti s věkem ženy (klesá počet a kvalita oocytů)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Redukce hmotnosti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Úprava životního stylu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Kalorické tabulky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Medikamentózní léčba obezity (GLP-1 analoga,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metformin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další typy medikace)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Bariatrická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chirurgie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Escobar-Molleare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2017)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75848A-31EE-F08E-D771-19C2D105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284" y="3930612"/>
            <a:ext cx="3035298" cy="20249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BCF1D94-88AC-76BA-2393-C9DB281CF0F8}"/>
              </a:ext>
            </a:extLst>
          </p:cNvPr>
          <p:cNvSpPr txBox="1"/>
          <p:nvPr/>
        </p:nvSpPr>
        <p:spPr>
          <a:xfrm>
            <a:off x="315456" y="6142480"/>
            <a:ext cx="115376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Escobar-Morreale, Hector F., et al. "Prevalence of ‘obesity-associated gonadal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dysfunction’in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severely obese men and women and its resolution after bariatric surgery: a systematic review and meta-analysis." Human reproduction update 23.4 (2017): 390-408.</a:t>
            </a: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FBAD-A8F5-D4BF-167F-FDAEC5A2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82E63E8D-44D3-29FB-55E6-8C8F3879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4E94F-E3DC-2031-01C3-FA4A9301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Prevence neplodnosti u obézních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38672C-195F-DE09-0AA7-C3B295DB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67" y="1625600"/>
            <a:ext cx="7398482" cy="481647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Motivace k redukci hmotnosti a zdravému životnímu stylu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 ohledem na budoucí reprodukční plány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u mladých dospělých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 při mírné redukci hmotnosti je šance na zlepšení menstruačních poruch a úpravu chronické anovulace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Motivace k redukci hmotnosti u neplodných párů: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zlepšení úspěšnosti asistované reprodukce a snížení rizika komplikací IVF a gravidity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86B99B-8A70-ADE1-04A6-AAE687AD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116061" y="-984352"/>
            <a:ext cx="3048275" cy="4311563"/>
          </a:xfrm>
          <a:prstGeom prst="rect">
            <a:avLst/>
          </a:prstGeom>
        </p:spPr>
      </p:pic>
      <p:pic>
        <p:nvPicPr>
          <p:cNvPr id="7170" name="Picture 2" descr="240+ Fat To Fit Couple Stock Illustrations, Royalty-Free Vector Graphics &amp;  Clip Art - iStock">
            <a:extLst>
              <a:ext uri="{FF2B5EF4-FFF2-40B4-BE49-F238E27FC236}">
                <a16:creationId xmlns:a16="http://schemas.microsoft.com/office/drawing/2014/main" id="{044D63B6-F0F4-07FD-F2A9-CBABA253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71" y="3364971"/>
            <a:ext cx="4152462" cy="29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855C-3991-C283-6608-E12E943A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B4D9E9F3-9876-F564-3446-3C0F408B6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AD101-D26A-030F-726E-095D37FF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Vliv redukce hmotnosti na reprodukční zdraví mužů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D7F0D94-CF96-0FC0-7A25-1D23365D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1435628"/>
            <a:ext cx="11472612" cy="466037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Redukce hmotnosti zlepšuje spermiogram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po zhubnutí o 16,5 kg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(Andersen et al., 2022 -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Human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Reproduction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koncentrace spermií ↑ 1,49 ×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celkový počet spermií ↑ 1,41×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Hubnutí zlepšuje nejen počet spermií, ale i jejich kvalitu a DNA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Santi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2025 -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World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Journal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of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Men’s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Health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Vývoj nové generace spermií trvá přibližně 75 dnů,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při úpravě životosprávy je šance na zlepšení parametrů</a:t>
            </a:r>
          </a:p>
          <a:p>
            <a:pPr>
              <a:buSzPct val="120000"/>
              <a:buFontTx/>
              <a:buChar char="-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19B333-C9C9-FFDD-6C92-FCF98457D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10334797" y="1374094"/>
            <a:ext cx="1849578" cy="26160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83F9986-F7CF-5CB3-F4B5-0C680AE5B282}"/>
              </a:ext>
            </a:extLst>
          </p:cNvPr>
          <p:cNvSpPr txBox="1"/>
          <p:nvPr/>
        </p:nvSpPr>
        <p:spPr>
          <a:xfrm>
            <a:off x="542925" y="5916740"/>
            <a:ext cx="1128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Andersen, Emil, et al. "Sperm count is increased by diet-induced weight loss and maintained by exercise or GLP-1 analogue treatment: a randomized controlled trial." Human Reproduction 37.7 (2022): 1414-1422.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Santi, Daniele, et al. "Machine Learning Evaluation of Semen Analysis Could Reveal New Infertility-Related Markers: A Pilot Study." The World Journal of Men's Health 43 (2025): 1-17.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79C1-6815-6496-031B-A2F421AF7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DEC0ADF8-039D-0241-1B30-BCEB938B6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30198"/>
            <a:ext cx="12192000" cy="10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A45A3-8179-C9A6-1E21-29831A6B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 panose="02000503000000020004"/>
              </a:rPr>
              <a:t>Plodnost jako důvod začít a vydržet.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 panose="02000503000000020004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CA0088C-D9EE-F146-3533-BC745A51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727200"/>
            <a:ext cx="9155578" cy="5054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10 000+ online testů plodnosti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1 000+ testů plodnosti na klinice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24 % testovaných žen má minimálně nadváhu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53 % testovaných mužů má minimálně nadváhu</a:t>
            </a:r>
          </a:p>
        </p:txBody>
      </p:sp>
      <p:pic>
        <p:nvPicPr>
          <p:cNvPr id="4" name="Obrázek 3" descr="Obsah obrázku text, Lidská tvář, osoba, snímek obrazovky&#10;&#10;Obsah generovaný pomocí AI může být nesprávný.">
            <a:extLst>
              <a:ext uri="{FF2B5EF4-FFF2-40B4-BE49-F238E27FC236}">
                <a16:creationId xmlns:a16="http://schemas.microsoft.com/office/drawing/2014/main" id="{0DDC809F-2ED7-326E-BAEC-F56E14BA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256" y="1869764"/>
            <a:ext cx="2998261" cy="4242219"/>
          </a:xfrm>
          <a:prstGeom prst="rect">
            <a:avLst/>
          </a:prstGeom>
        </p:spPr>
      </p:pic>
      <p:pic>
        <p:nvPicPr>
          <p:cNvPr id="11" name="Obrázek 10" descr="Obsah obrázku Lidská tvář, text, snímek obrazovky, osoba&#10;&#10;Obsah generovaný pomocí AI může být nesprávný.">
            <a:extLst>
              <a:ext uri="{FF2B5EF4-FFF2-40B4-BE49-F238E27FC236}">
                <a16:creationId xmlns:a16="http://schemas.microsoft.com/office/drawing/2014/main" id="{5ADAF958-F1A5-AEDF-9909-2EBBE91B1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56" y="4352226"/>
            <a:ext cx="4009379" cy="2313674"/>
          </a:xfrm>
          <a:prstGeom prst="rect">
            <a:avLst/>
          </a:prstGeom>
        </p:spPr>
      </p:pic>
      <p:pic>
        <p:nvPicPr>
          <p:cNvPr id="13" name="Obrázek 12" descr="Obsah obrázku text, Lidská tvář, snímek obrazovky, osoba&#10;&#10;Obsah generovaný pomocí AI může být nesprávný.">
            <a:extLst>
              <a:ext uri="{FF2B5EF4-FFF2-40B4-BE49-F238E27FC236}">
                <a16:creationId xmlns:a16="http://schemas.microsoft.com/office/drawing/2014/main" id="{F1002C65-8B1B-F497-5105-29BFF6C55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732" y="4352226"/>
            <a:ext cx="4123088" cy="23136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9BD65D-E6C4-E120-ABE5-86621BF00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12019">
            <a:off x="3659480" y="3350731"/>
            <a:ext cx="1295629" cy="18325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5126E54-95B0-3D8A-D3F4-940436F41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110907">
            <a:off x="10601904" y="5338260"/>
            <a:ext cx="1295629" cy="18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sta_bez_lo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212"/>
            <a:ext cx="12192000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2942" y="4686650"/>
            <a:ext cx="10446114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 a těším se na Vaše dotazy</a:t>
            </a:r>
            <a:endParaRPr lang="en-G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D2B914-0C2C-6597-DEAF-7ED74C8A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37"/>
          <a:stretch>
            <a:fillRect/>
          </a:stretch>
        </p:blipFill>
        <p:spPr>
          <a:xfrm>
            <a:off x="4069822" y="2005997"/>
            <a:ext cx="4052354" cy="22161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3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613F2-F552-A840-010F-C6629B3E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0A7CBE84-2BE8-3F12-73A1-DD23BBD5C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9D23C-4B52-8EA8-A03D-CA94668A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/>
              </a:rPr>
              <a:t>Obezita jako významný negativní faktor pro reprodukční zdraví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4156E82-901F-B8FA-75A7-D43BE216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12333"/>
            <a:ext cx="11449051" cy="52710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Každý bod BMI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&gt;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29 =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&gt;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o 5 % nižší šance spontánně otěhotnět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(van der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Steeg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2008)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Vyšší riziko spontánních abortů v prvním trimestru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Vyšší riziko závažných těhotenských a porodnických komplikací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Lashen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2004)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Obezita v dětství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je nezávislým prediktorem budoucích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menstruačních poruch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(He et al., 2020)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Obezita v adolescenci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je nezávislým prediktorem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anovulační sterility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Grodstein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, 1994)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Obezita adolescentek zvyšuje 3x- 4x riziko bezdětnosti 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Muži,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kteří byli obézní ve věku okolo 17–20 let,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zhruba 2x vyšší pravděpodobnost bezdětnosti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Barclay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2023)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8ED22D-290B-4761-54E9-6F585FF49FA3}"/>
              </a:ext>
            </a:extLst>
          </p:cNvPr>
          <p:cNvSpPr txBox="1"/>
          <p:nvPr/>
        </p:nvSpPr>
        <p:spPr>
          <a:xfrm>
            <a:off x="609600" y="5506144"/>
            <a:ext cx="1128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van der Steeg JW,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Steures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P,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Eijkemans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MJC, et al. Obesity affects spontaneous pregnancy chances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subfertile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, ovulatory women. Human Reproduction. 2008;23(2):324–328. doi:10.1093/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humrep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/dem371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PF BeauSans Pro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Lashen H., Fear K. &amp;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Sturdee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D. (2004) –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Obesity is associated with increased risk of first trimester and recurrent miscarriage: matched case-control study.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Human Reproduction, 19(7):1644–1646.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PF BeauSans Pro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He, Y., et al. “Associations of Childhood Adiposity with Menstrual Irregularity and Polycystic Ovary Syndrome in Adulthood: The Childhood Determinants of Adult Health Study and the Bogalusa Heart Study.”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BMC Women’s Health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, vol. 20, 2020, article 234,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https://www.ncbi.nlm.nih.gov/pmc/articles/PMC7259370/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PF BeauSans Pro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Grodstein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, F., M. B. Goldman, and D. W. Cramer.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“Body Mass Index and Ovulatory Infertility.”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Epidemiology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, vol. 5, no. 2, Mar. 1994, pp. 247–250.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doi:10.1097/00001648-199403000-00016.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PF BeauSans Pro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Barclay, Kieron, et al.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“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The Influence of Health in Early Adulthood on Male Fertility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BMC Endocrine Disorders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, 2023. PMC, https://www.ncbi.nlm.nih.gov/pmc/articles/PMC10594820/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PF Beau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80BC-BBD0-433A-12DF-90AE349A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C897757E-405E-D237-B6E5-49494DF0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2E069-5B39-73E3-F0DF-8A3ABA7A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BeauSans Pro SemiBold"/>
              </a:rPr>
              <a:t>Obezita jako významný negativní faktor pro reprodukční zdraví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BeauSans Pro SemiBold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D9869B-C319-D99B-60B7-74FD0ACB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969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Vyšší prevalence neplodnosti u obézních žen i mužů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Amiri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2020)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Negativní vliv obezity na ovulaci a menstruační cyklus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Iavarone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2024)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Obezita a choroby související s obezitou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Guh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2009)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Obezita spojená s PCOS a insulinovou resistencí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Rojas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2014)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Stupeň obezity u žen s PCOS se v posledních dekádách zhoršil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Wang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et al., 2025)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Snížené libido a pokles koitálních aktivit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(Kol.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review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, 2019)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Psychologický dopad: často nízká </a:t>
            </a: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sebehodnota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, depresivní syndrom, problém s nalezením vhodného partnera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Segal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Gunturu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, 2024)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4044AE-95A5-2FEC-15B4-CB90887932E7}"/>
              </a:ext>
            </a:extLst>
          </p:cNvPr>
          <p:cNvSpPr txBox="1"/>
          <p:nvPr/>
        </p:nvSpPr>
        <p:spPr>
          <a:xfrm>
            <a:off x="609600" y="5506144"/>
            <a:ext cx="1128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Amiri, M., et al. “Potential Adverse Effects of Female and Male Obesity on Fertility: A Narrative Review.”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Endocrinology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2020.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https://www.ncbi.nlm.nih.gov/pmc/articles/PMC7695350/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Iavarone, I., et al. “Obesity May Impair Response to Ovarian Stimulation: A Retrospective Observational Study on Oocyte Quality.”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[journal]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https://www.ncbi.nlm.nih.gov/pmc/articles/PMC11471659/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Guh, D. P., et al. “The Incidence of Co-morbidities Related to Overweight and Obesity: A Systematic Review and Meta-Analysis.”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BMC Public Health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2009. PubMed,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https://pubmed.ncbi.nlm.nih.gov/19320986/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Rojas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J., et al. “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Polycystic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Ovary Syndrome, Insulin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Resistance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Obesity: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Navigating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Pathophysiologic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Labyrinth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Journal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Endocrinology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2014. PMC, 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https://www.ncbi.nlm.nih.gov/pmc/articles/PMC4334071/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Wang, Y.-L., et al. “Global Trends and Health System Impact on Polycystic Ovary Syndrome Burden, 1990–2019.”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[journal]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2025.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“Obesity and Sexual Functioning.”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Impotence Research / Review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2019.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https://www.ncbi.nlm.nih.gov/pmc/articles/PMC6448569/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Yarden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Sasidhar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Gunturu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Psychological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Issues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Associated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Obesity.”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StatPearls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NCBI Bookshelf, 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https://www.ncbi.nlm.nih.gov/books/NBK603747/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9ED5-E0D4-5C01-7C22-FD6EC3AA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BF0C3299-C63C-DC01-2C99-27D47D16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08CB9-53F0-501D-80F3-0591B063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Vliv obezity na hormonální funkce u žen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42B1794-6CAC-30B6-73A6-051E9B99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628"/>
            <a:ext cx="11193194" cy="5422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Narušení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hypotalamo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- hypofyzární – ovariální osy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(obezita, poruchy příjmu stravy, malnutrice)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Goldsammler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2018)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Interakce </a:t>
            </a:r>
            <a:r>
              <a:rPr lang="cs-CZ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Leptinu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 dalších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adipokinů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na všech úrovních osy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Dysbalance mezi androgeny a estrogeny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Faulkner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/ androgen 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reviews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)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Tuková tkáň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je zdrojem a úložištěm pohlavních hormonů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(Wagner et al., 2022)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Zvýšená periferní konverze androgenů v tukové tkáni na estrogeny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vyšší hladiny cirkulujících estrogenů → hypotalamická dysfunkce a porucha gonadotropinů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Kuryłowicz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2023)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endParaRPr lang="cs-CZ" sz="1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032682-B43F-A1E2-AB4A-E489A04D9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350681" y="3246548"/>
            <a:ext cx="3048275" cy="4311563"/>
          </a:xfrm>
          <a:prstGeom prst="rect">
            <a:avLst/>
          </a:prstGeom>
        </p:spPr>
      </p:pic>
      <p:pic>
        <p:nvPicPr>
          <p:cNvPr id="4100" name="Picture 4" descr="PDF] Conversion of blood androgens to estrogens in normal adult men and  women. | Semantic Scholar">
            <a:extLst>
              <a:ext uri="{FF2B5EF4-FFF2-40B4-BE49-F238E27FC236}">
                <a16:creationId xmlns:a16="http://schemas.microsoft.com/office/drawing/2014/main" id="{BF7216CF-016D-70E1-3A17-1BDA1FD4E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b="5563"/>
          <a:stretch>
            <a:fillRect/>
          </a:stretch>
        </p:blipFill>
        <p:spPr bwMode="auto">
          <a:xfrm>
            <a:off x="9448799" y="1902625"/>
            <a:ext cx="2050835" cy="16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0A98FD-6ADD-9B73-CAB7-C2002D3CBA35}"/>
              </a:ext>
            </a:extLst>
          </p:cNvPr>
          <p:cNvSpPr txBox="1"/>
          <p:nvPr/>
        </p:nvSpPr>
        <p:spPr>
          <a:xfrm>
            <a:off x="609600" y="5727208"/>
            <a:ext cx="1128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Goldsammler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M., et al. “Role of hormonal and inflammatory alterations in obesity and its impact on female reproductive function.”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 of Endocrinology &amp; Metabolism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(review), 2018.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https://www.ncbi.nlm.nih.gov/pmc/articles/PMC5941782/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“Androgen excess: a hallmark of polycystic ovary syndrome.”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Reproduction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(review), (2024/2025 review).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https://pmc.ncbi.nlm.nih.gov/articles/PMC10751361/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Wagner, I. V., et al. “De Novo and Depot-Specific Androgen Production in Human Adipose Tissue.”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 / PMC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2022.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https://www.ncbi.nlm.nih.gov/pmc/articles/PMC9021649/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Rojas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J., et al. “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Polycystic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Ovary Syndrome, Insulin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Resistance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Obesity: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Navigating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Pathophysiologic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Labyrinth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Journal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Endocrinology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2014. PMC, 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https://www.ncbi.nlm.nih.gov/pmc/articles/PMC4334071/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“Obesity and Sexual Functioning.”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Impotence Research / Review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2019.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https://www.ncbi.nlm.nih.gov/pmc/articles/PMC6448569/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Kuryłowicz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Alina. “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Estrogens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Adipose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Tissue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Physiology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Obesity-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Related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Nutrients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vol. 15, no. 7, 2023,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article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1598, MDPI, doi:10.3390/nu15071598.</a:t>
            </a:r>
          </a:p>
        </p:txBody>
      </p:sp>
    </p:spTree>
    <p:extLst>
      <p:ext uri="{BB962C8B-B14F-4D97-AF65-F5344CB8AC3E}">
        <p14:creationId xmlns:p14="http://schemas.microsoft.com/office/powerpoint/2010/main" val="30405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1C0F-5FAF-E1E8-B2CB-A5FD7787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6D0D7B20-81C9-46B7-56EE-1252878E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8017C-5706-ECC3-F510-AB5DBA80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Vliv obezity na hormonální funkce u žen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2C150B8-1794-557D-39FE-F140F6B04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628"/>
            <a:ext cx="9063789" cy="4213004"/>
          </a:xfrm>
        </p:spPr>
        <p:txBody>
          <a:bodyPr>
            <a:normAutofit lnSpcReduction="10000"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Inzulinová rezistence a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hyperinzulinémie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zvyšuje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hyperandrogenémii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přímým vlivem v ovariu + snížením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hepatální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produkce SHBG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(Balogh, et al., 2025)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Ovarium je insulin sensitivní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SHBG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má vysokou afinitu k testosteronu a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dihydrotestosteronu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 a nízkou afinitu k estrogenům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zvýšené hladiny cirkulujících estrogenů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Spánková apnoe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vede k fragmentaci spánku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– klesají noční LH pulsy → anovulační cykly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2024)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Vysoké hladiny cirkulujících estrogenů negativně ovlivňují kvalitu endometria + nižší hladiny progesteronu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Poruchy implantace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Chronický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nízkostupňový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zánět s produkcí prozánětlivých cytokinů →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narušení </a:t>
            </a:r>
            <a:r>
              <a:rPr lang="cs-CZ" alt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endometriální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 receptivity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Poruchy implantace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8E0D84-F1B0-D4E0-24FB-75CA7996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350681" y="3246548"/>
            <a:ext cx="3048275" cy="43115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795EA64-13E9-C317-9234-1527B8189B1A}"/>
              </a:ext>
            </a:extLst>
          </p:cNvPr>
          <p:cNvSpPr txBox="1"/>
          <p:nvPr/>
        </p:nvSpPr>
        <p:spPr>
          <a:xfrm>
            <a:off x="452437" y="5860087"/>
            <a:ext cx="1128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Balogh, Z., et al. “Relations of Insulin Resistance, Body Weight, Vitamin D and Androgen Levels in Women with PCOS.”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Journal/Review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2025. PubMed,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https://pubmed.ncbi.nlm.nih.gov/40868057/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Li, J., et al. “Sleep Disturbances and Female Infertility: A Systematic Review.”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BMC Women’s Health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2024. PMC,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https://www.ncbi.nlm.nih.gov/pmc/articles/PMC11660991/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52C95-92B3-3F82-AB75-7CEC01D4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CE061597-414E-1D78-E9BF-CEB18761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BC885-97F9-C4E3-1AFC-DB95C689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Důsledek hormonálních dysfunkcí u obézních žen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74E86E5-1CC7-0797-1FC2-AACA889C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628"/>
            <a:ext cx="6970049" cy="5422372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Poruchy menstruačního cyklu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: sekundární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amenorhoe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a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oligomenorhoe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Nepravidelné krvácení v důsledku estrogen/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gestagenní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dysbalance v endometriu</a:t>
            </a:r>
          </a:p>
          <a:p>
            <a:pPr>
              <a:buSzPct val="120000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Poruchy ovulace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: chronická anovulace, zhoršená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folikulogeneze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Poruchy implantace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: v důsledku narušené estrogen/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gestagenní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interakce v endometriu:</a:t>
            </a:r>
          </a:p>
          <a:p>
            <a:pPr lvl="1">
              <a:buSzPct val="120000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U ovulujících žen: prodloužená folikulární a zkrácená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luteální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fáze cyklu a snížená hladina progesteronu v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luteální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fázi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(Santoro,2004,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Jain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2007)</a:t>
            </a:r>
          </a:p>
          <a:p>
            <a:pPr lvl="1">
              <a:buSzPct val="120000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Vysoké hladiny cirkulujících estrogenů a prodloužená expozice endometria estrogenům negativně ovlivňují kvalitu endometria</a:t>
            </a:r>
          </a:p>
          <a:p>
            <a:pPr>
              <a:buSzPct val="120000"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</a:pP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Riziko abortu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 prvním trimestru: </a:t>
            </a:r>
          </a:p>
          <a:p>
            <a:pPr lvl="1">
              <a:buSzPct val="120000"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Inzulinová rezistence a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hyperinzulinémie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Chen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2022)</a:t>
            </a:r>
          </a:p>
          <a:p>
            <a:pPr lvl="1">
              <a:buSzPct val="120000"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Chronický zánět</a:t>
            </a:r>
          </a:p>
          <a:p>
            <a:pPr>
              <a:buSzPct val="120000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734C12-CAC1-F198-BF6D-5B6DF95B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591" y="1657046"/>
            <a:ext cx="4303317" cy="35439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C7F488E-4B0B-C421-A6A1-147FA2C6D106}"/>
              </a:ext>
            </a:extLst>
          </p:cNvPr>
          <p:cNvSpPr txBox="1"/>
          <p:nvPr/>
        </p:nvSpPr>
        <p:spPr>
          <a:xfrm>
            <a:off x="7758276" y="5875476"/>
            <a:ext cx="394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Santoro, N., and Jain, T.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Reproductive Endocrinology and Infertility.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Chen, Y., et al. “Insulin Resistance Is a Risk Factor for Early Miscarriage in PCOS Patients.”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PMC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2022.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https://pmc.ncbi.nlm.nih.gov/articles/PMC9046670/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1971-46F4-EAE4-03C7-15C48976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4D36994A-E084-F399-C989-E6B57E6C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12F6D-AD82-9278-30E9-5B049D7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Vliv obezity na folikulární úrovni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8EBC51F-71EF-A20A-BE0E-9A6C6C11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628"/>
            <a:ext cx="8235142" cy="5422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Horší kvalita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cumulus-oophorus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komplexu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(Leary C et al)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 důsledku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hyperinsulinemie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Narušený vývoj dominantního folikulu vede ke vzniku insuficientního žlutého tělíska s nedostatečnou produkcí progesteronu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Narušená funkce buněk </a:t>
            </a: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granulozy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ve folikulech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Chauvin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2025)</a:t>
            </a: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zvýšená apoptóza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granulózových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 Light"/>
              </a:rPr>
              <a:t> buněk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DEC94C-0439-7922-2BA3-6EF6B74DD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350681" y="2847537"/>
            <a:ext cx="3048275" cy="43115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29B71B7-5231-6B1F-65E3-0992A0C0B233}"/>
              </a:ext>
            </a:extLst>
          </p:cNvPr>
          <p:cNvSpPr txBox="1"/>
          <p:nvPr/>
        </p:nvSpPr>
        <p:spPr>
          <a:xfrm>
            <a:off x="811530" y="5998402"/>
            <a:ext cx="7831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Zdroje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Chauvin, S. “Role of Granulosa Cell Dysfunction in Female Infertility.” Biomolecules (review), 2025</a:t>
            </a:r>
          </a:p>
        </p:txBody>
      </p:sp>
    </p:spTree>
    <p:extLst>
      <p:ext uri="{BB962C8B-B14F-4D97-AF65-F5344CB8AC3E}">
        <p14:creationId xmlns:p14="http://schemas.microsoft.com/office/powerpoint/2010/main" val="1657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11312-D97D-AC1D-4356-54F3C916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sta_bez_loga.png">
            <a:extLst>
              <a:ext uri="{FF2B5EF4-FFF2-40B4-BE49-F238E27FC236}">
                <a16:creationId xmlns:a16="http://schemas.microsoft.com/office/drawing/2014/main" id="{2EF80FED-4D47-F763-D12C-A7750D3C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97933"/>
            <a:ext cx="12192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08F50-E2F5-7192-E0E1-2603F5AA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SemiBold"/>
              </a:rPr>
              <a:t>Vliv obezity na reprodukční zdraví mužů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 SemiBold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14B6EBA-4DDF-813C-69AA-00DB2F17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40933"/>
            <a:ext cx="8265458" cy="4104493"/>
          </a:xfrm>
        </p:spPr>
        <p:txBody>
          <a:bodyPr>
            <a:normAutofit fontScale="92500"/>
          </a:bodyPr>
          <a:lstStyle/>
          <a:p>
            <a:pP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Zhoršení spermatogeneze: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nadměrná tuková tkáň na podbřišku, stehnech a v šourku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zvýšení teploty ve varlatech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Hammoud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2008)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Inzulinová rezistence a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hyperinzulinémie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snížení SHBG</a:t>
            </a:r>
          </a:p>
          <a:p>
            <a:pPr>
              <a:buSzPct val="120000"/>
            </a:pPr>
            <a:r>
              <a:rPr 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Hyperestrogenismus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: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Zvýšená periferní konverze androgenů na estrogeny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hypotalamická dysfunkce a narušená produkce gonadotropinů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Kuryłowicz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, 2023)</a:t>
            </a:r>
          </a:p>
          <a:p>
            <a:pP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Spánková apnoe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vede k fragmentaci spánku –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&gt;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klesají noční LH pulsy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→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klesá hladina testosteronu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Luboshitzky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2002)</a:t>
            </a:r>
          </a:p>
          <a:p>
            <a:pPr>
              <a:buSzPct val="120000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Častější výskyt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erektilní dysfunkce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v důsledku vaskulárních změn spojených se zvýšením prozánětlivých faktorů, hypertenzí a kardiovaskulárními problémy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Corona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 et al., 2014)</a:t>
            </a:r>
          </a:p>
          <a:p>
            <a:pPr>
              <a:buSzPct val="120000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Pokles libida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– v důsledku snížené hladiny testosteronu (</a:t>
            </a:r>
            <a:r>
              <a:rPr lang="cs-C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Testosteronová terapie </a:t>
            </a:r>
            <a:r>
              <a:rPr lang="cs-CZ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kontraindikovaná</a:t>
            </a:r>
            <a:r>
              <a:rPr lang="cs-C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  <a:cs typeface="Times New Roman" panose="02020603050405020304" pitchFamily="18" charset="0"/>
              </a:rPr>
              <a:t> při snaze o graviditu!)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(Grossmann, 2011)</a:t>
            </a:r>
            <a:endParaRPr lang="cs-CZ" sz="15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PF BeauSans Pro" panose="02000500000000020004" pitchFamily="2" charset="0"/>
            </a:endParaRPr>
          </a:p>
          <a:p>
            <a:pPr>
              <a:buSzPct val="120000"/>
              <a:buFontTx/>
              <a:buChar char="-"/>
            </a:pPr>
            <a:endParaRPr lang="cs-CZ" sz="200" b="1" dirty="0">
              <a:solidFill>
                <a:schemeClr val="tx1">
                  <a:lumMod val="50000"/>
                  <a:lumOff val="50000"/>
                </a:schemeClr>
              </a:solidFill>
              <a:latin typeface="PF BeauSans Pro Thin" panose="02000500000000020004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F53E36-17CE-298A-4CB4-B6781CDF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1810">
            <a:off x="9430913" y="3192518"/>
            <a:ext cx="3048275" cy="431156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03853BD-5DEC-9D35-4281-7E39B57F49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458" t="6401" b="12917"/>
          <a:stretch>
            <a:fillRect/>
          </a:stretch>
        </p:blipFill>
        <p:spPr>
          <a:xfrm>
            <a:off x="9283171" y="1659478"/>
            <a:ext cx="2447925" cy="36888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10A372-8AE6-9EA6-4AA4-037E6DF4FE21}"/>
              </a:ext>
            </a:extLst>
          </p:cNvPr>
          <p:cNvSpPr txBox="1"/>
          <p:nvPr/>
        </p:nvSpPr>
        <p:spPr>
          <a:xfrm>
            <a:off x="443970" y="5590140"/>
            <a:ext cx="883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F BeauSans Pro" panose="02000500000000020004" pitchFamily="2" charset="0"/>
              </a:rPr>
              <a:t>Zdroje: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Hammoud, A. O., et al. “Obesity and Male Reproductive Potential.” Journal of Andrology, vol. 29, no. 5, 2008, pp. 586–595.doi:10.2164/jandrol.108.005132.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Corona, G., et al. “Obesity and Erectile Dysfunction: From Pathophysiology to Clinical Management.” European Urology, vol. 66, no. 4, 2014, pp. 589–601.doi:10.1016/j.eururo.2014.02.039.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Grossmann, M. “Low Testosterone in Men with Type 2 Diabetes: Significance and Treatment.” The Journal of Clinical Endocrinology &amp; Metabolism, vol. 96, no. 8, 2011, pp. 2341–2353.doi:10.1210/jc.2011-0118.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Turek, P. J., et al. “The Reversible Suppression of Spermatogenesis by Testosterone Therapy.” The Journal of Urology, vol. 189, no. 4, 2013, pp. 1379–1384.doi:10.1016/j.juro.2012.10.040.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Kuryłowicz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A. “The Role of Estrogens in Adipose Tissue Physiology and Obesity.” Nutrients, vol. 15, no. 5, 2023.doi:10.3390/nu15051223.</a:t>
            </a: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Luboshitzky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R., et al. “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Sleep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Apnea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Syndrome and Testosterone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Secretion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.”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Journal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Clinical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Endocrinology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Metabolism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vol. 87, no. 7, 2002, pp. 3394–3398.doi:10.1210/jcem.87.7.8683.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63154</TotalTime>
  <Words>4271</Words>
  <Application>Microsoft Office PowerPoint</Application>
  <PresentationFormat>Širokoúhlá obrazovka</PresentationFormat>
  <Paragraphs>317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PF BeauSans Pro</vt:lpstr>
      <vt:lpstr>PF BeauSans Pro Light</vt:lpstr>
      <vt:lpstr>PF BeauSans Pro SemiBold</vt:lpstr>
      <vt:lpstr>PF BeauSans Pro Thin</vt:lpstr>
      <vt:lpstr>Office Theme</vt:lpstr>
      <vt:lpstr>Prezentace aplikace PowerPoint</vt:lpstr>
      <vt:lpstr>Obezita jako významný negativní faktor pro reprodukční zdraví</vt:lpstr>
      <vt:lpstr>Obezita jako významný negativní faktor pro reprodukční zdraví</vt:lpstr>
      <vt:lpstr>Obezita jako významný negativní faktor pro reprodukční zdraví</vt:lpstr>
      <vt:lpstr>Vliv obezity na hormonální funkce u žen</vt:lpstr>
      <vt:lpstr>Vliv obezity na hormonální funkce u žen</vt:lpstr>
      <vt:lpstr>Důsledek hormonálních dysfunkcí u obézních žen</vt:lpstr>
      <vt:lpstr>Vliv obezity na folikulární úrovni</vt:lpstr>
      <vt:lpstr>Vliv obezity na reprodukční zdraví mužů</vt:lpstr>
      <vt:lpstr>Sdružené faktory zhoršující hormonální dysbalanci</vt:lpstr>
      <vt:lpstr>Neplodnost v ČR</vt:lpstr>
      <vt:lpstr>Postup při léčbě neplodnosti</vt:lpstr>
      <vt:lpstr>Průběh IVF terapie</vt:lpstr>
      <vt:lpstr>Specifika léčby neplodnosti u obézních párů</vt:lpstr>
      <vt:lpstr>Limitace pro provedení asistované reprodukce u obézních žen</vt:lpstr>
      <vt:lpstr>Limitace pro provedení asistované reprodukce u obézních žen</vt:lpstr>
      <vt:lpstr>Rizika IVF léčby u obézní ženy</vt:lpstr>
      <vt:lpstr>Mužský faktor neplodnosti a obezita</vt:lpstr>
      <vt:lpstr>Riziko pro plod u obézního páru</vt:lpstr>
      <vt:lpstr>Riziko pro těhotnou ženu s obezitou</vt:lpstr>
      <vt:lpstr>Epigenetika: rizika u dětí narozených rodičům obézním v době početí</vt:lpstr>
      <vt:lpstr>Management léčby obézního neplodného páru</vt:lpstr>
      <vt:lpstr>Prevence neplodnosti u obézních</vt:lpstr>
      <vt:lpstr>Vliv redukce hmotnosti na reprodukční zdraví mužů</vt:lpstr>
      <vt:lpstr>Plodnost jako důvod začít a vydržet.</vt:lpstr>
      <vt:lpstr>Děkuji Vám za pozornost a těším se na Vaše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Sexuální problémy neplodných párů</dc:title>
  <dc:creator>h.visnova@ivf-cube.eu</dc:creator>
  <cp:keywords>Pražský sexuologicko-andrologický mezinárodní kongres</cp:keywords>
  <cp:lastModifiedBy>Markéta Pavlíková MSc. – IVF CUBE</cp:lastModifiedBy>
  <cp:revision>699</cp:revision>
  <cp:lastPrinted>2026-01-14T13:37:10Z</cp:lastPrinted>
  <dcterms:created xsi:type="dcterms:W3CDTF">2014-06-09T17:25:35Z</dcterms:created>
  <dcterms:modified xsi:type="dcterms:W3CDTF">2026-02-03T08:46:52Z</dcterms:modified>
</cp:coreProperties>
</file>