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096975642" r:id="rId2"/>
    <p:sldId id="257" r:id="rId3"/>
    <p:sldId id="328" r:id="rId4"/>
    <p:sldId id="329" r:id="rId5"/>
    <p:sldId id="330" r:id="rId6"/>
    <p:sldId id="2096975643" r:id="rId7"/>
    <p:sldId id="262" r:id="rId8"/>
    <p:sldId id="2096975605" r:id="rId9"/>
    <p:sldId id="2096975593" r:id="rId10"/>
    <p:sldId id="273" r:id="rId11"/>
    <p:sldId id="2096975596" r:id="rId12"/>
    <p:sldId id="2096975597" r:id="rId13"/>
    <p:sldId id="2096975645" r:id="rId14"/>
    <p:sldId id="2096975646" r:id="rId15"/>
    <p:sldId id="268" r:id="rId16"/>
    <p:sldId id="269" r:id="rId17"/>
    <p:sldId id="270" r:id="rId18"/>
    <p:sldId id="2096975644" r:id="rId19"/>
    <p:sldId id="265" r:id="rId20"/>
    <p:sldId id="293" r:id="rId21"/>
    <p:sldId id="274" r:id="rId22"/>
    <p:sldId id="2096975574" r:id="rId23"/>
    <p:sldId id="2096975575" r:id="rId24"/>
    <p:sldId id="301" r:id="rId25"/>
    <p:sldId id="277" r:id="rId26"/>
    <p:sldId id="278" r:id="rId27"/>
    <p:sldId id="279" r:id="rId28"/>
    <p:sldId id="282" r:id="rId29"/>
    <p:sldId id="297" r:id="rId30"/>
    <p:sldId id="284" r:id="rId31"/>
    <p:sldId id="318" r:id="rId32"/>
    <p:sldId id="2096975640" r:id="rId33"/>
    <p:sldId id="2096975641" r:id="rId34"/>
    <p:sldId id="306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ženský Jan" initials="JB" lastIdx="1" clrIdx="0">
    <p:extLst>
      <p:ext uri="{19B8F6BF-5375-455C-9EA6-DF929625EA0E}">
        <p15:presenceInfo xmlns:p15="http://schemas.microsoft.com/office/powerpoint/2012/main" userId="S::jan.bozensky@vtn.agel.cz::ed9aded2-9950-4ca5-b472-bbe6732030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DBFF"/>
    <a:srgbClr val="FFC6C6"/>
    <a:srgbClr val="009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21" autoAdjust="0"/>
  </p:normalViewPr>
  <p:slideViewPr>
    <p:cSldViewPr snapToGrid="0">
      <p:cViewPr varScale="1">
        <p:scale>
          <a:sx n="98" d="100"/>
          <a:sy n="98" d="100"/>
        </p:scale>
        <p:origin x="101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3B0629-4F99-4495-8BAC-6051A566EE9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C10C51D-094E-4876-AF4A-CEF50CB38DCD}">
      <dgm:prSet phldrT="[Text]"/>
      <dgm:spPr/>
      <dgm:t>
        <a:bodyPr/>
        <a:lstStyle/>
        <a:p>
          <a:pPr algn="l"/>
          <a:r>
            <a:rPr lang="cs-CZ" dirty="0"/>
            <a:t>Děti s obezitou jsou vystaveny zvýšenému riziku komplikací včetně metabolických a kardiovaskulárních.</a:t>
          </a:r>
          <a:r>
            <a:rPr lang="cs-CZ" b="1" baseline="30000" dirty="0"/>
            <a:t>1,2,3</a:t>
          </a:r>
          <a:endParaRPr lang="cs-CZ" b="1" dirty="0"/>
        </a:p>
      </dgm:t>
    </dgm:pt>
    <dgm:pt modelId="{1894F286-7DAE-4539-9A91-314CC3236E35}" type="parTrans" cxnId="{EA38431A-8794-4540-804C-12723E526B74}">
      <dgm:prSet/>
      <dgm:spPr/>
      <dgm:t>
        <a:bodyPr/>
        <a:lstStyle/>
        <a:p>
          <a:endParaRPr lang="cs-CZ"/>
        </a:p>
      </dgm:t>
    </dgm:pt>
    <dgm:pt modelId="{E9828BF4-7307-4774-B7A6-9D828BA80D34}" type="sibTrans" cxnId="{EA38431A-8794-4540-804C-12723E526B74}">
      <dgm:prSet/>
      <dgm:spPr/>
      <dgm:t>
        <a:bodyPr/>
        <a:lstStyle/>
        <a:p>
          <a:endParaRPr lang="cs-CZ"/>
        </a:p>
      </dgm:t>
    </dgm:pt>
    <dgm:pt modelId="{9AFC702A-DBA9-44A0-A3DD-B7B930A7D4BB}">
      <dgm:prSet phldrT="[Text]" custT="1"/>
      <dgm:spPr/>
      <dgm:t>
        <a:bodyPr/>
        <a:lstStyle/>
        <a:p>
          <a:pPr algn="ctr">
            <a:buNone/>
          </a:pPr>
          <a:endParaRPr lang="cs-CZ" sz="1400" dirty="0"/>
        </a:p>
      </dgm:t>
    </dgm:pt>
    <dgm:pt modelId="{98CF4D4B-627F-4B52-9001-77F37E78274C}" type="parTrans" cxnId="{A3E3B4A1-FBAF-4F05-8047-CC4CBAE78FDF}">
      <dgm:prSet/>
      <dgm:spPr/>
      <dgm:t>
        <a:bodyPr/>
        <a:lstStyle/>
        <a:p>
          <a:endParaRPr lang="cs-CZ"/>
        </a:p>
      </dgm:t>
    </dgm:pt>
    <dgm:pt modelId="{0D1F4D9D-4432-484D-9364-36E005B6C6AF}" type="sibTrans" cxnId="{A3E3B4A1-FBAF-4F05-8047-CC4CBAE78FDF}">
      <dgm:prSet/>
      <dgm:spPr/>
      <dgm:t>
        <a:bodyPr/>
        <a:lstStyle/>
        <a:p>
          <a:endParaRPr lang="cs-CZ"/>
        </a:p>
      </dgm:t>
    </dgm:pt>
    <dgm:pt modelId="{8701AE1E-1200-4AFD-90E3-84A5310357A7}">
      <dgm:prSet phldrT="[Text]" custT="1"/>
      <dgm:spPr/>
      <dgm:t>
        <a:bodyPr/>
        <a:lstStyle/>
        <a:p>
          <a:pPr algn="ctr"/>
          <a:endParaRPr lang="cs-CZ" sz="1400" dirty="0"/>
        </a:p>
      </dgm:t>
    </dgm:pt>
    <dgm:pt modelId="{9D005F71-B75E-4C3A-BDE5-C5F02B3B195A}" type="parTrans" cxnId="{8D63E7FC-094C-4E0F-8325-73A3B2BE7E6F}">
      <dgm:prSet/>
      <dgm:spPr/>
      <dgm:t>
        <a:bodyPr/>
        <a:lstStyle/>
        <a:p>
          <a:endParaRPr lang="cs-CZ"/>
        </a:p>
      </dgm:t>
    </dgm:pt>
    <dgm:pt modelId="{2DE88A31-A301-47D5-A8BF-BDA9A47DE15B}" type="sibTrans" cxnId="{8D63E7FC-094C-4E0F-8325-73A3B2BE7E6F}">
      <dgm:prSet/>
      <dgm:spPr/>
      <dgm:t>
        <a:bodyPr/>
        <a:lstStyle/>
        <a:p>
          <a:endParaRPr lang="cs-CZ"/>
        </a:p>
      </dgm:t>
    </dgm:pt>
    <dgm:pt modelId="{55DF106B-2C1C-427B-981C-82EFA1267FB7}">
      <dgm:prSet phldrT="[Text]"/>
      <dgm:spPr/>
      <dgm:t>
        <a:bodyPr/>
        <a:lstStyle/>
        <a:p>
          <a:pPr algn="l"/>
          <a:r>
            <a:rPr lang="cs-CZ" dirty="0"/>
            <a:t>Dětská obezita může být spojená s rozvojem závažných psychických potíží s negativním dopadem na úroveň vzdělání.</a:t>
          </a:r>
          <a:r>
            <a:rPr lang="cs-CZ" b="1" baseline="30000" dirty="0"/>
            <a:t>4,5 </a:t>
          </a:r>
          <a:endParaRPr lang="cs-CZ" b="1" dirty="0"/>
        </a:p>
      </dgm:t>
    </dgm:pt>
    <dgm:pt modelId="{68D5945E-2728-4875-B88A-B3F57F9390A7}" type="sibTrans" cxnId="{94ABD637-E406-4244-85C7-7F90C19705A7}">
      <dgm:prSet/>
      <dgm:spPr/>
      <dgm:t>
        <a:bodyPr/>
        <a:lstStyle/>
        <a:p>
          <a:endParaRPr lang="cs-CZ"/>
        </a:p>
      </dgm:t>
    </dgm:pt>
    <dgm:pt modelId="{B0911277-225A-4608-A519-96DE73F36120}" type="parTrans" cxnId="{94ABD637-E406-4244-85C7-7F90C19705A7}">
      <dgm:prSet/>
      <dgm:spPr/>
      <dgm:t>
        <a:bodyPr/>
        <a:lstStyle/>
        <a:p>
          <a:endParaRPr lang="cs-CZ"/>
        </a:p>
      </dgm:t>
    </dgm:pt>
    <dgm:pt modelId="{0BCBE32D-5334-4E59-90FA-60F15D872F86}" type="pres">
      <dgm:prSet presAssocID="{853B0629-4F99-4495-8BAC-6051A566EE92}" presName="linear" presStyleCnt="0">
        <dgm:presLayoutVars>
          <dgm:animLvl val="lvl"/>
          <dgm:resizeHandles val="exact"/>
        </dgm:presLayoutVars>
      </dgm:prSet>
      <dgm:spPr/>
    </dgm:pt>
    <dgm:pt modelId="{3C3B7A94-9EC5-4023-BCED-62EE304811AB}" type="pres">
      <dgm:prSet presAssocID="{EC10C51D-094E-4876-AF4A-CEF50CB38DCD}" presName="parentText" presStyleLbl="node1" presStyleIdx="0" presStyleCnt="2" custLinFactNeighborY="-52800">
        <dgm:presLayoutVars>
          <dgm:chMax val="0"/>
          <dgm:bulletEnabled val="1"/>
        </dgm:presLayoutVars>
      </dgm:prSet>
      <dgm:spPr/>
    </dgm:pt>
    <dgm:pt modelId="{D4BE7B08-DC12-4461-9633-E6D4AA02E505}" type="pres">
      <dgm:prSet presAssocID="{EC10C51D-094E-4876-AF4A-CEF50CB38DCD}" presName="childText" presStyleLbl="revTx" presStyleIdx="0" presStyleCnt="2">
        <dgm:presLayoutVars>
          <dgm:bulletEnabled val="1"/>
        </dgm:presLayoutVars>
      </dgm:prSet>
      <dgm:spPr/>
    </dgm:pt>
    <dgm:pt modelId="{371CEBF4-CE38-42C9-8943-9BEFD358959F}" type="pres">
      <dgm:prSet presAssocID="{55DF106B-2C1C-427B-981C-82EFA1267FB7}" presName="parentText" presStyleLbl="node1" presStyleIdx="1" presStyleCnt="2" custLinFactNeighborY="-66845">
        <dgm:presLayoutVars>
          <dgm:chMax val="0"/>
          <dgm:bulletEnabled val="1"/>
        </dgm:presLayoutVars>
      </dgm:prSet>
      <dgm:spPr/>
    </dgm:pt>
    <dgm:pt modelId="{6771F32A-546C-4479-9BAB-4A5B681FD7FC}" type="pres">
      <dgm:prSet presAssocID="{55DF106B-2C1C-427B-981C-82EFA1267FB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A38431A-8794-4540-804C-12723E526B74}" srcId="{853B0629-4F99-4495-8BAC-6051A566EE92}" destId="{EC10C51D-094E-4876-AF4A-CEF50CB38DCD}" srcOrd="0" destOrd="0" parTransId="{1894F286-7DAE-4539-9A91-314CC3236E35}" sibTransId="{E9828BF4-7307-4774-B7A6-9D828BA80D34}"/>
    <dgm:cxn modelId="{E3BFA137-B6D9-497C-AD04-400F82806874}" type="presOf" srcId="{EC10C51D-094E-4876-AF4A-CEF50CB38DCD}" destId="{3C3B7A94-9EC5-4023-BCED-62EE304811AB}" srcOrd="0" destOrd="0" presId="urn:microsoft.com/office/officeart/2005/8/layout/vList2"/>
    <dgm:cxn modelId="{94ABD637-E406-4244-85C7-7F90C19705A7}" srcId="{853B0629-4F99-4495-8BAC-6051A566EE92}" destId="{55DF106B-2C1C-427B-981C-82EFA1267FB7}" srcOrd="1" destOrd="0" parTransId="{B0911277-225A-4608-A519-96DE73F36120}" sibTransId="{68D5945E-2728-4875-B88A-B3F57F9390A7}"/>
    <dgm:cxn modelId="{A3E3B4A1-FBAF-4F05-8047-CC4CBAE78FDF}" srcId="{EC10C51D-094E-4876-AF4A-CEF50CB38DCD}" destId="{9AFC702A-DBA9-44A0-A3DD-B7B930A7D4BB}" srcOrd="0" destOrd="0" parTransId="{98CF4D4B-627F-4B52-9001-77F37E78274C}" sibTransId="{0D1F4D9D-4432-484D-9364-36E005B6C6AF}"/>
    <dgm:cxn modelId="{FCF470DA-E9D7-4F38-9943-B10005A55AFF}" type="presOf" srcId="{9AFC702A-DBA9-44A0-A3DD-B7B930A7D4BB}" destId="{D4BE7B08-DC12-4461-9633-E6D4AA02E505}" srcOrd="0" destOrd="0" presId="urn:microsoft.com/office/officeart/2005/8/layout/vList2"/>
    <dgm:cxn modelId="{4BB2E2DC-F9E7-4873-A259-2F08CBF4599A}" type="presOf" srcId="{8701AE1E-1200-4AFD-90E3-84A5310357A7}" destId="{6771F32A-546C-4479-9BAB-4A5B681FD7FC}" srcOrd="0" destOrd="0" presId="urn:microsoft.com/office/officeart/2005/8/layout/vList2"/>
    <dgm:cxn modelId="{1692E4E7-661D-4823-9934-DA589B236A5E}" type="presOf" srcId="{55DF106B-2C1C-427B-981C-82EFA1267FB7}" destId="{371CEBF4-CE38-42C9-8943-9BEFD358959F}" srcOrd="0" destOrd="0" presId="urn:microsoft.com/office/officeart/2005/8/layout/vList2"/>
    <dgm:cxn modelId="{39238BFA-C6AF-4515-927D-02951DF3FCA6}" type="presOf" srcId="{853B0629-4F99-4495-8BAC-6051A566EE92}" destId="{0BCBE32D-5334-4E59-90FA-60F15D872F86}" srcOrd="0" destOrd="0" presId="urn:microsoft.com/office/officeart/2005/8/layout/vList2"/>
    <dgm:cxn modelId="{8D63E7FC-094C-4E0F-8325-73A3B2BE7E6F}" srcId="{55DF106B-2C1C-427B-981C-82EFA1267FB7}" destId="{8701AE1E-1200-4AFD-90E3-84A5310357A7}" srcOrd="0" destOrd="0" parTransId="{9D005F71-B75E-4C3A-BDE5-C5F02B3B195A}" sibTransId="{2DE88A31-A301-47D5-A8BF-BDA9A47DE15B}"/>
    <dgm:cxn modelId="{65DEB7B7-B706-4392-945F-C62211CEB22F}" type="presParOf" srcId="{0BCBE32D-5334-4E59-90FA-60F15D872F86}" destId="{3C3B7A94-9EC5-4023-BCED-62EE304811AB}" srcOrd="0" destOrd="0" presId="urn:microsoft.com/office/officeart/2005/8/layout/vList2"/>
    <dgm:cxn modelId="{DD95FF45-69AD-40EE-BDC4-9864E289DEA2}" type="presParOf" srcId="{0BCBE32D-5334-4E59-90FA-60F15D872F86}" destId="{D4BE7B08-DC12-4461-9633-E6D4AA02E505}" srcOrd="1" destOrd="0" presId="urn:microsoft.com/office/officeart/2005/8/layout/vList2"/>
    <dgm:cxn modelId="{88CA1E23-C45C-48F5-9174-173C9E77FEA7}" type="presParOf" srcId="{0BCBE32D-5334-4E59-90FA-60F15D872F86}" destId="{371CEBF4-CE38-42C9-8943-9BEFD358959F}" srcOrd="2" destOrd="0" presId="urn:microsoft.com/office/officeart/2005/8/layout/vList2"/>
    <dgm:cxn modelId="{58C90B67-D9D9-4744-A94A-762BF32AC4C1}" type="presParOf" srcId="{0BCBE32D-5334-4E59-90FA-60F15D872F86}" destId="{6771F32A-546C-4479-9BAB-4A5B681FD7F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0504E0-337C-457F-93FF-460FABF59DC2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62804FF7-5CD6-4CE5-BBCC-A568982AA290}">
      <dgm:prSet phldrT="[Text]"/>
      <dgm:spPr/>
      <dgm:t>
        <a:bodyPr/>
        <a:lstStyle/>
        <a:p>
          <a:r>
            <a:rPr lang="cs-CZ" dirty="0">
              <a:solidFill>
                <a:schemeClr val="bg1"/>
              </a:solidFill>
              <a:latin typeface="Instrument Sans Medium"/>
            </a:rPr>
            <a:t>?</a:t>
          </a:r>
        </a:p>
      </dgm:t>
    </dgm:pt>
    <dgm:pt modelId="{CA51D4B1-5C75-4224-9D4E-864B32965976}" type="parTrans" cxnId="{E4ACE998-5ACE-4ECD-9698-7DD874BC0CEE}">
      <dgm:prSet/>
      <dgm:spPr/>
      <dgm:t>
        <a:bodyPr/>
        <a:lstStyle/>
        <a:p>
          <a:endParaRPr lang="cs-CZ"/>
        </a:p>
      </dgm:t>
    </dgm:pt>
    <dgm:pt modelId="{3D2C7B89-C1E9-40AC-9048-F8A2B52FEAD1}" type="sibTrans" cxnId="{E4ACE998-5ACE-4ECD-9698-7DD874BC0CEE}">
      <dgm:prSet/>
      <dgm:spPr/>
      <dgm:t>
        <a:bodyPr/>
        <a:lstStyle/>
        <a:p>
          <a:endParaRPr lang="cs-CZ"/>
        </a:p>
      </dgm:t>
    </dgm:pt>
    <dgm:pt modelId="{A3F1A515-7D37-4FC2-ACF3-775F1E3442CD}">
      <dgm:prSet phldrT="[Text]"/>
      <dgm:spPr/>
      <dgm:t>
        <a:bodyPr/>
        <a:lstStyle/>
        <a:p>
          <a:r>
            <a:rPr lang="cs-CZ" b="1" dirty="0">
              <a:solidFill>
                <a:schemeClr val="bg1"/>
              </a:solidFill>
              <a:effectLst/>
              <a:latin typeface="Instrument Sans Medium"/>
              <a:ea typeface="Calibri" panose="020F0502020204030204" pitchFamily="34" charset="0"/>
              <a:cs typeface="Times New Roman" panose="02020603050405020304" pitchFamily="18" charset="0"/>
            </a:rPr>
            <a:t>Intervence v oblasti životního stylu</a:t>
          </a:r>
          <a:endParaRPr lang="cs-CZ" dirty="0">
            <a:solidFill>
              <a:schemeClr val="bg1"/>
            </a:solidFill>
            <a:latin typeface="Instrument Sans Medium"/>
          </a:endParaRPr>
        </a:p>
      </dgm:t>
    </dgm:pt>
    <dgm:pt modelId="{54891D1E-7842-4DE8-9769-A140401ECC99}" type="parTrans" cxnId="{CB570DC1-D8FC-4B70-8187-E9D1ED116723}">
      <dgm:prSet/>
      <dgm:spPr/>
      <dgm:t>
        <a:bodyPr/>
        <a:lstStyle/>
        <a:p>
          <a:endParaRPr lang="cs-CZ"/>
        </a:p>
      </dgm:t>
    </dgm:pt>
    <dgm:pt modelId="{2B53F8BD-8EDA-4365-9602-39BD76870DC2}" type="sibTrans" cxnId="{CB570DC1-D8FC-4B70-8187-E9D1ED116723}">
      <dgm:prSet/>
      <dgm:spPr/>
      <dgm:t>
        <a:bodyPr/>
        <a:lstStyle/>
        <a:p>
          <a:endParaRPr lang="cs-CZ"/>
        </a:p>
      </dgm:t>
    </dgm:pt>
    <dgm:pt modelId="{39564FA2-E710-4B80-BE09-17E9CC070E12}">
      <dgm:prSet/>
      <dgm:spPr/>
      <dgm:t>
        <a:bodyPr/>
        <a:lstStyle/>
        <a:p>
          <a:r>
            <a:rPr lang="cs-CZ" b="1" dirty="0">
              <a:solidFill>
                <a:schemeClr val="bg1"/>
              </a:solidFill>
              <a:latin typeface="Instrument Sans Medium"/>
            </a:rPr>
            <a:t>Farmakoterapie obezity                           </a:t>
          </a:r>
        </a:p>
      </dgm:t>
    </dgm:pt>
    <dgm:pt modelId="{3578F47E-EB65-4E8C-AC9A-3348487FF3ED}" type="parTrans" cxnId="{B9E48965-4AD1-4393-B52B-E165DDF55026}">
      <dgm:prSet/>
      <dgm:spPr/>
      <dgm:t>
        <a:bodyPr/>
        <a:lstStyle/>
        <a:p>
          <a:endParaRPr lang="cs-CZ"/>
        </a:p>
      </dgm:t>
    </dgm:pt>
    <dgm:pt modelId="{C54E73BF-1451-4BB6-8B98-60667938B3E0}" type="sibTrans" cxnId="{B9E48965-4AD1-4393-B52B-E165DDF55026}">
      <dgm:prSet/>
      <dgm:spPr/>
      <dgm:t>
        <a:bodyPr/>
        <a:lstStyle/>
        <a:p>
          <a:endParaRPr lang="cs-CZ"/>
        </a:p>
      </dgm:t>
    </dgm:pt>
    <dgm:pt modelId="{E037D677-B230-4B4C-82EC-4DA0BAC6938F}">
      <dgm:prSet/>
      <dgm:spPr/>
      <dgm:t>
        <a:bodyPr/>
        <a:lstStyle/>
        <a:p>
          <a:r>
            <a:rPr lang="cs-CZ" b="1" dirty="0" err="1">
              <a:solidFill>
                <a:schemeClr val="bg1"/>
              </a:solidFill>
              <a:latin typeface="Instrument Sans Medium"/>
            </a:rPr>
            <a:t>Bariatrie</a:t>
          </a:r>
          <a:endParaRPr lang="cs-CZ" b="1" dirty="0">
            <a:solidFill>
              <a:schemeClr val="bg1"/>
            </a:solidFill>
            <a:latin typeface="Instrument Sans Medium"/>
          </a:endParaRPr>
        </a:p>
      </dgm:t>
    </dgm:pt>
    <dgm:pt modelId="{D5916272-FBCD-454E-93AB-060C8A44BEE4}" type="parTrans" cxnId="{8BDCD803-9BC9-428C-99B8-069662A13DE3}">
      <dgm:prSet/>
      <dgm:spPr/>
      <dgm:t>
        <a:bodyPr/>
        <a:lstStyle/>
        <a:p>
          <a:endParaRPr lang="cs-CZ"/>
        </a:p>
      </dgm:t>
    </dgm:pt>
    <dgm:pt modelId="{51A3C55F-6F50-4260-8817-3261DB25297F}" type="sibTrans" cxnId="{8BDCD803-9BC9-428C-99B8-069662A13DE3}">
      <dgm:prSet/>
      <dgm:spPr/>
      <dgm:t>
        <a:bodyPr/>
        <a:lstStyle/>
        <a:p>
          <a:endParaRPr lang="cs-CZ"/>
        </a:p>
      </dgm:t>
    </dgm:pt>
    <dgm:pt modelId="{2660D323-E116-4833-8134-32E3D6EC57BA}" type="pres">
      <dgm:prSet presAssocID="{610504E0-337C-457F-93FF-460FABF59DC2}" presName="Name0" presStyleCnt="0">
        <dgm:presLayoutVars>
          <dgm:dir/>
          <dgm:animLvl val="lvl"/>
          <dgm:resizeHandles val="exact"/>
        </dgm:presLayoutVars>
      </dgm:prSet>
      <dgm:spPr/>
    </dgm:pt>
    <dgm:pt modelId="{6F6C0443-BBF9-46E7-B9A1-3521FBFDD07A}" type="pres">
      <dgm:prSet presAssocID="{62804FF7-5CD6-4CE5-BBCC-A568982AA290}" presName="Name8" presStyleCnt="0"/>
      <dgm:spPr/>
    </dgm:pt>
    <dgm:pt modelId="{93F64993-F804-4DA4-9B21-5A4B409B093B}" type="pres">
      <dgm:prSet presAssocID="{62804FF7-5CD6-4CE5-BBCC-A568982AA290}" presName="level" presStyleLbl="node1" presStyleIdx="0" presStyleCnt="4">
        <dgm:presLayoutVars>
          <dgm:chMax val="1"/>
          <dgm:bulletEnabled val="1"/>
        </dgm:presLayoutVars>
      </dgm:prSet>
      <dgm:spPr/>
    </dgm:pt>
    <dgm:pt modelId="{E2BBBC3D-8901-46AA-BDD0-E5E0C3FA57EF}" type="pres">
      <dgm:prSet presAssocID="{62804FF7-5CD6-4CE5-BBCC-A568982AA29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AE7340-AD91-495A-9F5A-9260B8F37273}" type="pres">
      <dgm:prSet presAssocID="{E037D677-B230-4B4C-82EC-4DA0BAC6938F}" presName="Name8" presStyleCnt="0"/>
      <dgm:spPr/>
    </dgm:pt>
    <dgm:pt modelId="{D4D12CC5-1BE3-4D68-8C6D-9222FF045015}" type="pres">
      <dgm:prSet presAssocID="{E037D677-B230-4B4C-82EC-4DA0BAC6938F}" presName="level" presStyleLbl="node1" presStyleIdx="1" presStyleCnt="4">
        <dgm:presLayoutVars>
          <dgm:chMax val="1"/>
          <dgm:bulletEnabled val="1"/>
        </dgm:presLayoutVars>
      </dgm:prSet>
      <dgm:spPr/>
    </dgm:pt>
    <dgm:pt modelId="{46E0C3B2-A3A5-4DDA-95E9-1F240E6392EE}" type="pres">
      <dgm:prSet presAssocID="{E037D677-B230-4B4C-82EC-4DA0BAC6938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7B5E9A3-0E32-442C-9395-B81BEB829ED2}" type="pres">
      <dgm:prSet presAssocID="{39564FA2-E710-4B80-BE09-17E9CC070E12}" presName="Name8" presStyleCnt="0"/>
      <dgm:spPr/>
    </dgm:pt>
    <dgm:pt modelId="{7513C424-E72A-4F3C-BD5D-1656E10CB4F9}" type="pres">
      <dgm:prSet presAssocID="{39564FA2-E710-4B80-BE09-17E9CC070E12}" presName="level" presStyleLbl="node1" presStyleIdx="2" presStyleCnt="4">
        <dgm:presLayoutVars>
          <dgm:chMax val="1"/>
          <dgm:bulletEnabled val="1"/>
        </dgm:presLayoutVars>
      </dgm:prSet>
      <dgm:spPr/>
    </dgm:pt>
    <dgm:pt modelId="{EDB3BAFA-00A6-4FA7-9DE0-A091B31CBE3D}" type="pres">
      <dgm:prSet presAssocID="{39564FA2-E710-4B80-BE09-17E9CC070E1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15FD60D-0EB1-4521-A48C-F36E9C62C34B}" type="pres">
      <dgm:prSet presAssocID="{A3F1A515-7D37-4FC2-ACF3-775F1E3442CD}" presName="Name8" presStyleCnt="0"/>
      <dgm:spPr/>
    </dgm:pt>
    <dgm:pt modelId="{834286A3-7237-44C8-A12F-490E6D8B1A25}" type="pres">
      <dgm:prSet presAssocID="{A3F1A515-7D37-4FC2-ACF3-775F1E3442CD}" presName="level" presStyleLbl="node1" presStyleIdx="3" presStyleCnt="4" custLinFactNeighborX="-1041" custLinFactNeighborY="65378">
        <dgm:presLayoutVars>
          <dgm:chMax val="1"/>
          <dgm:bulletEnabled val="1"/>
        </dgm:presLayoutVars>
      </dgm:prSet>
      <dgm:spPr/>
    </dgm:pt>
    <dgm:pt modelId="{DC136826-6F89-4B36-9D72-91FD31F04D9E}" type="pres">
      <dgm:prSet presAssocID="{A3F1A515-7D37-4FC2-ACF3-775F1E3442C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BDCD803-9BC9-428C-99B8-069662A13DE3}" srcId="{610504E0-337C-457F-93FF-460FABF59DC2}" destId="{E037D677-B230-4B4C-82EC-4DA0BAC6938F}" srcOrd="1" destOrd="0" parTransId="{D5916272-FBCD-454E-93AB-060C8A44BEE4}" sibTransId="{51A3C55F-6F50-4260-8817-3261DB25297F}"/>
    <dgm:cxn modelId="{28BC8D05-677F-46DF-823F-50FF8DE0AB20}" type="presOf" srcId="{39564FA2-E710-4B80-BE09-17E9CC070E12}" destId="{EDB3BAFA-00A6-4FA7-9DE0-A091B31CBE3D}" srcOrd="1" destOrd="0" presId="urn:microsoft.com/office/officeart/2005/8/layout/pyramid1"/>
    <dgm:cxn modelId="{45F03D06-28EC-4837-9D7F-E14A0A616288}" type="presOf" srcId="{A3F1A515-7D37-4FC2-ACF3-775F1E3442CD}" destId="{DC136826-6F89-4B36-9D72-91FD31F04D9E}" srcOrd="1" destOrd="0" presId="urn:microsoft.com/office/officeart/2005/8/layout/pyramid1"/>
    <dgm:cxn modelId="{39AF0310-04AE-4CA2-AD08-5CD7206C1CAC}" type="presOf" srcId="{62804FF7-5CD6-4CE5-BBCC-A568982AA290}" destId="{E2BBBC3D-8901-46AA-BDD0-E5E0C3FA57EF}" srcOrd="1" destOrd="0" presId="urn:microsoft.com/office/officeart/2005/8/layout/pyramid1"/>
    <dgm:cxn modelId="{2D15E011-163A-4BD1-A46A-B385A4990B31}" type="presOf" srcId="{39564FA2-E710-4B80-BE09-17E9CC070E12}" destId="{7513C424-E72A-4F3C-BD5D-1656E10CB4F9}" srcOrd="0" destOrd="0" presId="urn:microsoft.com/office/officeart/2005/8/layout/pyramid1"/>
    <dgm:cxn modelId="{975FA112-B3F3-4BEE-9DB6-E798013531E4}" type="presOf" srcId="{610504E0-337C-457F-93FF-460FABF59DC2}" destId="{2660D323-E116-4833-8134-32E3D6EC57BA}" srcOrd="0" destOrd="0" presId="urn:microsoft.com/office/officeart/2005/8/layout/pyramid1"/>
    <dgm:cxn modelId="{45CF8515-C6ED-4E72-8CDE-F48563767FF7}" type="presOf" srcId="{A3F1A515-7D37-4FC2-ACF3-775F1E3442CD}" destId="{834286A3-7237-44C8-A12F-490E6D8B1A25}" srcOrd="0" destOrd="0" presId="urn:microsoft.com/office/officeart/2005/8/layout/pyramid1"/>
    <dgm:cxn modelId="{B9E48965-4AD1-4393-B52B-E165DDF55026}" srcId="{610504E0-337C-457F-93FF-460FABF59DC2}" destId="{39564FA2-E710-4B80-BE09-17E9CC070E12}" srcOrd="2" destOrd="0" parTransId="{3578F47E-EB65-4E8C-AC9A-3348487FF3ED}" sibTransId="{C54E73BF-1451-4BB6-8B98-60667938B3E0}"/>
    <dgm:cxn modelId="{D395A398-3977-4D7F-9362-EEEE176E31C0}" type="presOf" srcId="{E037D677-B230-4B4C-82EC-4DA0BAC6938F}" destId="{46E0C3B2-A3A5-4DDA-95E9-1F240E6392EE}" srcOrd="1" destOrd="0" presId="urn:microsoft.com/office/officeart/2005/8/layout/pyramid1"/>
    <dgm:cxn modelId="{E4ACE998-5ACE-4ECD-9698-7DD874BC0CEE}" srcId="{610504E0-337C-457F-93FF-460FABF59DC2}" destId="{62804FF7-5CD6-4CE5-BBCC-A568982AA290}" srcOrd="0" destOrd="0" parTransId="{CA51D4B1-5C75-4224-9D4E-864B32965976}" sibTransId="{3D2C7B89-C1E9-40AC-9048-F8A2B52FEAD1}"/>
    <dgm:cxn modelId="{9486ECA4-80E4-488B-BBC8-1829A6A27EB1}" type="presOf" srcId="{62804FF7-5CD6-4CE5-BBCC-A568982AA290}" destId="{93F64993-F804-4DA4-9B21-5A4B409B093B}" srcOrd="0" destOrd="0" presId="urn:microsoft.com/office/officeart/2005/8/layout/pyramid1"/>
    <dgm:cxn modelId="{CB570DC1-D8FC-4B70-8187-E9D1ED116723}" srcId="{610504E0-337C-457F-93FF-460FABF59DC2}" destId="{A3F1A515-7D37-4FC2-ACF3-775F1E3442CD}" srcOrd="3" destOrd="0" parTransId="{54891D1E-7842-4DE8-9769-A140401ECC99}" sibTransId="{2B53F8BD-8EDA-4365-9602-39BD76870DC2}"/>
    <dgm:cxn modelId="{2A24BCD1-AC56-428F-823A-9DC550F941F2}" type="presOf" srcId="{E037D677-B230-4B4C-82EC-4DA0BAC6938F}" destId="{D4D12CC5-1BE3-4D68-8C6D-9222FF045015}" srcOrd="0" destOrd="0" presId="urn:microsoft.com/office/officeart/2005/8/layout/pyramid1"/>
    <dgm:cxn modelId="{31C39846-47FA-47A5-82A2-A47535570142}" type="presParOf" srcId="{2660D323-E116-4833-8134-32E3D6EC57BA}" destId="{6F6C0443-BBF9-46E7-B9A1-3521FBFDD07A}" srcOrd="0" destOrd="0" presId="urn:microsoft.com/office/officeart/2005/8/layout/pyramid1"/>
    <dgm:cxn modelId="{786EF8C7-2273-4855-838E-452A6377B784}" type="presParOf" srcId="{6F6C0443-BBF9-46E7-B9A1-3521FBFDD07A}" destId="{93F64993-F804-4DA4-9B21-5A4B409B093B}" srcOrd="0" destOrd="0" presId="urn:microsoft.com/office/officeart/2005/8/layout/pyramid1"/>
    <dgm:cxn modelId="{38EA2C2B-FB5F-4A7D-8020-ECD723833C7A}" type="presParOf" srcId="{6F6C0443-BBF9-46E7-B9A1-3521FBFDD07A}" destId="{E2BBBC3D-8901-46AA-BDD0-E5E0C3FA57EF}" srcOrd="1" destOrd="0" presId="urn:microsoft.com/office/officeart/2005/8/layout/pyramid1"/>
    <dgm:cxn modelId="{0E8545C2-F970-416E-A79E-719381057179}" type="presParOf" srcId="{2660D323-E116-4833-8134-32E3D6EC57BA}" destId="{67AE7340-AD91-495A-9F5A-9260B8F37273}" srcOrd="1" destOrd="0" presId="urn:microsoft.com/office/officeart/2005/8/layout/pyramid1"/>
    <dgm:cxn modelId="{B4278864-0416-4BA0-AE30-D90AC6A325BB}" type="presParOf" srcId="{67AE7340-AD91-495A-9F5A-9260B8F37273}" destId="{D4D12CC5-1BE3-4D68-8C6D-9222FF045015}" srcOrd="0" destOrd="0" presId="urn:microsoft.com/office/officeart/2005/8/layout/pyramid1"/>
    <dgm:cxn modelId="{D26152E3-6512-4728-9543-3A3E2652328E}" type="presParOf" srcId="{67AE7340-AD91-495A-9F5A-9260B8F37273}" destId="{46E0C3B2-A3A5-4DDA-95E9-1F240E6392EE}" srcOrd="1" destOrd="0" presId="urn:microsoft.com/office/officeart/2005/8/layout/pyramid1"/>
    <dgm:cxn modelId="{D8786A27-4673-4085-95D7-711764FAF7AE}" type="presParOf" srcId="{2660D323-E116-4833-8134-32E3D6EC57BA}" destId="{A7B5E9A3-0E32-442C-9395-B81BEB829ED2}" srcOrd="2" destOrd="0" presId="urn:microsoft.com/office/officeart/2005/8/layout/pyramid1"/>
    <dgm:cxn modelId="{021CC822-0BB8-4300-8685-100C41670EDF}" type="presParOf" srcId="{A7B5E9A3-0E32-442C-9395-B81BEB829ED2}" destId="{7513C424-E72A-4F3C-BD5D-1656E10CB4F9}" srcOrd="0" destOrd="0" presId="urn:microsoft.com/office/officeart/2005/8/layout/pyramid1"/>
    <dgm:cxn modelId="{43866AC3-F3BC-4295-9038-95FF7E5DD7B9}" type="presParOf" srcId="{A7B5E9A3-0E32-442C-9395-B81BEB829ED2}" destId="{EDB3BAFA-00A6-4FA7-9DE0-A091B31CBE3D}" srcOrd="1" destOrd="0" presId="urn:microsoft.com/office/officeart/2005/8/layout/pyramid1"/>
    <dgm:cxn modelId="{39AD2866-2276-4E54-BC5A-29BE3444A895}" type="presParOf" srcId="{2660D323-E116-4833-8134-32E3D6EC57BA}" destId="{E15FD60D-0EB1-4521-A48C-F36E9C62C34B}" srcOrd="3" destOrd="0" presId="urn:microsoft.com/office/officeart/2005/8/layout/pyramid1"/>
    <dgm:cxn modelId="{64BF7B1C-E65C-4408-A196-84FB3D83B1D1}" type="presParOf" srcId="{E15FD60D-0EB1-4521-A48C-F36E9C62C34B}" destId="{834286A3-7237-44C8-A12F-490E6D8B1A25}" srcOrd="0" destOrd="0" presId="urn:microsoft.com/office/officeart/2005/8/layout/pyramid1"/>
    <dgm:cxn modelId="{654DC996-5CBC-4879-B510-0B8C7B37736A}" type="presParOf" srcId="{E15FD60D-0EB1-4521-A48C-F36E9C62C34B}" destId="{DC136826-6F89-4B36-9D72-91FD31F04D9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B7A94-9EC5-4023-BCED-62EE304811AB}">
      <dsp:nvSpPr>
        <dsp:cNvPr id="0" name=""/>
        <dsp:cNvSpPr/>
      </dsp:nvSpPr>
      <dsp:spPr>
        <a:xfrm>
          <a:off x="0" y="158074"/>
          <a:ext cx="10515600" cy="1233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Děti s obezitou jsou vystaveny zvýšenému riziku komplikací včetně metabolických a kardiovaskulárních.</a:t>
          </a:r>
          <a:r>
            <a:rPr lang="cs-CZ" sz="3100" b="1" kern="1200" baseline="30000" dirty="0"/>
            <a:t>1,2,3</a:t>
          </a:r>
          <a:endParaRPr lang="cs-CZ" sz="3100" b="1" kern="1200" dirty="0"/>
        </a:p>
      </dsp:txBody>
      <dsp:txXfrm>
        <a:off x="60199" y="218273"/>
        <a:ext cx="10395202" cy="1112781"/>
      </dsp:txXfrm>
    </dsp:sp>
    <dsp:sp modelId="{D4BE7B08-DC12-4461-9633-E6D4AA02E505}">
      <dsp:nvSpPr>
        <dsp:cNvPr id="0" name=""/>
        <dsp:cNvSpPr/>
      </dsp:nvSpPr>
      <dsp:spPr>
        <a:xfrm>
          <a:off x="0" y="1662309"/>
          <a:ext cx="10515600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17780" rIns="99568" bIns="1778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cs-CZ" sz="1400" kern="1200" dirty="0"/>
        </a:p>
      </dsp:txBody>
      <dsp:txXfrm>
        <a:off x="0" y="1662309"/>
        <a:ext cx="10515600" cy="513360"/>
      </dsp:txXfrm>
    </dsp:sp>
    <dsp:sp modelId="{371CEBF4-CE38-42C9-8943-9BEFD358959F}">
      <dsp:nvSpPr>
        <dsp:cNvPr id="0" name=""/>
        <dsp:cNvSpPr/>
      </dsp:nvSpPr>
      <dsp:spPr>
        <a:xfrm>
          <a:off x="0" y="1832513"/>
          <a:ext cx="10515600" cy="1233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Dětská obezita může být spojená s rozvojem závažných psychických potíží s negativním dopadem na úroveň vzdělání.</a:t>
          </a:r>
          <a:r>
            <a:rPr lang="cs-CZ" sz="3100" b="1" kern="1200" baseline="30000" dirty="0"/>
            <a:t>4,5 </a:t>
          </a:r>
          <a:endParaRPr lang="cs-CZ" sz="3100" b="1" kern="1200" dirty="0"/>
        </a:p>
      </dsp:txBody>
      <dsp:txXfrm>
        <a:off x="60199" y="1892712"/>
        <a:ext cx="10395202" cy="1112781"/>
      </dsp:txXfrm>
    </dsp:sp>
    <dsp:sp modelId="{6771F32A-546C-4479-9BAB-4A5B681FD7FC}">
      <dsp:nvSpPr>
        <dsp:cNvPr id="0" name=""/>
        <dsp:cNvSpPr/>
      </dsp:nvSpPr>
      <dsp:spPr>
        <a:xfrm>
          <a:off x="0" y="3408849"/>
          <a:ext cx="10515600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17780" rIns="99568" bIns="1778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cs-CZ" sz="1400" kern="1200" dirty="0"/>
        </a:p>
      </dsp:txBody>
      <dsp:txXfrm>
        <a:off x="0" y="3408849"/>
        <a:ext cx="10515600" cy="513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64993-F804-4DA4-9B21-5A4B409B093B}">
      <dsp:nvSpPr>
        <dsp:cNvPr id="0" name=""/>
        <dsp:cNvSpPr/>
      </dsp:nvSpPr>
      <dsp:spPr>
        <a:xfrm>
          <a:off x="3943350" y="0"/>
          <a:ext cx="26289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solidFill>
                <a:schemeClr val="bg1"/>
              </a:solidFill>
              <a:latin typeface="Instrument Sans Medium"/>
            </a:rPr>
            <a:t>?</a:t>
          </a:r>
        </a:p>
      </dsp:txBody>
      <dsp:txXfrm>
        <a:off x="3943350" y="0"/>
        <a:ext cx="2628900" cy="1087834"/>
      </dsp:txXfrm>
    </dsp:sp>
    <dsp:sp modelId="{D4D12CC5-1BE3-4D68-8C6D-9222FF045015}">
      <dsp:nvSpPr>
        <dsp:cNvPr id="0" name=""/>
        <dsp:cNvSpPr/>
      </dsp:nvSpPr>
      <dsp:spPr>
        <a:xfrm>
          <a:off x="2628900" y="1087834"/>
          <a:ext cx="52578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 dirty="0" err="1">
              <a:solidFill>
                <a:schemeClr val="bg1"/>
              </a:solidFill>
              <a:latin typeface="Instrument Sans Medium"/>
            </a:rPr>
            <a:t>Bariatrie</a:t>
          </a:r>
          <a:endParaRPr lang="cs-CZ" sz="3600" b="1" kern="1200" dirty="0">
            <a:solidFill>
              <a:schemeClr val="bg1"/>
            </a:solidFill>
            <a:latin typeface="Instrument Sans Medium"/>
          </a:endParaRPr>
        </a:p>
      </dsp:txBody>
      <dsp:txXfrm>
        <a:off x="3549015" y="1087834"/>
        <a:ext cx="3417570" cy="1087834"/>
      </dsp:txXfrm>
    </dsp:sp>
    <dsp:sp modelId="{7513C424-E72A-4F3C-BD5D-1656E10CB4F9}">
      <dsp:nvSpPr>
        <dsp:cNvPr id="0" name=""/>
        <dsp:cNvSpPr/>
      </dsp:nvSpPr>
      <dsp:spPr>
        <a:xfrm>
          <a:off x="1314449" y="2175669"/>
          <a:ext cx="78867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 dirty="0">
              <a:solidFill>
                <a:schemeClr val="bg1"/>
              </a:solidFill>
              <a:latin typeface="Instrument Sans Medium"/>
            </a:rPr>
            <a:t>Farmakoterapie obezity                           </a:t>
          </a:r>
        </a:p>
      </dsp:txBody>
      <dsp:txXfrm>
        <a:off x="2694622" y="2175669"/>
        <a:ext cx="5126355" cy="1087834"/>
      </dsp:txXfrm>
    </dsp:sp>
    <dsp:sp modelId="{834286A3-7237-44C8-A12F-490E6D8B1A25}">
      <dsp:nvSpPr>
        <dsp:cNvPr id="0" name=""/>
        <dsp:cNvSpPr/>
      </dsp:nvSpPr>
      <dsp:spPr>
        <a:xfrm>
          <a:off x="0" y="3263503"/>
          <a:ext cx="105156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 dirty="0">
              <a:solidFill>
                <a:schemeClr val="bg1"/>
              </a:solidFill>
              <a:effectLst/>
              <a:latin typeface="Instrument Sans Medium"/>
              <a:ea typeface="Calibri" panose="020F0502020204030204" pitchFamily="34" charset="0"/>
              <a:cs typeface="Times New Roman" panose="02020603050405020304" pitchFamily="18" charset="0"/>
            </a:rPr>
            <a:t>Intervence v oblasti životního stylu</a:t>
          </a:r>
          <a:endParaRPr lang="cs-CZ" sz="3600" kern="1200" dirty="0">
            <a:solidFill>
              <a:schemeClr val="bg1"/>
            </a:solidFill>
            <a:latin typeface="Instrument Sans Medium"/>
          </a:endParaRPr>
        </a:p>
      </dsp:txBody>
      <dsp:txXfrm>
        <a:off x="1840229" y="3263503"/>
        <a:ext cx="6835140" cy="1087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DF542-CBC3-4B99-B234-E0378591FEFD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A2F1B-0693-4EF7-97B5-9417175E66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487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C9131-AF2F-0147-8548-4EFECD9FB8E4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6057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i="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Vývoj nadváhy a obezity u dětí v ČR v letech 1991 až 2021 (upraveno Vážná 2022)</a:t>
            </a:r>
            <a:endParaRPr lang="cs-CZ" sz="18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C4FC0-C253-41CD-A383-857436CB698F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3159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B199AF-5D77-B3A0-D152-2C1245EAEA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0C64ED9-F73B-81B2-452A-CE3228D28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FD2BF5-CDAA-8F6C-22C1-3CBE50664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2C26D-9A57-4E21-ACA7-E69FFDA808F6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9125EF-6D53-A373-64FF-358EF2723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D4A7C2-4751-DD17-2100-2E9FF6FB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85BD-6DE7-4E18-8920-A3F37C34E2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532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A1212-CEDC-D460-C4A6-24053B774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0526751-A2AB-1D1F-7FED-803380B13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3965E2-2E11-6D81-11A8-95E233091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2C26D-9A57-4E21-ACA7-E69FFDA808F6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B390AC-C096-28B9-0964-4C8BD70F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EBF907-5654-B5D2-10A5-CC2AC7CAC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85BD-6DE7-4E18-8920-A3F37C34E2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99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7A7FCF3-D91E-969B-48A9-4C0DE055E4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980BA07-4C45-0D67-754C-D93E4CB14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03D260-0713-208E-7576-99CEE74A4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2C26D-9A57-4E21-ACA7-E69FFDA808F6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325763-E27B-BF0F-081C-838672F4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C0D469-1FFE-0F65-E84E-384396D8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85BD-6DE7-4E18-8920-A3F37C34E2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8270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EEE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74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09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00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83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16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72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00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98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47963-5008-3604-326F-429B51AB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2F383B-6458-C560-DCEC-81CDDAE46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275D4F-EF95-2548-06EE-6BCB7B56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2C26D-9A57-4E21-ACA7-E69FFDA808F6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F8D1BF-98D6-759A-15A8-06E042816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7D8FD8-825F-5397-AAE8-F787AC73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85BD-6DE7-4E18-8920-A3F37C34E2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7491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E74DD6-BFA0-B0F4-E95E-BCBC0E8C4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4E9893D-A6DF-DD21-422C-363C6ABC9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729B3A-957A-13B2-733C-93F1E651C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2C26D-9A57-4E21-ACA7-E69FFDA808F6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539CC6-2A80-41CC-1771-FEAB53EB3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AA2440-8EBD-A2F9-346F-5106FE07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85BD-6DE7-4E18-8920-A3F37C34E2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87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DE2EFD-CCEB-B478-F2B5-2AEC2458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6C3671-68E0-2427-9FAA-BCFBAF3465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1D4D6C6-6FCA-DA15-A52F-9419D0C57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CC4A13-BB69-EDBF-4DA4-716476F98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2C26D-9A57-4E21-ACA7-E69FFDA808F6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99FE342-643E-1C35-225F-37B90007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44F2A7E-0345-8462-68E4-6C0E58EFF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85BD-6DE7-4E18-8920-A3F37C34E2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06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649D6C-0E82-2375-BDAB-F0970991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8FBD8B0-D5FB-269F-06E9-EF0E8DB99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6A7E075-B016-AE71-3505-0CC966BB9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EE2930-0BDD-E409-A793-47A98CED8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9ECBD5F-7EBC-F833-437A-D83134844F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A5605EA-6EA4-DB3A-F2F0-30625FE3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2C26D-9A57-4E21-ACA7-E69FFDA808F6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D93124A-2D51-5813-23DE-1445A9BAB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F8614DC-CBAC-489B-E1C5-19DB5024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85BD-6DE7-4E18-8920-A3F37C34E2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175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552DF7-FA6C-2DC8-1929-32C38E840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8F8F53A-746B-5FE9-774D-5FCA91A91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2C26D-9A57-4E21-ACA7-E69FFDA808F6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DDA8738-7346-5C6F-AA72-1D4040B7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625D5AA-7ABA-C828-5708-003F273F3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85BD-6DE7-4E18-8920-A3F37C34E2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34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83C9271-9A7E-4C91-83D8-D0548BFBD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2C26D-9A57-4E21-ACA7-E69FFDA808F6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C91D0EE-D1D4-8160-6CF8-1F377FAC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AA24137-5EEC-C10C-B93F-F00E55C7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85BD-6DE7-4E18-8920-A3F37C34E2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75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C324BD-A64C-858E-6A6F-997FB9A8E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6A5772-1FF3-ED34-984C-DF80E03A9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90BB66B-8404-7B05-585D-02127EBBB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AB4E539-265D-C7D3-B22D-06DE28C5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2C26D-9A57-4E21-ACA7-E69FFDA808F6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4152A8-A060-EB0D-A43C-4DEE7BEF7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F3B1FAA-39A5-7EE2-6B63-64ADD78D7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85BD-6DE7-4E18-8920-A3F37C34E2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45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2DD79B-BE4D-A39B-6A53-9E2C533D3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111C4A8-4C6D-BD8D-8CB9-93F4ECA61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D3AA189-6470-B8AF-983E-35A68B1EE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4CBE46-1654-3DDF-2621-EF124E9A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2C26D-9A57-4E21-ACA7-E69FFDA808F6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C6E1502-4556-C9A1-6242-74317AD9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E3B9CF-27C4-E776-7264-E3CF836F0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85BD-6DE7-4E18-8920-A3F37C34E2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8235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0EEA3E7-ED65-9704-7EDF-CB7B7B2D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8286ED-1DEB-3CE5-9936-95DBE08BE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B7EB65-333D-8606-1EA5-F0142CD536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2C26D-9A57-4E21-ACA7-E69FFDA808F6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86DE96-65A0-66B6-A8A3-5558731AC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AC12A2-E6D7-14A8-B79F-75CEEA196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085BD-6DE7-4E18-8920-A3F37C34E2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02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70" r:id="rId18"/>
    <p:sldLayoutId id="214748367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wp-content/uploads/2016/05/appndx-6-policy-sev-comp-obesity-pdf.pdf%204" TargetMode="External"/><Relationship Id="rId2" Type="http://schemas.openxmlformats.org/officeDocument/2006/relationships/hyperlink" Target="https://asmbs.org/patients/bariatric-surgery-procedur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easo.org/obesity/obesity-definition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754" y="0"/>
            <a:ext cx="490024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4014" y="2642599"/>
            <a:ext cx="5692417" cy="1771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cs-CZ" sz="3708" dirty="0"/>
              <a:t>Obezita z pohledu </a:t>
            </a:r>
            <a:r>
              <a:rPr lang="cs-CZ" sz="3708"/>
              <a:t>dětského lékaře</a:t>
            </a:r>
            <a:endParaRPr lang="en-US" sz="3708" dirty="0"/>
          </a:p>
        </p:txBody>
      </p:sp>
      <p:sp>
        <p:nvSpPr>
          <p:cNvPr id="4" name="Text 1"/>
          <p:cNvSpPr/>
          <p:nvPr/>
        </p:nvSpPr>
        <p:spPr>
          <a:xfrm>
            <a:off x="661492" y="4648677"/>
            <a:ext cx="283210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MUDr. Jan Boženský, MBA</a:t>
            </a:r>
            <a:endParaRPr lang="en-US" sz="1833" dirty="0"/>
          </a:p>
        </p:txBody>
      </p:sp>
      <p:sp>
        <p:nvSpPr>
          <p:cNvPr id="5" name="Text 2"/>
          <p:cNvSpPr/>
          <p:nvPr/>
        </p:nvSpPr>
        <p:spPr>
          <a:xfrm>
            <a:off x="661492" y="5091782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cs-CZ" sz="1458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GRAVIDITA A OBEZITA</a:t>
            </a:r>
          </a:p>
          <a:p>
            <a:pPr>
              <a:lnSpc>
                <a:spcPts val="2375"/>
              </a:lnSpc>
            </a:pPr>
            <a:r>
              <a:rPr lang="cs-CZ" sz="1458" dirty="0">
                <a:solidFill>
                  <a:srgbClr val="1E3063"/>
                </a:solidFill>
                <a:ea typeface="Instrument Sans Medium" pitchFamily="34" charset="-122"/>
              </a:rPr>
              <a:t>03.02.2026</a:t>
            </a:r>
          </a:p>
          <a:p>
            <a:pPr>
              <a:lnSpc>
                <a:spcPts val="2375"/>
              </a:lnSpc>
            </a:pPr>
            <a:r>
              <a:rPr lang="cs-CZ" sz="1458" dirty="0">
                <a:solidFill>
                  <a:srgbClr val="1E3063"/>
                </a:solidFill>
                <a:ea typeface="Instrument Sans Medium" pitchFamily="34" charset="-122"/>
              </a:rPr>
              <a:t>Česká lékařská komora</a:t>
            </a:r>
          </a:p>
          <a:p>
            <a:pPr>
              <a:lnSpc>
                <a:spcPts val="2375"/>
              </a:lnSpc>
            </a:pPr>
            <a:r>
              <a:rPr lang="cs-CZ" sz="1458" dirty="0">
                <a:solidFill>
                  <a:srgbClr val="1E3063"/>
                </a:solidFill>
                <a:ea typeface="Instrument Sans Medium" pitchFamily="34" charset="-122"/>
              </a:rPr>
              <a:t>Praha </a:t>
            </a:r>
            <a:endParaRPr lang="en-US" sz="1458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12046D-63C6-44F8-B99D-C5177D63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Kritická místa ve vývoji pro vznik obezity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0EC6F17-BB56-4064-90ED-20FA0311A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971" t="17414" r="12549" b="11381"/>
          <a:stretch/>
        </p:blipFill>
        <p:spPr>
          <a:xfrm>
            <a:off x="1283870" y="1268760"/>
            <a:ext cx="9624260" cy="5175448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435A26A-E80F-C9F6-988D-C1D4400F255A}"/>
              </a:ext>
            </a:extLst>
          </p:cNvPr>
          <p:cNvSpPr/>
          <p:nvPr/>
        </p:nvSpPr>
        <p:spPr>
          <a:xfrm>
            <a:off x="1773999" y="5932750"/>
            <a:ext cx="8484973" cy="2388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BF73844-B1F4-48A4-9C90-64DB2CB5FE5C}"/>
              </a:ext>
            </a:extLst>
          </p:cNvPr>
          <p:cNvSpPr txBox="1"/>
          <p:nvPr/>
        </p:nvSpPr>
        <p:spPr>
          <a:xfrm>
            <a:off x="1687996" y="6213375"/>
            <a:ext cx="88160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200" dirty="0" err="1"/>
              <a:t>González-Muniesa</a:t>
            </a:r>
            <a:r>
              <a:rPr lang="cs-CZ" sz="1200" dirty="0"/>
              <a:t>, P.; </a:t>
            </a:r>
            <a:r>
              <a:rPr lang="cs-CZ" sz="1200" dirty="0" err="1"/>
              <a:t>Martínez-González</a:t>
            </a:r>
            <a:r>
              <a:rPr lang="cs-CZ" sz="1200" dirty="0"/>
              <a:t>, M. A.; Hu, F. B.; </a:t>
            </a:r>
            <a:r>
              <a:rPr lang="cs-CZ" sz="1200" dirty="0" err="1"/>
              <a:t>Després</a:t>
            </a:r>
            <a:r>
              <a:rPr lang="cs-CZ" sz="1200" dirty="0"/>
              <a:t>, J.-P.; </a:t>
            </a:r>
            <a:r>
              <a:rPr lang="cs-CZ" sz="1200" dirty="0" err="1"/>
              <a:t>Matsuzawa</a:t>
            </a:r>
            <a:r>
              <a:rPr lang="cs-CZ" sz="1200" dirty="0"/>
              <a:t>, Y.; </a:t>
            </a:r>
            <a:r>
              <a:rPr lang="cs-CZ" sz="1200" dirty="0" err="1"/>
              <a:t>Loos</a:t>
            </a:r>
            <a:r>
              <a:rPr lang="cs-CZ" sz="1200" dirty="0"/>
              <a:t>, R. J. F.; </a:t>
            </a:r>
            <a:r>
              <a:rPr lang="cs-CZ" sz="1200" dirty="0" err="1"/>
              <a:t>Moreno</a:t>
            </a:r>
            <a:r>
              <a:rPr lang="cs-CZ" sz="1200" dirty="0"/>
              <a:t>, L. A.; </a:t>
            </a:r>
            <a:r>
              <a:rPr lang="cs-CZ" sz="1200" dirty="0" err="1"/>
              <a:t>Bray</a:t>
            </a:r>
            <a:r>
              <a:rPr lang="cs-CZ" sz="1200" dirty="0"/>
              <a:t>, G. A.; </a:t>
            </a:r>
            <a:r>
              <a:rPr lang="cs-CZ" sz="1200" dirty="0" err="1"/>
              <a:t>Martínez</a:t>
            </a:r>
            <a:r>
              <a:rPr lang="cs-CZ" sz="1200" dirty="0"/>
              <a:t>, J. A. (2017). Obesity. </a:t>
            </a:r>
            <a:r>
              <a:rPr lang="cs-CZ" sz="1200" i="1" dirty="0" err="1"/>
              <a:t>Nature</a:t>
            </a:r>
            <a:r>
              <a:rPr lang="cs-CZ" sz="1200" i="1" dirty="0"/>
              <a:t> </a:t>
            </a:r>
            <a:r>
              <a:rPr lang="cs-CZ" sz="1200" i="1" dirty="0" err="1"/>
              <a:t>Reviews</a:t>
            </a:r>
            <a:r>
              <a:rPr lang="cs-CZ" sz="1200" i="1" dirty="0"/>
              <a:t> </a:t>
            </a:r>
            <a:r>
              <a:rPr lang="cs-CZ" sz="1200" i="1" dirty="0" err="1"/>
              <a:t>Disease</a:t>
            </a:r>
            <a:r>
              <a:rPr lang="cs-CZ" sz="1200" i="1" dirty="0"/>
              <a:t> </a:t>
            </a:r>
            <a:r>
              <a:rPr lang="cs-CZ" sz="1200" i="1" dirty="0" err="1"/>
              <a:t>Primers</a:t>
            </a:r>
            <a:r>
              <a:rPr lang="cs-CZ" sz="1200" dirty="0"/>
              <a:t>, 3, článek 17034. DOI: 10.1038/nrdp.2017.34.</a:t>
            </a:r>
            <a:endParaRPr lang="cs-CZ" sz="1200" i="1" dirty="0"/>
          </a:p>
        </p:txBody>
      </p:sp>
      <p:sp>
        <p:nvSpPr>
          <p:cNvPr id="8" name="Šipka: dolů 7">
            <a:extLst>
              <a:ext uri="{FF2B5EF4-FFF2-40B4-BE49-F238E27FC236}">
                <a16:creationId xmlns:a16="http://schemas.microsoft.com/office/drawing/2014/main" id="{78EC4CF9-3AB4-C49B-CC1A-299ACB14525F}"/>
              </a:ext>
            </a:extLst>
          </p:cNvPr>
          <p:cNvSpPr/>
          <p:nvPr/>
        </p:nvSpPr>
        <p:spPr>
          <a:xfrm>
            <a:off x="2115040" y="1866916"/>
            <a:ext cx="398583" cy="12029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lů 8">
            <a:extLst>
              <a:ext uri="{FF2B5EF4-FFF2-40B4-BE49-F238E27FC236}">
                <a16:creationId xmlns:a16="http://schemas.microsoft.com/office/drawing/2014/main" id="{B5C9E1FF-B8B6-6730-E0F4-83B1F69C9839}"/>
              </a:ext>
            </a:extLst>
          </p:cNvPr>
          <p:cNvSpPr/>
          <p:nvPr/>
        </p:nvSpPr>
        <p:spPr>
          <a:xfrm>
            <a:off x="3568702" y="1866916"/>
            <a:ext cx="398583" cy="12029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18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2A7DE6-1FDF-8975-0C5B-1D4DC6EDF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Obezita dětí v ČR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431C43-3D55-E698-AECC-8649E3795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Poslední studie zaměřená na výskyt dětské nadváhy a obezity v ČR proběhla </a:t>
            </a:r>
            <a:r>
              <a:rPr lang="cs-CZ" b="1" dirty="0"/>
              <a:t>v roce 2021 </a:t>
            </a:r>
            <a:r>
              <a:rPr lang="cs-CZ" dirty="0"/>
              <a:t>a měla za úkol zjistit současná antropologická data českých dětí.</a:t>
            </a:r>
          </a:p>
          <a:p>
            <a:r>
              <a:rPr lang="cs-CZ" dirty="0"/>
              <a:t>Dle jednotné metodiky byla zjištěna tělesná výška, hmotnost, obvod pasu, břicha, boků a hodnota krevního tlaku.</a:t>
            </a:r>
          </a:p>
          <a:p>
            <a:r>
              <a:rPr lang="cs-CZ" dirty="0"/>
              <a:t>Byla získána data od celkem </a:t>
            </a:r>
            <a:r>
              <a:rPr lang="cs-CZ" b="1" dirty="0"/>
              <a:t>4 386 dětí ve věku 5-17 let</a:t>
            </a:r>
            <a:r>
              <a:rPr lang="cs-CZ" dirty="0"/>
              <a:t>. Při hodnocení hmotnosti u dětí se vycházelo z percentilových grafů BMI platných pro ČR.</a:t>
            </a:r>
          </a:p>
          <a:p>
            <a:r>
              <a:rPr lang="cs-CZ" b="1" dirty="0"/>
              <a:t>Obézních dětí bylo 16,4 % </a:t>
            </a:r>
            <a:r>
              <a:rPr lang="cs-CZ" dirty="0"/>
              <a:t>(18,2 % chlapců a 14,6 % u dívek). </a:t>
            </a:r>
          </a:p>
          <a:p>
            <a:r>
              <a:rPr lang="cs-CZ" b="1" dirty="0"/>
              <a:t>Závažnou formu (nad 99. percentil) obezity mělo v průměru 54 % obézních dětí.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300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D62F15-1F37-C9ED-2801-23167EFB5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98" y="365125"/>
            <a:ext cx="11051602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Prevalence nadváhy, obezity a závažné obezity (2021)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B0C9AD9-886E-40A6-B59E-15ED65242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199" y="1268760"/>
            <a:ext cx="5284144" cy="496855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ED10D51-C088-1045-E651-A34DA3B72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870" y="1280067"/>
            <a:ext cx="5659865" cy="495724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FD235DD-5BA3-CBB9-BE3E-5FC35237131B}"/>
              </a:ext>
            </a:extLst>
          </p:cNvPr>
          <p:cNvSpPr txBox="1"/>
          <p:nvPr/>
        </p:nvSpPr>
        <p:spPr>
          <a:xfrm>
            <a:off x="349134" y="6356350"/>
            <a:ext cx="110516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000" dirty="0"/>
              <a:t>Vážná, A., </a:t>
            </a:r>
            <a:r>
              <a:rPr lang="cs-CZ" sz="1000" dirty="0" err="1"/>
              <a:t>Vignerová</a:t>
            </a:r>
            <a:r>
              <a:rPr lang="cs-CZ" sz="1000" dirty="0"/>
              <a:t>, J., Brabec, M., Novák, J., Procházka, B., </a:t>
            </a:r>
            <a:r>
              <a:rPr lang="cs-CZ" sz="1000" dirty="0" err="1"/>
              <a:t>Gabera</a:t>
            </a:r>
            <a:r>
              <a:rPr lang="cs-CZ" sz="1000" dirty="0"/>
              <a:t>, A. a Sedlák, P. (2022). Influence </a:t>
            </a:r>
            <a:r>
              <a:rPr lang="cs-CZ" sz="1000" dirty="0" err="1"/>
              <a:t>of</a:t>
            </a:r>
            <a:r>
              <a:rPr lang="cs-CZ" sz="1000" dirty="0"/>
              <a:t> COVID-19-related </a:t>
            </a:r>
            <a:r>
              <a:rPr lang="cs-CZ" sz="1000" dirty="0" err="1"/>
              <a:t>restrictions</a:t>
            </a:r>
            <a:r>
              <a:rPr lang="cs-CZ" sz="1000" dirty="0"/>
              <a:t> on </a:t>
            </a:r>
            <a:r>
              <a:rPr lang="cs-CZ" sz="1000" dirty="0" err="1"/>
              <a:t>the</a:t>
            </a:r>
            <a:r>
              <a:rPr lang="cs-CZ" sz="1000" dirty="0"/>
              <a:t> prevalence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overweight</a:t>
            </a:r>
            <a:r>
              <a:rPr lang="cs-CZ" sz="1000" dirty="0"/>
              <a:t> and </a:t>
            </a:r>
            <a:r>
              <a:rPr lang="cs-CZ" sz="1000" dirty="0" err="1"/>
              <a:t>obese</a:t>
            </a:r>
            <a:r>
              <a:rPr lang="cs-CZ" sz="1000" dirty="0"/>
              <a:t> Czech </a:t>
            </a:r>
            <a:r>
              <a:rPr lang="cs-CZ" sz="1000" dirty="0" err="1"/>
              <a:t>children</a:t>
            </a:r>
            <a:r>
              <a:rPr lang="cs-CZ" sz="1000" dirty="0"/>
              <a:t>. </a:t>
            </a:r>
            <a:r>
              <a:rPr lang="cs-CZ" sz="1000" i="1" dirty="0"/>
              <a:t>International </a:t>
            </a:r>
            <a:r>
              <a:rPr lang="cs-CZ" sz="1000" i="1" dirty="0" err="1"/>
              <a:t>Journal</a:t>
            </a:r>
            <a:r>
              <a:rPr lang="cs-CZ" sz="1000" i="1" dirty="0"/>
              <a:t> </a:t>
            </a:r>
            <a:r>
              <a:rPr lang="cs-CZ" sz="1000" i="1" dirty="0" err="1"/>
              <a:t>of</a:t>
            </a:r>
            <a:r>
              <a:rPr lang="cs-CZ" sz="1000" i="1" dirty="0"/>
              <a:t> </a:t>
            </a:r>
            <a:r>
              <a:rPr lang="cs-CZ" sz="1000" i="1" dirty="0" err="1"/>
              <a:t>Environmental</a:t>
            </a:r>
            <a:r>
              <a:rPr lang="cs-CZ" sz="1000" i="1" dirty="0"/>
              <a:t> </a:t>
            </a:r>
            <a:r>
              <a:rPr lang="cs-CZ" sz="1000" i="1" dirty="0" err="1"/>
              <a:t>Research</a:t>
            </a:r>
            <a:r>
              <a:rPr lang="cs-CZ" sz="1000" i="1" dirty="0"/>
              <a:t> and Public </a:t>
            </a:r>
            <a:r>
              <a:rPr lang="cs-CZ" sz="1000" i="1" dirty="0" err="1"/>
              <a:t>Health</a:t>
            </a:r>
            <a:r>
              <a:rPr lang="cs-CZ" sz="1000" dirty="0"/>
              <a:t>, 19, 11902. ISSN 1661-7827.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926433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B9B6C5-11AF-1420-2B1C-7308DBAE7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35E34E0-C374-5879-2BF0-E15F52BA3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78" y="196042"/>
            <a:ext cx="8549640" cy="5867400"/>
          </a:xfrm>
          <a:prstGeom prst="rect">
            <a:avLst/>
          </a:prstGeom>
        </p:spPr>
      </p:pic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C6ED4B6D-F499-E95A-7837-401970AD6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EB7BE2D-9670-592E-6670-5D41B8C28494}"/>
              </a:ext>
            </a:extLst>
          </p:cNvPr>
          <p:cNvSpPr txBox="1"/>
          <p:nvPr/>
        </p:nvSpPr>
        <p:spPr>
          <a:xfrm>
            <a:off x="2150917" y="6176963"/>
            <a:ext cx="8680565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cs-CZ" sz="16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Vývoj nadváhy a obezity u dětí v ČR v letech 1991 až 2021 (upraveno Vážná 2022)</a:t>
            </a:r>
            <a:endParaRPr lang="cs-CZ" sz="16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125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64A06E-893F-9F90-146E-5E31C3FFB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Prenatální programování obezity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90845F-0ED1-0509-B65E-91E1D9A99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Koncept vývojového programování </a:t>
            </a:r>
            <a:r>
              <a:rPr lang="cs-CZ" b="1" dirty="0"/>
              <a:t>(</a:t>
            </a:r>
            <a:r>
              <a:rPr lang="cs-CZ" b="1" dirty="0" err="1"/>
              <a:t>Developmental</a:t>
            </a:r>
            <a:r>
              <a:rPr lang="cs-CZ" b="1" dirty="0"/>
              <a:t> </a:t>
            </a:r>
            <a:r>
              <a:rPr lang="cs-CZ" b="1" dirty="0" err="1"/>
              <a:t>Origins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Health</a:t>
            </a:r>
            <a:r>
              <a:rPr lang="cs-CZ" b="1" dirty="0"/>
              <a:t> and </a:t>
            </a:r>
            <a:r>
              <a:rPr lang="cs-CZ" b="1" dirty="0" err="1"/>
              <a:t>Disease</a:t>
            </a:r>
            <a:r>
              <a:rPr lang="cs-CZ" b="1" dirty="0"/>
              <a:t>, </a:t>
            </a:r>
            <a:r>
              <a:rPr lang="cs-CZ" b="1" dirty="0" err="1"/>
              <a:t>DOHaD</a:t>
            </a:r>
            <a:r>
              <a:rPr lang="cs-CZ" dirty="0"/>
              <a:t>) předpokládá, že nutriční a metabolické podmínky v prenatálním a časném postnatálním období mohou trvale ovlivnit metabolismus a zdraví jedince v pozdějším životě.</a:t>
            </a:r>
            <a:r>
              <a:rPr lang="cs-CZ" b="1" baseline="30000" dirty="0"/>
              <a:t>1</a:t>
            </a:r>
            <a:endParaRPr lang="cs-CZ" b="1" dirty="0"/>
          </a:p>
          <a:p>
            <a:r>
              <a:rPr lang="cs-CZ" dirty="0"/>
              <a:t>Zvláště obezita matky v těhotenství a s ní spojené změny intrauterinního prostředí jsou spojovány se zvýšeným rizikem obezity a metabolických poruch u potomků.</a:t>
            </a:r>
            <a:r>
              <a:rPr lang="cs-CZ" baseline="30000" dirty="0"/>
              <a:t> </a:t>
            </a:r>
            <a:r>
              <a:rPr lang="cs-CZ" b="1" baseline="30000" dirty="0"/>
              <a:t>1</a:t>
            </a:r>
            <a:endParaRPr lang="cs-CZ" b="1" dirty="0"/>
          </a:p>
          <a:p>
            <a:r>
              <a:rPr lang="cs-CZ" dirty="0"/>
              <a:t>Tyto asociace přetrvávají i po zohlednění genetických faktorů,               což naznačuje podíl epigenetických mechanismů.</a:t>
            </a:r>
            <a:r>
              <a:rPr lang="cs-CZ" baseline="30000" dirty="0"/>
              <a:t> </a:t>
            </a:r>
            <a:r>
              <a:rPr lang="cs-CZ" b="1" baseline="30000" dirty="0"/>
              <a:t>1,2</a:t>
            </a:r>
            <a:endParaRPr lang="cs-CZ" b="1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03B4047-7014-DCDF-D192-58B85BC77E0D}"/>
              </a:ext>
            </a:extLst>
          </p:cNvPr>
          <p:cNvSpPr txBox="1"/>
          <p:nvPr/>
        </p:nvSpPr>
        <p:spPr>
          <a:xfrm>
            <a:off x="838201" y="6076771"/>
            <a:ext cx="10515600" cy="470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cs-CZ" sz="11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Hanson</a:t>
            </a:r>
            <a:r>
              <a:rPr lang="cs-CZ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MA, </a:t>
            </a:r>
            <a:r>
              <a:rPr lang="cs-CZ" sz="11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Gluckman</a:t>
            </a:r>
            <a:r>
              <a:rPr lang="cs-CZ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PD. </a:t>
            </a:r>
            <a:r>
              <a:rPr lang="cs-CZ" sz="11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Developmental</a:t>
            </a:r>
            <a:r>
              <a:rPr lang="cs-CZ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origins</a:t>
            </a:r>
            <a:r>
              <a:rPr lang="cs-CZ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</a:t>
            </a:r>
            <a:r>
              <a:rPr lang="cs-CZ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1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cs-CZ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1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</a:t>
            </a:r>
            <a:r>
              <a:rPr lang="cs-CZ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insights</a:t>
            </a:r>
            <a:r>
              <a:rPr lang="cs-CZ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Lancet 2024;403:1041–1053. 2. Ou X, </a:t>
            </a:r>
            <a:r>
              <a:rPr lang="cs-CZ" sz="11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Thakali</a:t>
            </a:r>
            <a:r>
              <a:rPr lang="cs-CZ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KM, </a:t>
            </a:r>
            <a:r>
              <a:rPr lang="cs-CZ" sz="11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Shankar</a:t>
            </a:r>
            <a:r>
              <a:rPr lang="cs-CZ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K, et al. </a:t>
            </a:r>
            <a:r>
              <a:rPr lang="cs-CZ" sz="11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Maternal</a:t>
            </a:r>
            <a:r>
              <a:rPr lang="cs-CZ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obesity </a:t>
            </a:r>
            <a:r>
              <a:rPr lang="cs-CZ" sz="11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alters</a:t>
            </a:r>
            <a:r>
              <a:rPr lang="cs-CZ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brain </a:t>
            </a:r>
            <a:r>
              <a:rPr lang="cs-CZ" sz="11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cs-CZ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1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offspring</a:t>
            </a:r>
            <a:r>
              <a:rPr lang="cs-CZ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MRI evidence. </a:t>
            </a:r>
            <a:r>
              <a:rPr lang="cs-CZ" sz="11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</a:t>
            </a:r>
            <a:r>
              <a:rPr lang="cs-CZ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Metab</a:t>
            </a:r>
            <a:r>
              <a:rPr lang="cs-CZ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2023;5:1387–1398.</a:t>
            </a:r>
          </a:p>
        </p:txBody>
      </p:sp>
    </p:spTree>
    <p:extLst>
      <p:ext uri="{BB962C8B-B14F-4D97-AF65-F5344CB8AC3E}">
        <p14:creationId xmlns:p14="http://schemas.microsoft.com/office/powerpoint/2010/main" val="4227842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292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53169" y="2208709"/>
            <a:ext cx="7177341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rgbClr val="00206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Vliv obezity na mozek </a:t>
            </a:r>
            <a:r>
              <a:rPr lang="en-US" sz="3708" b="1" dirty="0" err="1">
                <a:solidFill>
                  <a:srgbClr val="00206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dětí</a:t>
            </a:r>
            <a:r>
              <a:rPr lang="en-US" sz="3708" b="1" dirty="0">
                <a:solidFill>
                  <a:srgbClr val="00206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 </a:t>
            </a:r>
            <a:endParaRPr lang="cs-CZ" sz="3708" b="1" dirty="0">
              <a:solidFill>
                <a:srgbClr val="002060"/>
              </a:solidFill>
              <a:latin typeface="Mona Sans Semi Bold" pitchFamily="34" charset="0"/>
              <a:ea typeface="Mona Sans Semi Bold" pitchFamily="34" charset="-122"/>
              <a:cs typeface="Mona Sans Semi Bold" pitchFamily="34" charset="-120"/>
            </a:endParaRPr>
          </a:p>
          <a:p>
            <a:pPr>
              <a:lnSpc>
                <a:spcPts val="4625"/>
              </a:lnSpc>
            </a:pPr>
            <a:r>
              <a:rPr lang="en-US" sz="3708" b="1" dirty="0">
                <a:solidFill>
                  <a:srgbClr val="00206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 dospívajících</a:t>
            </a:r>
            <a:endParaRPr lang="en-US" sz="3708" b="1" dirty="0">
              <a:solidFill>
                <a:srgbClr val="00206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318723" y="5896197"/>
            <a:ext cx="463123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Na základě studií magnetické rezonance</a:t>
            </a:r>
            <a:endParaRPr lang="en-US" sz="1833" dirty="0"/>
          </a:p>
        </p:txBody>
      </p:sp>
      <p:sp>
        <p:nvSpPr>
          <p:cNvPr id="5" name="Text 2"/>
          <p:cNvSpPr/>
          <p:nvPr/>
        </p:nvSpPr>
        <p:spPr>
          <a:xfrm>
            <a:off x="5233492" y="4044355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endParaRPr lang="en-US" sz="1458" dirty="0">
              <a:solidFill>
                <a:srgbClr val="0070C0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83395A8-46E7-6952-FE61-448C9C0125D5}"/>
              </a:ext>
            </a:extLst>
          </p:cNvPr>
          <p:cNvSpPr/>
          <p:nvPr/>
        </p:nvSpPr>
        <p:spPr>
          <a:xfrm>
            <a:off x="10715134" y="6496639"/>
            <a:ext cx="1351175" cy="259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38215" y="612027"/>
            <a:ext cx="7995139" cy="401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708"/>
              </a:lnSpc>
            </a:pPr>
            <a:r>
              <a:rPr lang="en-US" sz="2958" b="1" dirty="0">
                <a:latin typeface="Mona Sans Semi Bold" pitchFamily="34" charset="0"/>
              </a:rPr>
              <a:t>Strukturální změny mozku u dětí s </a:t>
            </a:r>
            <a:r>
              <a:rPr lang="en-US" sz="2958" b="1" dirty="0" err="1">
                <a:latin typeface="Mona Sans Semi Bold" pitchFamily="34" charset="0"/>
              </a:rPr>
              <a:t>nadváhou</a:t>
            </a:r>
            <a:endParaRPr lang="en-US" sz="2958" b="1" dirty="0">
              <a:latin typeface="Mona Sans Semi Bold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1492" y="1261368"/>
            <a:ext cx="10869018" cy="7026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250" b="1" dirty="0">
                <a:solidFill>
                  <a:srgbClr val="00206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Mozek dětí a dospívajících s nadváhou vykazuje výrazné strukturální změny, které se projevují v klíčových oblastech odpovědných za </a:t>
            </a:r>
            <a:r>
              <a:rPr lang="en-US" sz="1250" b="1" dirty="0" err="1">
                <a:solidFill>
                  <a:srgbClr val="00206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kognitivní</a:t>
            </a:r>
            <a:r>
              <a:rPr lang="en-US" sz="1250" b="1" dirty="0">
                <a:solidFill>
                  <a:srgbClr val="00206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250" b="1" dirty="0" err="1">
                <a:solidFill>
                  <a:srgbClr val="00206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funkc</a:t>
            </a:r>
            <a:r>
              <a:rPr lang="cs-CZ" sz="1250" b="1" dirty="0">
                <a:solidFill>
                  <a:srgbClr val="00206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 i </a:t>
            </a:r>
            <a:r>
              <a:rPr lang="en-US" sz="1250" b="1" dirty="0" err="1">
                <a:solidFill>
                  <a:srgbClr val="00206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emocionální</a:t>
            </a:r>
            <a:r>
              <a:rPr lang="en-US" sz="1250" b="1" dirty="0">
                <a:solidFill>
                  <a:srgbClr val="00206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regulaci.</a:t>
            </a:r>
            <a:endParaRPr lang="en-US" sz="1250" b="1" dirty="0">
              <a:solidFill>
                <a:srgbClr val="002060"/>
              </a:solidFill>
            </a:endParaRPr>
          </a:p>
        </p:txBody>
      </p:sp>
      <p:sp>
        <p:nvSpPr>
          <p:cNvPr id="5" name="Shape 3"/>
          <p:cNvSpPr/>
          <p:nvPr/>
        </p:nvSpPr>
        <p:spPr>
          <a:xfrm>
            <a:off x="828477" y="2311698"/>
            <a:ext cx="482005" cy="482005"/>
          </a:xfrm>
          <a:prstGeom prst="roundRect">
            <a:avLst>
              <a:gd name="adj" fmla="val 15807384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033" y="2444254"/>
            <a:ext cx="216893" cy="21689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477466" y="2426440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4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Prefrontální kortex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822127" y="2959190"/>
            <a:ext cx="3181945" cy="1284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4505028" y="2311698"/>
            <a:ext cx="482005" cy="482005"/>
          </a:xfrm>
          <a:prstGeom prst="roundRect">
            <a:avLst>
              <a:gd name="adj" fmla="val 15807384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37584" y="2444254"/>
            <a:ext cx="216893" cy="216893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392785" y="2410124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4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Limbický systém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 9"/>
          <p:cNvSpPr/>
          <p:nvPr/>
        </p:nvSpPr>
        <p:spPr>
          <a:xfrm>
            <a:off x="4607880" y="2959190"/>
            <a:ext cx="3177060" cy="1411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4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 hippocampu a amygdale dochází k 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objemovým změnám</a:t>
            </a:r>
            <a:r>
              <a:rPr lang="en-US" sz="14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U dětí se častěji pozoruje zmenšení, zatímco u dospívajících může být objem paradoxně zvýšený – 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tyto rozdíly </a:t>
            </a:r>
            <a:r>
              <a:rPr lang="en-US" sz="14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pravděpodobně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souvisí</a:t>
            </a:r>
            <a:r>
              <a:rPr lang="cs-CZ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                        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cs-CZ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                      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 narušením přirozeného vývojového procesu.</a:t>
            </a:r>
            <a:endParaRPr lang="en-US" sz="1400" b="1" dirty="0"/>
          </a:p>
        </p:txBody>
      </p:sp>
      <p:sp>
        <p:nvSpPr>
          <p:cNvPr id="15" name="Shape 11"/>
          <p:cNvSpPr/>
          <p:nvPr/>
        </p:nvSpPr>
        <p:spPr>
          <a:xfrm>
            <a:off x="8181578" y="2311698"/>
            <a:ext cx="482005" cy="482005"/>
          </a:xfrm>
          <a:prstGeom prst="roundRect">
            <a:avLst>
              <a:gd name="adj" fmla="val 15807384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14134" y="2444254"/>
            <a:ext cx="216893" cy="216893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092902" y="2410124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4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Bílá hmota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 13"/>
          <p:cNvSpPr/>
          <p:nvPr/>
        </p:nvSpPr>
        <p:spPr>
          <a:xfrm>
            <a:off x="8123796" y="2959190"/>
            <a:ext cx="3181945" cy="1027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4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Obezita vede ke změnám v integritě bílé hmoty, což 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narušuje efektivní komunikaci mezi různými částmi mozku </a:t>
            </a:r>
            <a:r>
              <a:rPr lang="en-US" sz="14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 může ovlivnit rychlost zpracování informací.</a:t>
            </a:r>
            <a:endParaRPr lang="en-US" sz="1400" dirty="0"/>
          </a:p>
        </p:txBody>
      </p:sp>
      <p:sp>
        <p:nvSpPr>
          <p:cNvPr id="19" name="Shape 14"/>
          <p:cNvSpPr/>
          <p:nvPr/>
        </p:nvSpPr>
        <p:spPr>
          <a:xfrm>
            <a:off x="661492" y="5191224"/>
            <a:ext cx="10869018" cy="939503"/>
          </a:xfrm>
          <a:prstGeom prst="roundRect">
            <a:avLst>
              <a:gd name="adj" fmla="val 7183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127" y="5435501"/>
            <a:ext cx="200819" cy="160635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022946" y="5376459"/>
            <a:ext cx="10346928" cy="529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Zhao, S., Semeia, L., Veit, R., Moser, J., Preissl, H., &amp; Kullmann, S. (2025). Structural and Functional Brain Changes in Children and Adolescents With Obesity. Obesity Reviews.</a:t>
            </a:r>
            <a:endParaRPr lang="en-US" sz="1250" dirty="0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5D8CA063-6D96-F362-985C-F9ACA34C50B7}"/>
              </a:ext>
            </a:extLst>
          </p:cNvPr>
          <p:cNvSpPr/>
          <p:nvPr/>
        </p:nvSpPr>
        <p:spPr>
          <a:xfrm>
            <a:off x="10715134" y="6496639"/>
            <a:ext cx="1351175" cy="259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0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755A99D-3930-9B3D-6FEB-5A885A533E70}"/>
              </a:ext>
            </a:extLst>
          </p:cNvPr>
          <p:cNvSpPr txBox="1"/>
          <p:nvPr/>
        </p:nvSpPr>
        <p:spPr>
          <a:xfrm>
            <a:off x="822127" y="2959190"/>
            <a:ext cx="3514451" cy="135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Vyšší BMI je </a:t>
            </a:r>
            <a:r>
              <a:rPr lang="en-US" sz="1400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spojen</a:t>
            </a:r>
            <a:r>
              <a:rPr lang="cs-CZ" sz="14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</a:t>
            </a:r>
            <a:r>
              <a:rPr lang="en-US" sz="14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se </a:t>
            </a:r>
            <a:r>
              <a:rPr lang="en-US" sz="1400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sníženým</a:t>
            </a:r>
            <a:r>
              <a:rPr lang="en-US" sz="14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00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objemem</a:t>
            </a:r>
            <a:r>
              <a:rPr lang="en-US" sz="14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a </a:t>
            </a:r>
            <a:r>
              <a:rPr lang="en-US" sz="1400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tloušťkou</a:t>
            </a:r>
            <a:r>
              <a:rPr lang="en-US" sz="14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PFC. 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Tato oblast je </a:t>
            </a:r>
            <a:r>
              <a:rPr lang="en-US" sz="14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kritická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pro </a:t>
            </a:r>
            <a:r>
              <a:rPr lang="en-US" sz="14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sebekontrolu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a </a:t>
            </a:r>
            <a:r>
              <a:rPr lang="en-US" sz="14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exekutivní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funkce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– </a:t>
            </a:r>
            <a:r>
              <a:rPr lang="en-US" sz="14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její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změny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mohou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vést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ke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zhoršené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kognitivní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výkonnosti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a </a:t>
            </a:r>
            <a:r>
              <a:rPr lang="en-US" sz="14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problémům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s </a:t>
            </a:r>
            <a:r>
              <a:rPr lang="en-US" sz="14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impulzivitou</a:t>
            </a:r>
            <a:r>
              <a:rPr lang="en-US" sz="14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18" grpId="0" build="allAtOnce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521891"/>
            <a:ext cx="10148491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2958" b="1" dirty="0"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Funkční změny: Jak obezita ovlivňuje mozkovou aktivitu</a:t>
            </a:r>
            <a:endParaRPr lang="en-US" sz="2958" b="1" dirty="0"/>
          </a:p>
        </p:txBody>
      </p:sp>
      <p:sp>
        <p:nvSpPr>
          <p:cNvPr id="4" name="Text 2"/>
          <p:cNvSpPr/>
          <p:nvPr/>
        </p:nvSpPr>
        <p:spPr>
          <a:xfrm>
            <a:off x="661492" y="2378869"/>
            <a:ext cx="321577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Hyperaktivní systém odměn</a:t>
            </a:r>
            <a:endParaRPr lang="en-US" sz="1833" b="1" dirty="0">
              <a:solidFill>
                <a:srgbClr val="FF000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661492" y="2863156"/>
            <a:ext cx="5203924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Děti a dospívající s nadváhou vykazují </a:t>
            </a:r>
            <a:r>
              <a:rPr lang="en-US" sz="1458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zvýšenou aktivaci</a:t>
            </a:r>
            <a:r>
              <a:rPr lang="en-US" sz="1458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v oblastech odměny – striatu a insula – při pohledu na lákavé jídlo i při jeho ochutnání.</a:t>
            </a:r>
            <a:endParaRPr lang="en-US" sz="1458" dirty="0"/>
          </a:p>
        </p:txBody>
      </p:sp>
      <p:sp>
        <p:nvSpPr>
          <p:cNvPr id="6" name="Text 4"/>
          <p:cNvSpPr/>
          <p:nvPr/>
        </p:nvSpPr>
        <p:spPr>
          <a:xfrm>
            <a:off x="661492" y="3940472"/>
            <a:ext cx="5203924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Tato zvýšená citlivost je v souladu s </a:t>
            </a:r>
            <a:r>
              <a:rPr lang="en-US" sz="1458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hypotézou senzitizace na odměnu</a:t>
            </a:r>
            <a:r>
              <a:rPr lang="en-US" sz="1458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(feed-forward mechanismus) a </a:t>
            </a:r>
            <a:r>
              <a:rPr lang="en-US" sz="1458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může vést k přejídání a preferenci vysoce kalorických potravin.</a:t>
            </a:r>
            <a:endParaRPr lang="en-US" sz="1458" b="1" dirty="0"/>
          </a:p>
        </p:txBody>
      </p:sp>
      <p:sp>
        <p:nvSpPr>
          <p:cNvPr id="7" name="Text 5"/>
          <p:cNvSpPr/>
          <p:nvPr/>
        </p:nvSpPr>
        <p:spPr>
          <a:xfrm>
            <a:off x="6332935" y="2378869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Oslabení kontroly</a:t>
            </a:r>
            <a:endParaRPr lang="en-US" sz="1833" b="1" dirty="0">
              <a:solidFill>
                <a:srgbClr val="FF0000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6332935" y="2863156"/>
            <a:ext cx="5203924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 dospívajících s nadváhou je zaznamenána </a:t>
            </a:r>
            <a:r>
              <a:rPr lang="en-US" sz="1458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snížená aktivace</a:t>
            </a:r>
            <a:r>
              <a:rPr lang="en-US" sz="1458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v oblastech spojených s interoceptivním zpracováním signálů – tedy vnímáním vnitřních stavů těla.</a:t>
            </a:r>
            <a:endParaRPr lang="en-US" sz="1458" dirty="0"/>
          </a:p>
        </p:txBody>
      </p:sp>
      <p:sp>
        <p:nvSpPr>
          <p:cNvPr id="9" name="Text 7"/>
          <p:cNvSpPr/>
          <p:nvPr/>
        </p:nvSpPr>
        <p:spPr>
          <a:xfrm>
            <a:off x="6332935" y="3940472"/>
            <a:ext cx="5203924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To se projevuje zejména během rozhodovacích procesů a může vést k </a:t>
            </a:r>
            <a:r>
              <a:rPr lang="en-US" sz="1458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horší sebekontrole a preferenci okamžité odměny před dlouhodobými zdravotními přínosy</a:t>
            </a:r>
            <a:r>
              <a:rPr lang="en-US" sz="1458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458" dirty="0"/>
          </a:p>
        </p:txBody>
      </p:sp>
      <p:sp>
        <p:nvSpPr>
          <p:cNvPr id="10" name="Shape 8"/>
          <p:cNvSpPr/>
          <p:nvPr/>
        </p:nvSpPr>
        <p:spPr>
          <a:xfrm>
            <a:off x="661492" y="5230416"/>
            <a:ext cx="10869018" cy="1105594"/>
          </a:xfrm>
          <a:prstGeom prst="roundRect">
            <a:avLst>
              <a:gd name="adj" fmla="val 7181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03" y="5523507"/>
            <a:ext cx="236240" cy="189012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275755" y="5466656"/>
            <a:ext cx="1006574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Zhao, S., Semeia, L., Veit, R., Moser, J., Preissl, H., &amp; Kullmann, S. (2025). Structural and Functional Brain Changes in Children and Adolescents With Obesity. Obesity Reviews</a:t>
            </a:r>
            <a:r>
              <a:rPr lang="en-US" sz="1458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458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195AA8B-E9C2-9444-0AA2-264A7B6512B9}"/>
              </a:ext>
            </a:extLst>
          </p:cNvPr>
          <p:cNvSpPr/>
          <p:nvPr/>
        </p:nvSpPr>
        <p:spPr>
          <a:xfrm>
            <a:off x="10715134" y="6496639"/>
            <a:ext cx="1351175" cy="259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0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2D4E2EF-B719-6EB3-2B42-8884820F032E}"/>
              </a:ext>
            </a:extLst>
          </p:cNvPr>
          <p:cNvSpPr txBox="1"/>
          <p:nvPr/>
        </p:nvSpPr>
        <p:spPr>
          <a:xfrm>
            <a:off x="661492" y="1071460"/>
            <a:ext cx="10397276" cy="992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75"/>
              </a:lnSpc>
            </a:pPr>
            <a:r>
              <a:rPr lang="en-US" sz="1600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Funkční</a:t>
            </a:r>
            <a:r>
              <a:rPr lang="en-US" sz="16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magnetická</a:t>
            </a:r>
            <a:r>
              <a:rPr lang="en-US" sz="16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resonance</a:t>
            </a:r>
            <a:r>
              <a:rPr lang="cs-CZ" sz="16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ukazuje</a:t>
            </a:r>
            <a:r>
              <a:rPr lang="en-US" sz="16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00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že</a:t>
            </a:r>
            <a:r>
              <a:rPr lang="en-US" sz="16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obezita</a:t>
            </a:r>
            <a:r>
              <a:rPr lang="en-US" sz="16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ovlivňuje</a:t>
            </a:r>
            <a:r>
              <a:rPr lang="en-US" sz="16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jak </a:t>
            </a:r>
            <a:r>
              <a:rPr lang="en-US" sz="1600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mozek</a:t>
            </a:r>
            <a:r>
              <a:rPr lang="en-US" sz="16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reaguje</a:t>
            </a:r>
            <a:r>
              <a:rPr lang="en-US" sz="16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</a:t>
            </a:r>
            <a:r>
              <a:rPr lang="en-US" sz="16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stimuly</a:t>
            </a:r>
            <a:r>
              <a:rPr lang="en-US" sz="16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spojené</a:t>
            </a:r>
            <a:r>
              <a:rPr lang="en-US" sz="16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s </a:t>
            </a:r>
            <a:r>
              <a:rPr lang="en-US" sz="1600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jídlem</a:t>
            </a:r>
            <a:r>
              <a:rPr lang="cs-CZ" sz="16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a  rozhodováním.</a:t>
            </a:r>
          </a:p>
          <a:p>
            <a:pPr>
              <a:lnSpc>
                <a:spcPts val="2375"/>
              </a:lnSpc>
            </a:pP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292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015654" y="478531"/>
            <a:ext cx="5029201" cy="346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8"/>
              </a:lnSpc>
            </a:pPr>
            <a:r>
              <a:rPr lang="en-US" sz="2800" b="1" dirty="0"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Rodinné faktory a možnosti intervence</a:t>
            </a:r>
            <a:endParaRPr lang="en-US" sz="2800" b="1" dirty="0"/>
          </a:p>
        </p:txBody>
      </p:sp>
      <p:sp>
        <p:nvSpPr>
          <p:cNvPr id="5" name="Shape 2"/>
          <p:cNvSpPr/>
          <p:nvPr/>
        </p:nvSpPr>
        <p:spPr>
          <a:xfrm>
            <a:off x="5218609" y="1360983"/>
            <a:ext cx="6326783" cy="76200"/>
          </a:xfrm>
          <a:prstGeom prst="roundRect">
            <a:avLst>
              <a:gd name="adj" fmla="val 76372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6" name="Shape 3"/>
          <p:cNvSpPr/>
          <p:nvPr/>
        </p:nvSpPr>
        <p:spPr>
          <a:xfrm>
            <a:off x="8174187" y="1172269"/>
            <a:ext cx="415628" cy="415628"/>
          </a:xfrm>
          <a:prstGeom prst="roundRect">
            <a:avLst>
              <a:gd name="adj" fmla="val 18333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8904" y="1296888"/>
            <a:ext cx="166192" cy="16619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76169" y="1726407"/>
            <a:ext cx="2708374" cy="216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2400" b="1" dirty="0"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Vliv rodičů a prenatální expozice</a:t>
            </a:r>
            <a:endParaRPr lang="en-US" sz="2400" b="1" dirty="0"/>
          </a:p>
        </p:txBody>
      </p:sp>
      <p:sp>
        <p:nvSpPr>
          <p:cNvPr id="9" name="Text 5"/>
          <p:cNvSpPr/>
          <p:nvPr/>
        </p:nvSpPr>
        <p:spPr>
          <a:xfrm>
            <a:off x="5395218" y="2114252"/>
            <a:ext cx="6011664" cy="443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2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Studie naznačují, že děti matek s obezitou nebo gestačním diabetem (GDM) mohou vykazovat podobné změny v mozku – zejména v hipokampu a </a:t>
            </a:r>
            <a:r>
              <a:rPr lang="en-US" sz="1200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hypotalamu</a:t>
            </a:r>
            <a:r>
              <a:rPr lang="en-US" sz="12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–</a:t>
            </a:r>
            <a:endParaRPr lang="cs-CZ" sz="1200" dirty="0"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>
              <a:lnSpc>
                <a:spcPts val="1708"/>
              </a:lnSpc>
            </a:pPr>
            <a:r>
              <a:rPr lang="en-US" sz="12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nezávisle</a:t>
            </a:r>
            <a:r>
              <a:rPr lang="en-US" sz="12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2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</a:t>
            </a:r>
            <a:r>
              <a:rPr lang="en-US" sz="12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cs-CZ" sz="12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své </a:t>
            </a:r>
            <a:r>
              <a:rPr lang="en-US" sz="12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vlastní</a:t>
            </a:r>
            <a:r>
              <a:rPr lang="en-US" sz="12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cs-CZ" sz="12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hmotnosti.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5395218" y="2691011"/>
            <a:ext cx="6011664" cy="443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8"/>
              </a:lnSpc>
            </a:pPr>
            <a:endParaRPr lang="en-US" sz="1200" dirty="0"/>
          </a:p>
        </p:txBody>
      </p:sp>
      <p:sp>
        <p:nvSpPr>
          <p:cNvPr id="12" name="Shape 8"/>
          <p:cNvSpPr/>
          <p:nvPr/>
        </p:nvSpPr>
        <p:spPr>
          <a:xfrm>
            <a:off x="5218609" y="3480793"/>
            <a:ext cx="6326783" cy="76200"/>
          </a:xfrm>
          <a:prstGeom prst="roundRect">
            <a:avLst>
              <a:gd name="adj" fmla="val 76372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3" name="Shape 9"/>
          <p:cNvSpPr/>
          <p:nvPr/>
        </p:nvSpPr>
        <p:spPr>
          <a:xfrm>
            <a:off x="8174187" y="3292079"/>
            <a:ext cx="415628" cy="415628"/>
          </a:xfrm>
          <a:prstGeom prst="roundRect">
            <a:avLst>
              <a:gd name="adj" fmla="val 18333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98904" y="3416697"/>
            <a:ext cx="166192" cy="166192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376169" y="3464321"/>
            <a:ext cx="1731963" cy="216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2400" b="1" dirty="0"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Účinky intervencí</a:t>
            </a:r>
            <a:endParaRPr lang="en-US" sz="2400" b="1" dirty="0"/>
          </a:p>
        </p:txBody>
      </p:sp>
      <p:sp>
        <p:nvSpPr>
          <p:cNvPr id="16" name="Text 11"/>
          <p:cNvSpPr/>
          <p:nvPr/>
        </p:nvSpPr>
        <p:spPr>
          <a:xfrm>
            <a:off x="5376169" y="3880844"/>
            <a:ext cx="6011664" cy="443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20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Intervence zaměřené na pohyb, zdravou stravu a behaviorální změny mají prokazatelné pozitivní účinky na mozkové struktury.</a:t>
            </a:r>
            <a:endParaRPr lang="en-US" sz="1200" dirty="0"/>
          </a:p>
        </p:txBody>
      </p:sp>
      <p:sp>
        <p:nvSpPr>
          <p:cNvPr id="17" name="Text 12"/>
          <p:cNvSpPr/>
          <p:nvPr/>
        </p:nvSpPr>
        <p:spPr>
          <a:xfrm>
            <a:off x="5376169" y="4439445"/>
            <a:ext cx="6011664" cy="443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2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Aerobní cvičení může zlepšit integritu bílé hmoty a funkční konektivitu </a:t>
            </a:r>
            <a:r>
              <a:rPr lang="en-US" sz="12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mozkových</a:t>
            </a:r>
            <a:r>
              <a:rPr lang="en-US" sz="12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2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sítí</a:t>
            </a:r>
            <a:endParaRPr lang="cs-CZ" sz="1200" b="1" dirty="0"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>
              <a:lnSpc>
                <a:spcPts val="1708"/>
              </a:lnSpc>
            </a:pPr>
            <a:r>
              <a:rPr lang="cs-CZ" sz="12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- </a:t>
            </a:r>
            <a:r>
              <a:rPr lang="en-US" sz="12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což</a:t>
            </a:r>
            <a:r>
              <a:rPr lang="en-US" sz="12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2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podporuje</a:t>
            </a:r>
            <a:r>
              <a:rPr lang="en-US" sz="12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2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kognit</a:t>
            </a:r>
            <a:r>
              <a:rPr lang="cs-CZ" sz="12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2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vní</a:t>
            </a:r>
            <a:r>
              <a:rPr lang="en-US" sz="12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funkce a emocionální regulaci.</a:t>
            </a:r>
            <a:endParaRPr lang="en-US" sz="1200" b="1" dirty="0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7118" y="5639892"/>
            <a:ext cx="173137" cy="138509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5668764" y="5602387"/>
            <a:ext cx="5738118" cy="443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083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Zhao, S., Semeia, L., Veit, R., Moser, J., Preissl, H., &amp; Kullmann, S. (2025). Structural and Functional Brain Changes in Children and Adolescents With Obesity. Obesity Reviews.</a:t>
            </a:r>
            <a:endParaRPr lang="en-US" sz="1083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1" y="2394149"/>
            <a:ext cx="6864723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rgbClr val="FF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 </a:t>
            </a:r>
            <a:r>
              <a:rPr lang="en-US" sz="3708" b="1" dirty="0" err="1">
                <a:solidFill>
                  <a:srgbClr val="FF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dělat</a:t>
            </a:r>
            <a:r>
              <a:rPr lang="en-US" sz="3708" b="1" dirty="0">
                <a:solidFill>
                  <a:srgbClr val="FF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s </a:t>
            </a:r>
            <a:r>
              <a:rPr lang="en-US" sz="3708" b="1" dirty="0" err="1">
                <a:solidFill>
                  <a:srgbClr val="FF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dítětem</a:t>
            </a:r>
            <a:r>
              <a:rPr lang="cs-CZ" sz="3708" b="1" dirty="0">
                <a:solidFill>
                  <a:srgbClr val="FF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cs-CZ" sz="3708" b="1">
                <a:solidFill>
                  <a:srgbClr val="FF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 obezitou</a:t>
            </a:r>
            <a:r>
              <a:rPr lang="en-US" sz="3708" b="1" dirty="0">
                <a:solidFill>
                  <a:srgbClr val="FF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?</a:t>
            </a:r>
            <a:endParaRPr lang="en-US" sz="3708" b="1" dirty="0">
              <a:solidFill>
                <a:srgbClr val="FF00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3858915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endParaRPr lang="en-US" sz="1458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853778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Konflikt zájmů</a:t>
            </a:r>
            <a:endParaRPr lang="en-US" sz="3708" dirty="0"/>
          </a:p>
        </p:txBody>
      </p:sp>
      <p:sp>
        <p:nvSpPr>
          <p:cNvPr id="4" name="Shape 2"/>
          <p:cNvSpPr/>
          <p:nvPr/>
        </p:nvSpPr>
        <p:spPr>
          <a:xfrm>
            <a:off x="850503" y="2011462"/>
            <a:ext cx="567035" cy="567035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475" y="2167334"/>
            <a:ext cx="255092" cy="25509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50504" y="276750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Předseda</a:t>
            </a:r>
            <a:endParaRPr lang="en-US" sz="1833" b="1" dirty="0"/>
          </a:p>
        </p:txBody>
      </p:sp>
      <p:sp>
        <p:nvSpPr>
          <p:cNvPr id="7" name="Text 4"/>
          <p:cNvSpPr/>
          <p:nvPr/>
        </p:nvSpPr>
        <p:spPr>
          <a:xfrm>
            <a:off x="850503" y="3176191"/>
            <a:ext cx="4961930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Sekce pediatrické obezitologie České obezitologické společnosti JEP</a:t>
            </a:r>
            <a:endParaRPr lang="en-US" sz="1458" b="1" dirty="0"/>
          </a:p>
        </p:txBody>
      </p:sp>
      <p:sp>
        <p:nvSpPr>
          <p:cNvPr id="9" name="Shape 6"/>
          <p:cNvSpPr/>
          <p:nvPr/>
        </p:nvSpPr>
        <p:spPr>
          <a:xfrm>
            <a:off x="6379468" y="2011462"/>
            <a:ext cx="567035" cy="567035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5440" y="2167334"/>
            <a:ext cx="255092" cy="25509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379469" y="276750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Místopředseda</a:t>
            </a:r>
            <a:endParaRPr lang="en-US" sz="1833" b="1" dirty="0"/>
          </a:p>
        </p:txBody>
      </p:sp>
      <p:sp>
        <p:nvSpPr>
          <p:cNvPr id="12" name="Text 8"/>
          <p:cNvSpPr/>
          <p:nvPr/>
        </p:nvSpPr>
        <p:spPr>
          <a:xfrm>
            <a:off x="6379469" y="3176191"/>
            <a:ext cx="4962029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Správní rada Společnosti pro výživu</a:t>
            </a:r>
            <a:endParaRPr lang="en-US" sz="1458" b="1" dirty="0"/>
          </a:p>
        </p:txBody>
      </p:sp>
      <p:sp>
        <p:nvSpPr>
          <p:cNvPr id="14" name="Shape 10"/>
          <p:cNvSpPr/>
          <p:nvPr/>
        </p:nvSpPr>
        <p:spPr>
          <a:xfrm>
            <a:off x="850503" y="4348063"/>
            <a:ext cx="567035" cy="567035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6475" y="4503936"/>
            <a:ext cx="255092" cy="25509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850504" y="5104110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Předseda</a:t>
            </a:r>
            <a:endParaRPr lang="en-US" sz="1833" b="1" dirty="0"/>
          </a:p>
        </p:txBody>
      </p:sp>
      <p:sp>
        <p:nvSpPr>
          <p:cNvPr id="17" name="Text 12"/>
          <p:cNvSpPr/>
          <p:nvPr/>
        </p:nvSpPr>
        <p:spPr>
          <a:xfrm>
            <a:off x="850503" y="5512793"/>
            <a:ext cx="4961930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Správní rada Nadačního fondu 1000 dní do života</a:t>
            </a:r>
            <a:endParaRPr lang="en-US" sz="1458" b="1" dirty="0"/>
          </a:p>
        </p:txBody>
      </p:sp>
      <p:sp>
        <p:nvSpPr>
          <p:cNvPr id="19" name="Shape 14"/>
          <p:cNvSpPr/>
          <p:nvPr/>
        </p:nvSpPr>
        <p:spPr>
          <a:xfrm>
            <a:off x="6379468" y="4348063"/>
            <a:ext cx="567035" cy="567035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35440" y="4503936"/>
            <a:ext cx="255092" cy="255092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6379469" y="5104110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Primář</a:t>
            </a:r>
            <a:endParaRPr lang="en-US" sz="1833" b="1" dirty="0"/>
          </a:p>
        </p:txBody>
      </p:sp>
      <p:sp>
        <p:nvSpPr>
          <p:cNvPr id="22" name="Text 16"/>
          <p:cNvSpPr/>
          <p:nvPr/>
        </p:nvSpPr>
        <p:spPr>
          <a:xfrm>
            <a:off x="6379469" y="5512793"/>
            <a:ext cx="4962029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Dětské oddělení Nemocnice AGEL Ostrava-Vítkovice a.s.</a:t>
            </a:r>
            <a:endParaRPr lang="en-US" sz="1458" b="1" dirty="0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27FA9C68-4384-EF4C-6079-9702EFD2372F}"/>
              </a:ext>
            </a:extLst>
          </p:cNvPr>
          <p:cNvSpPr/>
          <p:nvPr/>
        </p:nvSpPr>
        <p:spPr>
          <a:xfrm>
            <a:off x="10715134" y="6496639"/>
            <a:ext cx="1351175" cy="2592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00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CE7F0413-6CA0-22A1-E310-8D90A6F69A23}"/>
              </a:ext>
            </a:extLst>
          </p:cNvPr>
          <p:cNvSpPr/>
          <p:nvPr/>
        </p:nvSpPr>
        <p:spPr>
          <a:xfrm>
            <a:off x="10715134" y="6496639"/>
            <a:ext cx="1351175" cy="259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3496D-7123-4A4C-BCD1-9055F03C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357" y="109537"/>
            <a:ext cx="9558283" cy="1143000"/>
          </a:xfrm>
        </p:spPr>
        <p:txBody>
          <a:bodyPr/>
          <a:lstStyle/>
          <a:p>
            <a:endParaRPr lang="cs-CZ" b="1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D7E49C6C-C9E4-4CD7-AD61-1FEEE5F25F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7771012"/>
              </p:ext>
            </p:extLst>
          </p:nvPr>
        </p:nvGraphicFramePr>
        <p:xfrm>
          <a:off x="838200" y="141568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3037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59893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4022031"/>
            <a:ext cx="7840365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Intervence v oblasti životního stylu</a:t>
            </a:r>
            <a:endParaRPr lang="en-US" sz="3708" b="1" dirty="0">
              <a:solidFill>
                <a:srgbClr val="FF00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4896148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První linie léčby obezity v dětském věku – komplexní programy změny návyků celé rodiny.</a:t>
            </a:r>
            <a:endParaRPr lang="en-US" sz="1458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DE95361-42E6-9F90-370C-02D746FA0F55}"/>
              </a:ext>
            </a:extLst>
          </p:cNvPr>
          <p:cNvSpPr/>
          <p:nvPr/>
        </p:nvSpPr>
        <p:spPr>
          <a:xfrm>
            <a:off x="10715134" y="6496639"/>
            <a:ext cx="1351175" cy="259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1BA781-5822-4B4A-AC81-5A8BD5E6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Intervence v oblasti životního stylu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DC45D1-1613-CF1C-9BAE-1CEA9B333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/>
              <a:t>Multidisciplinární intervenční programy </a:t>
            </a:r>
            <a:r>
              <a:rPr lang="cs-CZ" dirty="0"/>
              <a:t>změny životního stylu, které se zaměřují na zdravou výživu, přiměřenou fyzickou aktivitu a změnu chování, jsou </a:t>
            </a:r>
            <a:r>
              <a:rPr lang="cs-CZ" b="1" dirty="0"/>
              <a:t>první a nejčastěji aplikovanou metodou léčby obezity  v dětském věku</a:t>
            </a:r>
            <a:r>
              <a:rPr lang="cs-CZ" dirty="0"/>
              <a:t>.</a:t>
            </a:r>
            <a:r>
              <a:rPr lang="cs-CZ" baseline="30000" dirty="0"/>
              <a:t>1,2</a:t>
            </a:r>
            <a:endParaRPr lang="cs-CZ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/>
              <a:t>Zejména intervence v oblasti životního stylu je dle výsledků studií účinná při snižování hmotnosti u mladších dětí s obezitou, </a:t>
            </a:r>
            <a:r>
              <a:rPr lang="cs-CZ" b="1" dirty="0"/>
              <a:t>ale u dospívajících s těžkou formou obezitou nebyl zjištěn výraznější efekt intervence.</a:t>
            </a:r>
            <a:r>
              <a:rPr lang="cs-CZ" baseline="30000" dirty="0"/>
              <a:t>1,3</a:t>
            </a:r>
            <a:r>
              <a:rPr lang="cs-CZ" dirty="0"/>
              <a:t>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6C11EE3-2849-F43E-9636-413BA30D715B}"/>
              </a:ext>
            </a:extLst>
          </p:cNvPr>
          <p:cNvSpPr txBox="1"/>
          <p:nvPr/>
        </p:nvSpPr>
        <p:spPr>
          <a:xfrm>
            <a:off x="838200" y="5957957"/>
            <a:ext cx="10611338" cy="707886"/>
          </a:xfrm>
          <a:prstGeom prst="rect">
            <a:avLst/>
          </a:prstGeom>
          <a:solidFill>
            <a:srgbClr val="FFC6C6"/>
          </a:solidFill>
        </p:spPr>
        <p:txBody>
          <a:bodyPr wrap="square">
            <a:spAutoFit/>
          </a:bodyPr>
          <a:lstStyle/>
          <a:p>
            <a:r>
              <a:rPr lang="cs-CZ" sz="1000" i="1" dirty="0"/>
              <a:t>1. </a:t>
            </a:r>
            <a:r>
              <a:rPr lang="en-US" sz="1000" i="1" dirty="0" err="1"/>
              <a:t>Maffeis</a:t>
            </a:r>
            <a:r>
              <a:rPr lang="en-US" sz="1000" i="1" dirty="0"/>
              <a:t>, C., a </a:t>
            </a:r>
            <a:r>
              <a:rPr lang="en-US" sz="1000" i="1" dirty="0" err="1"/>
              <a:t>kol</a:t>
            </a:r>
            <a:r>
              <a:rPr lang="en-US" sz="1000" i="1" dirty="0"/>
              <a:t>. (2023). The treatment of obesity in children and adolescents: consensus position statement of the Italian Society of Pediatric Endocrinology and Diabetology, Italian Society of Pediatrics and Italian Society of Pediatric Surgery. Italian Journal of Pediatrics, 49, </a:t>
            </a:r>
            <a:r>
              <a:rPr lang="en-US" sz="1000" i="1" dirty="0" err="1"/>
              <a:t>článek</a:t>
            </a:r>
            <a:r>
              <a:rPr lang="en-US" sz="1000" i="1" dirty="0"/>
              <a:t> 69. DOI: 10.1186/s13052-023-01458-z</a:t>
            </a:r>
            <a:r>
              <a:rPr lang="cs-CZ" sz="1000" i="1" dirty="0"/>
              <a:t>. 2.</a:t>
            </a:r>
            <a:r>
              <a:rPr lang="en-US" sz="1000" dirty="0"/>
              <a:t> Hampl, S. E., a </a:t>
            </a:r>
            <a:r>
              <a:rPr lang="en-US" sz="1000" dirty="0" err="1"/>
              <a:t>kol</a:t>
            </a:r>
            <a:r>
              <a:rPr lang="en-US" sz="1000" dirty="0"/>
              <a:t>. (2023). Clinical Practice Guideline for the Evaluation and Treatment of Children and Adolescents With Obesity. </a:t>
            </a:r>
            <a:r>
              <a:rPr lang="en-US" sz="1000" i="1" dirty="0"/>
              <a:t>Pediatrics</a:t>
            </a:r>
            <a:r>
              <a:rPr lang="en-US" sz="1000" dirty="0"/>
              <a:t>, 151(2), e2022060640. DOI: 10.1542/peds.2022-060640.</a:t>
            </a:r>
            <a:r>
              <a:rPr lang="cs-CZ" sz="1000" dirty="0"/>
              <a:t> 3.</a:t>
            </a:r>
            <a:r>
              <a:rPr lang="en-US" sz="1000" dirty="0"/>
              <a:t> van de Pas, K. G. H., a </a:t>
            </a:r>
            <a:r>
              <a:rPr lang="en-US" sz="1000" dirty="0" err="1"/>
              <a:t>kol</a:t>
            </a:r>
            <a:r>
              <a:rPr lang="en-US" sz="1000" dirty="0"/>
              <a:t>. (2022). The Effect of a Multidisciplinary Lifestyle Intervention on Health Parameters in Children versus Adolescents with Severe Obesity. </a:t>
            </a:r>
            <a:r>
              <a:rPr lang="en-US" sz="1000" i="1" dirty="0"/>
              <a:t>Nutrients</a:t>
            </a:r>
            <a:r>
              <a:rPr lang="en-US" sz="1000" dirty="0"/>
              <a:t>, 14(9), 1795. DOI: 10.3390/nu14091795</a:t>
            </a:r>
            <a:r>
              <a:rPr lang="cs-CZ" sz="1000" dirty="0"/>
              <a:t>. 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327169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7D49E3-4318-B3C0-2DF9-170AB9CEF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Intervence v oblasti životního stylu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A8A36C-7E14-88BE-A0D0-5A46B8A40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Výsledky ukazují důležitost </a:t>
            </a:r>
            <a:r>
              <a:rPr lang="cs-CZ" b="1" dirty="0"/>
              <a:t>zahájení léčby těžké obezity již v raném věku. </a:t>
            </a:r>
          </a:p>
          <a:p>
            <a:r>
              <a:rPr lang="cs-CZ" dirty="0"/>
              <a:t>Důkazy, že intervence v oblasti životního stylu </a:t>
            </a:r>
            <a:r>
              <a:rPr lang="cs-CZ" b="1" dirty="0"/>
              <a:t>je účinná při léčbě komorbidit</a:t>
            </a:r>
            <a:r>
              <a:rPr lang="cs-CZ" dirty="0"/>
              <a:t>, které často doprovázejí dětskou těžkou obezitu, jsou pádným důvodem pro její použití jako prvního kroku v léčebném programu, </a:t>
            </a:r>
            <a:r>
              <a:rPr lang="cs-CZ" b="1" dirty="0"/>
              <a:t>i když je u dětí s těžkou obezitou obtížné dosáhnout klinicky významného snížení hmotnosti.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7955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531F4-C95A-3E49-106B-6E18ED25B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84F41D-68BA-4955-26AC-1E7BAFC5B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B0F0"/>
                </a:solidFill>
              </a:rPr>
              <a:t>Farmakoterapie obezity u dětí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3B7734-BC30-EEC4-3A14-4F5A4CDBC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Terapie farmaky by měla být vždy součástí změny životního stylu u dětí s obezitou, kteří splňují parametry BMI a jsou u nich přítomny komorbidity. </a:t>
            </a:r>
          </a:p>
          <a:p>
            <a:r>
              <a:rPr lang="cs-CZ" dirty="0"/>
              <a:t>Je to BMI ≥ 30 nebo u jedinců s BMI 27</a:t>
            </a:r>
            <a:r>
              <a:rPr lang="en-US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–</a:t>
            </a:r>
            <a:r>
              <a:rPr lang="cs-CZ" dirty="0"/>
              <a:t>30, pokud vykazují jedno nebo vice </a:t>
            </a:r>
            <a:r>
              <a:rPr lang="cs-CZ" dirty="0" err="1"/>
              <a:t>kardiometabolických</a:t>
            </a:r>
            <a:r>
              <a:rPr lang="cs-CZ" dirty="0"/>
              <a:t> rizik, jako jsou diabetes </a:t>
            </a:r>
            <a:r>
              <a:rPr lang="cs-CZ" dirty="0" err="1"/>
              <a:t>mellitus</a:t>
            </a:r>
            <a:r>
              <a:rPr lang="cs-CZ" dirty="0"/>
              <a:t> 2. typu, </a:t>
            </a:r>
            <a:r>
              <a:rPr lang="cs-CZ" dirty="0" err="1"/>
              <a:t>dyslipidemie</a:t>
            </a:r>
            <a:r>
              <a:rPr lang="cs-CZ" dirty="0"/>
              <a:t> či hypertenze.</a:t>
            </a:r>
            <a:r>
              <a:rPr lang="cs-CZ" baseline="30000" dirty="0"/>
              <a:t>1,2,3,4</a:t>
            </a:r>
            <a:endParaRPr lang="cs-CZ" dirty="0"/>
          </a:p>
          <a:p>
            <a:endParaRPr lang="cs-CZ" sz="1400" i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57523F6-0601-4B7D-E3DE-C327D3059C90}"/>
              </a:ext>
            </a:extLst>
          </p:cNvPr>
          <p:cNvSpPr txBox="1"/>
          <p:nvPr/>
        </p:nvSpPr>
        <p:spPr>
          <a:xfrm>
            <a:off x="755822" y="5631101"/>
            <a:ext cx="10515600" cy="861774"/>
          </a:xfrm>
          <a:prstGeom prst="rect">
            <a:avLst/>
          </a:prstGeom>
          <a:solidFill>
            <a:srgbClr val="A3DBFF"/>
          </a:solidFill>
        </p:spPr>
        <p:txBody>
          <a:bodyPr wrap="square">
            <a:spAutoFit/>
          </a:bodyPr>
          <a:lstStyle/>
          <a:p>
            <a:r>
              <a:rPr lang="cs-CZ" sz="1000" dirty="0"/>
              <a:t>1. </a:t>
            </a:r>
            <a:r>
              <a:rPr lang="en-US" sz="1000" dirty="0"/>
              <a:t>American Academy of Pediatrics. (2023). </a:t>
            </a:r>
            <a:r>
              <a:rPr lang="en-US" sz="1000" i="1" dirty="0"/>
              <a:t>Executive summary: Clinical practice guideline for the evaluation and treatment of children and adolescents with obesity</a:t>
            </a:r>
            <a:r>
              <a:rPr lang="en-US" sz="1000" dirty="0"/>
              <a:t>. </a:t>
            </a:r>
            <a:r>
              <a:rPr lang="en-US" sz="1000" i="1" dirty="0"/>
              <a:t>Pediatrics</a:t>
            </a:r>
            <a:r>
              <a:rPr lang="en-US" sz="1000" dirty="0"/>
              <a:t>, 151(2), e2022060641. DOI: 10.1542/peds.2022-060641.</a:t>
            </a:r>
            <a:r>
              <a:rPr lang="cs-CZ" sz="1000" dirty="0"/>
              <a:t> 2.</a:t>
            </a:r>
            <a:r>
              <a:rPr lang="en-US" sz="1000" dirty="0"/>
              <a:t> </a:t>
            </a:r>
            <a:r>
              <a:rPr lang="cs-CZ" sz="1000" dirty="0"/>
              <a:t>B</a:t>
            </a:r>
            <a:r>
              <a:rPr lang="en-US" sz="1000" dirty="0"/>
              <a:t>all, G. D. C., a </a:t>
            </a:r>
            <a:r>
              <a:rPr lang="en-US" sz="1000" dirty="0" err="1"/>
              <a:t>kol</a:t>
            </a:r>
            <a:r>
              <a:rPr lang="en-US" sz="1000" dirty="0"/>
              <a:t>. (2025). Managing obesity in children: a clinical practice guideline. </a:t>
            </a:r>
            <a:r>
              <a:rPr lang="en-US" sz="1000" i="1" dirty="0"/>
              <a:t>Canadian Medical Association Journal (CMAJ)</a:t>
            </a:r>
            <a:r>
              <a:rPr lang="en-US" sz="1000" dirty="0"/>
              <a:t>, 197(14), E372–E389. DOI: 10.1503/cmaj.241456.</a:t>
            </a:r>
            <a:r>
              <a:rPr lang="cs-CZ" sz="1000" dirty="0"/>
              <a:t> 3.</a:t>
            </a:r>
            <a:r>
              <a:rPr lang="en-US" sz="1000" dirty="0"/>
              <a:t> US Preventive Services Task Force (Nicholson, W. K., a </a:t>
            </a:r>
            <a:r>
              <a:rPr lang="en-US" sz="1000" dirty="0" err="1"/>
              <a:t>kol</a:t>
            </a:r>
            <a:r>
              <a:rPr lang="en-US" sz="1000" dirty="0"/>
              <a:t>.). (2024). Interventions for high body mass index in children and adolescents: USPSTF recommendation statement. </a:t>
            </a:r>
            <a:r>
              <a:rPr lang="en-US" sz="1000" i="1" dirty="0"/>
              <a:t>JAMA</a:t>
            </a:r>
            <a:r>
              <a:rPr lang="en-US" sz="1000" dirty="0"/>
              <a:t>, 332(3), 226–232. DOI: 10.1001/jama.2024.11146</a:t>
            </a:r>
            <a:r>
              <a:rPr lang="cs-CZ" sz="1000" dirty="0"/>
              <a:t>. 4.</a:t>
            </a:r>
            <a:r>
              <a:rPr lang="en-US" sz="1000" dirty="0"/>
              <a:t> Obesity Medicine Association (Cuda, S., a </a:t>
            </a:r>
            <a:r>
              <a:rPr lang="en-US" sz="1000" dirty="0" err="1"/>
              <a:t>kol</a:t>
            </a:r>
            <a:r>
              <a:rPr lang="en-US" sz="1000" dirty="0"/>
              <a:t>.). (2024). Special considerations for the child with obesity: an OMA clinical practice statement. </a:t>
            </a:r>
            <a:r>
              <a:rPr lang="en-US" sz="1000" i="1" dirty="0"/>
              <a:t>Obesity Pillars</a:t>
            </a:r>
            <a:r>
              <a:rPr lang="en-US" sz="1000" dirty="0"/>
              <a:t>, 10, 100096. DOI: 10.1016/j.obpill.2023.100096. 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6329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679054"/>
            <a:ext cx="4636592" cy="401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4400" dirty="0">
                <a:solidFill>
                  <a:srgbClr val="00B0F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Farmakoterapie obezity u dětí</a:t>
            </a:r>
            <a:endParaRPr lang="en-US" sz="4400" dirty="0">
              <a:solidFill>
                <a:srgbClr val="00B0F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61492" y="1401961"/>
            <a:ext cx="1086901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Terapie farmaky by měla být vždy součástí změny životního stylu u dětí s obezitou, kteří splňují parametry BMI a jsou u nich přítomny komorbidity.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828477" y="2649240"/>
            <a:ext cx="2482949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42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Indikace k farmakoterapii</a:t>
            </a:r>
            <a:endParaRPr lang="en-US" sz="1542" dirty="0"/>
          </a:p>
        </p:txBody>
      </p:sp>
      <p:sp>
        <p:nvSpPr>
          <p:cNvPr id="8" name="Text 5"/>
          <p:cNvSpPr/>
          <p:nvPr/>
        </p:nvSpPr>
        <p:spPr>
          <a:xfrm>
            <a:off x="828477" y="2996605"/>
            <a:ext cx="3181945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BMI ≥ 30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828477" y="3309739"/>
            <a:ext cx="3181945" cy="513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BMI 27–30 s přítomností jednoho nebo více kardiometabolických rizik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828477" y="3879850"/>
            <a:ext cx="3181945" cy="513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Komorbidity: diabetes mellitus 2. typu, dyslipidemie, hypertenze</a:t>
            </a:r>
            <a:endParaRPr lang="en-US" sz="1250" dirty="0"/>
          </a:p>
        </p:txBody>
      </p:sp>
      <p:sp>
        <p:nvSpPr>
          <p:cNvPr id="11" name="Shape 8"/>
          <p:cNvSpPr/>
          <p:nvPr/>
        </p:nvSpPr>
        <p:spPr>
          <a:xfrm>
            <a:off x="661490" y="1900982"/>
            <a:ext cx="7059318" cy="2962176"/>
          </a:xfrm>
          <a:prstGeom prst="roundRect">
            <a:avLst>
              <a:gd name="adj" fmla="val 2278"/>
            </a:avLst>
          </a:prstGeom>
          <a:solidFill>
            <a:schemeClr val="accent1">
              <a:lumMod val="75000"/>
            </a:schemeClr>
          </a:solidFill>
          <a:ln w="7620">
            <a:solidFill>
              <a:srgbClr val="595959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2" name="Shape 9"/>
          <p:cNvSpPr/>
          <p:nvPr/>
        </p:nvSpPr>
        <p:spPr>
          <a:xfrm>
            <a:off x="4505028" y="2006600"/>
            <a:ext cx="482005" cy="482005"/>
          </a:xfrm>
          <a:prstGeom prst="roundRect">
            <a:avLst>
              <a:gd name="adj" fmla="val 15807384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7584" y="2139157"/>
            <a:ext cx="216893" cy="216893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1022947" y="2247604"/>
            <a:ext cx="5490368" cy="65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8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Metformin</a:t>
            </a:r>
            <a:endParaRPr lang="en-US" sz="2800" dirty="0"/>
          </a:p>
        </p:txBody>
      </p:sp>
      <p:sp>
        <p:nvSpPr>
          <p:cNvPr id="15" name="Text 11"/>
          <p:cNvSpPr/>
          <p:nvPr/>
        </p:nvSpPr>
        <p:spPr>
          <a:xfrm>
            <a:off x="1022946" y="2996605"/>
            <a:ext cx="6664027" cy="770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Určený pro léčbu dětí s obezitou a prokázanou inzulinorezistencí </a:t>
            </a:r>
            <a:r>
              <a:rPr lang="en-US" sz="1400" b="1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 10 let věku</a:t>
            </a:r>
            <a:r>
              <a:rPr lang="en-US" sz="14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400" dirty="0"/>
          </a:p>
        </p:txBody>
      </p:sp>
      <p:sp>
        <p:nvSpPr>
          <p:cNvPr id="16" name="Text 12"/>
          <p:cNvSpPr/>
          <p:nvPr/>
        </p:nvSpPr>
        <p:spPr>
          <a:xfrm>
            <a:off x="1022946" y="3863876"/>
            <a:ext cx="6664027" cy="770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Biguanid s antihyperglykemickými účinky snižující bazální i postprandiální hladinu glukózy v krevní plasmě.</a:t>
            </a:r>
            <a:endParaRPr lang="en-US" sz="1400" dirty="0"/>
          </a:p>
        </p:txBody>
      </p:sp>
      <p:sp>
        <p:nvSpPr>
          <p:cNvPr id="17" name="Shape 13"/>
          <p:cNvSpPr/>
          <p:nvPr/>
        </p:nvSpPr>
        <p:spPr>
          <a:xfrm>
            <a:off x="8014592" y="1861448"/>
            <a:ext cx="3515916" cy="2962176"/>
          </a:xfrm>
          <a:prstGeom prst="roundRect">
            <a:avLst>
              <a:gd name="adj" fmla="val 2278"/>
            </a:avLst>
          </a:prstGeom>
          <a:solidFill>
            <a:schemeClr val="accent1">
              <a:lumMod val="75000"/>
            </a:schemeClr>
          </a:solidFill>
          <a:ln w="7620">
            <a:solidFill>
              <a:srgbClr val="595959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8" name="Shape 14"/>
          <p:cNvSpPr/>
          <p:nvPr/>
        </p:nvSpPr>
        <p:spPr>
          <a:xfrm>
            <a:off x="8181578" y="2006600"/>
            <a:ext cx="482005" cy="482005"/>
          </a:xfrm>
          <a:prstGeom prst="roundRect">
            <a:avLst>
              <a:gd name="adj" fmla="val 15807384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4134" y="2139157"/>
            <a:ext cx="216893" cy="216893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8181578" y="2649240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42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Účinky Metforminu</a:t>
            </a:r>
            <a:endParaRPr lang="en-US" sz="1542" dirty="0"/>
          </a:p>
        </p:txBody>
      </p:sp>
      <p:sp>
        <p:nvSpPr>
          <p:cNvPr id="21" name="Text 16"/>
          <p:cNvSpPr/>
          <p:nvPr/>
        </p:nvSpPr>
        <p:spPr>
          <a:xfrm>
            <a:off x="8181578" y="2996605"/>
            <a:ext cx="3181945" cy="513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Používá se primárně při léčbě diabetes mellitus 2. typu a inzulinorezistence.</a:t>
            </a:r>
            <a:endParaRPr lang="en-US" sz="1250" dirty="0"/>
          </a:p>
        </p:txBody>
      </p:sp>
      <p:sp>
        <p:nvSpPr>
          <p:cNvPr id="22" name="Text 17"/>
          <p:cNvSpPr/>
          <p:nvPr/>
        </p:nvSpPr>
        <p:spPr>
          <a:xfrm>
            <a:off x="8181578" y="3606899"/>
            <a:ext cx="3181945" cy="770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Užívání ve spojení se zdravým životním stylem způsobuje </a:t>
            </a:r>
            <a:r>
              <a:rPr lang="en-US" sz="1250" b="1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pokles BMI i metabolických rizikových faktorů</a:t>
            </a:r>
            <a:r>
              <a:rPr lang="en-US" sz="12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250" dirty="0"/>
          </a:p>
        </p:txBody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127" y="5226744"/>
            <a:ext cx="200819" cy="160635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1183581" y="5183188"/>
            <a:ext cx="10186293" cy="770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1. American Academy of Pediatrics (2023). Pediatrics, 151(2), e2022060641. | 2. Ball, G. D. C., a kol. (2025). CMAJ, 197(14), E372–E389. | 3. US Preventive Services Task Force (2024). JAMA, 332(3), 226–232. | 4. Obesity Medicine Association (2024). Obesity Pillars, 10, 100096. | 5. Clarson, C. L., a kol. (2009). Endocrine, 36(1), 141–146.</a:t>
            </a:r>
            <a:endParaRPr lang="en-US" sz="125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C8BE01CA-A72E-4214-0CF8-E22D73018345}"/>
              </a:ext>
            </a:extLst>
          </p:cNvPr>
          <p:cNvSpPr/>
          <p:nvPr/>
        </p:nvSpPr>
        <p:spPr>
          <a:xfrm>
            <a:off x="10715134" y="6496639"/>
            <a:ext cx="1351175" cy="259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292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611783"/>
            <a:ext cx="6297018" cy="1063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67"/>
              </a:lnSpc>
            </a:pPr>
            <a:r>
              <a:rPr lang="en-US" sz="2800" b="1" dirty="0">
                <a:solidFill>
                  <a:srgbClr val="00B0F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Farmakoterapie u dětí s </a:t>
            </a:r>
            <a:r>
              <a:rPr lang="en-US" sz="2800" b="1" dirty="0" err="1">
                <a:solidFill>
                  <a:srgbClr val="00B0F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obezit</a:t>
            </a:r>
            <a:r>
              <a:rPr lang="cs-CZ" sz="2800" b="1" dirty="0">
                <a:solidFill>
                  <a:srgbClr val="00B0F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ou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5233492" y="1930103"/>
            <a:ext cx="6297018" cy="54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Analogy glukagonu podobného peptidu-1 (GLP-1</a:t>
            </a:r>
            <a:r>
              <a:rPr lang="cs-CZ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) </a:t>
            </a:r>
            <a:r>
              <a:rPr lang="en-US" sz="1400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představují</a:t>
            </a:r>
            <a:r>
              <a:rPr lang="en-US" sz="1400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další významnou skupinu léčiv v terapii dětské obezity.</a:t>
            </a:r>
            <a:endParaRPr lang="en-US" sz="1400" b="1" dirty="0"/>
          </a:p>
        </p:txBody>
      </p:sp>
      <p:sp>
        <p:nvSpPr>
          <p:cNvPr id="5" name="Text 2"/>
          <p:cNvSpPr/>
          <p:nvPr/>
        </p:nvSpPr>
        <p:spPr>
          <a:xfrm>
            <a:off x="5233492" y="2665909"/>
            <a:ext cx="170061" cy="212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endParaRPr lang="en-US" sz="1333" dirty="0"/>
          </a:p>
        </p:txBody>
      </p:sp>
      <p:sp>
        <p:nvSpPr>
          <p:cNvPr id="6" name="Shape 3"/>
          <p:cNvSpPr/>
          <p:nvPr/>
        </p:nvSpPr>
        <p:spPr>
          <a:xfrm>
            <a:off x="5233492" y="2935883"/>
            <a:ext cx="3063478" cy="1905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7" name="Text 4"/>
          <p:cNvSpPr/>
          <p:nvPr/>
        </p:nvSpPr>
        <p:spPr>
          <a:xfrm>
            <a:off x="5233492" y="3059014"/>
            <a:ext cx="2126457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b="1" dirty="0">
                <a:solidFill>
                  <a:srgbClr val="00B0F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Uvolnění GLP-1</a:t>
            </a:r>
            <a:endParaRPr lang="en-US" sz="1667" b="1" dirty="0">
              <a:solidFill>
                <a:srgbClr val="00B0F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5233492" y="3426718"/>
            <a:ext cx="3063478" cy="1089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GLP-1 je přirozený střevní hormon uvolňovaný z enteroendokrinních L-buněk sliznice tenkého střeva v oblasti ilea a kolon v reakci na příjem potravy.</a:t>
            </a:r>
            <a:endParaRPr lang="en-US" sz="1333" b="1" dirty="0"/>
          </a:p>
        </p:txBody>
      </p:sp>
      <p:sp>
        <p:nvSpPr>
          <p:cNvPr id="10" name="Shape 7"/>
          <p:cNvSpPr/>
          <p:nvPr/>
        </p:nvSpPr>
        <p:spPr>
          <a:xfrm>
            <a:off x="8467031" y="2935883"/>
            <a:ext cx="3063478" cy="1905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1" name="Text 8"/>
          <p:cNvSpPr/>
          <p:nvPr/>
        </p:nvSpPr>
        <p:spPr>
          <a:xfrm>
            <a:off x="8467031" y="3059014"/>
            <a:ext cx="2126457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b="1" dirty="0">
                <a:solidFill>
                  <a:srgbClr val="00B0F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Aktivace receptoru</a:t>
            </a:r>
            <a:endParaRPr lang="en-US" sz="1667" b="1" dirty="0">
              <a:solidFill>
                <a:srgbClr val="00B0F0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8467031" y="3426719"/>
            <a:ext cx="3063478" cy="8167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 navázání na receptor GLP-1R dochází k jeho aktivaci, která spouští kaskádu biologických účinků</a:t>
            </a:r>
            <a:r>
              <a:rPr lang="en-US" sz="1333" b="1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333" b="1" dirty="0"/>
          </a:p>
        </p:txBody>
      </p:sp>
      <p:sp>
        <p:nvSpPr>
          <p:cNvPr id="13" name="Text 10"/>
          <p:cNvSpPr/>
          <p:nvPr/>
        </p:nvSpPr>
        <p:spPr>
          <a:xfrm>
            <a:off x="5233492" y="4813300"/>
            <a:ext cx="170061" cy="212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endParaRPr lang="en-US" sz="1333" dirty="0"/>
          </a:p>
        </p:txBody>
      </p:sp>
      <p:sp>
        <p:nvSpPr>
          <p:cNvPr id="14" name="Shape 11"/>
          <p:cNvSpPr/>
          <p:nvPr/>
        </p:nvSpPr>
        <p:spPr>
          <a:xfrm>
            <a:off x="5233492" y="5083274"/>
            <a:ext cx="6297018" cy="1905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5" name="Text 12"/>
          <p:cNvSpPr/>
          <p:nvPr/>
        </p:nvSpPr>
        <p:spPr>
          <a:xfrm>
            <a:off x="5233492" y="5206405"/>
            <a:ext cx="2126457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b="1" dirty="0">
                <a:solidFill>
                  <a:srgbClr val="00B0F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Biologické účinky</a:t>
            </a:r>
            <a:endParaRPr lang="en-US" sz="1667" b="1" dirty="0">
              <a:solidFill>
                <a:srgbClr val="00B0F0"/>
              </a:solidFill>
            </a:endParaRPr>
          </a:p>
        </p:txBody>
      </p:sp>
      <p:sp>
        <p:nvSpPr>
          <p:cNvPr id="16" name="Text 13"/>
          <p:cNvSpPr/>
          <p:nvPr/>
        </p:nvSpPr>
        <p:spPr>
          <a:xfrm>
            <a:off x="5233492" y="5574109"/>
            <a:ext cx="6297018" cy="54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Stimulace sekrece inzulínu, inhibice sekrece glukagonu, zpomalení vyprazdňování žaludku a centrální modulace příjmu potravy.</a:t>
            </a:r>
            <a:endParaRPr lang="en-US" sz="1333" b="1" dirty="0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0A56A02E-80BC-DAC7-B450-C99AE830A87E}"/>
              </a:ext>
            </a:extLst>
          </p:cNvPr>
          <p:cNvSpPr/>
          <p:nvPr/>
        </p:nvSpPr>
        <p:spPr>
          <a:xfrm>
            <a:off x="10715134" y="6496639"/>
            <a:ext cx="1351175" cy="259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486" y="574180"/>
            <a:ext cx="5687814" cy="405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67"/>
              </a:lnSpc>
            </a:pPr>
            <a:r>
              <a:rPr lang="en-US" sz="2542" b="1" dirty="0">
                <a:solidFill>
                  <a:srgbClr val="00B0F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Mechanismus účinku GLP-1 analogů</a:t>
            </a:r>
            <a:endParaRPr lang="en-US" sz="2542" b="1" dirty="0">
              <a:solidFill>
                <a:srgbClr val="00B0F0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86" y="1321098"/>
            <a:ext cx="3701554" cy="370155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445350" y="2263094"/>
            <a:ext cx="2845594" cy="243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2000" b="1" dirty="0">
                <a:solidFill>
                  <a:srgbClr val="00B0F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Jak GLP-1 ovlivňuje chuť k jídlu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4806462" y="3117353"/>
            <a:ext cx="6844365" cy="1165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25"/>
              </a:lnSpc>
            </a:pPr>
            <a:r>
              <a:rPr lang="cs-CZ" sz="1667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- </a:t>
            </a:r>
            <a:r>
              <a:rPr lang="en-US" sz="1667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GLP-1 působí jako významný fyziologický regulátor chuti k </a:t>
            </a:r>
            <a:r>
              <a:rPr lang="en-US" sz="1667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jídlu</a:t>
            </a:r>
            <a:r>
              <a:rPr lang="cs-CZ" sz="1667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r>
              <a:rPr lang="en-US" sz="1667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endParaRPr lang="cs-CZ" sz="1667" b="1" dirty="0"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>
              <a:lnSpc>
                <a:spcPts val="1625"/>
              </a:lnSpc>
            </a:pPr>
            <a:r>
              <a:rPr lang="cs-CZ" sz="1667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- </a:t>
            </a:r>
            <a:r>
              <a:rPr lang="en-US" sz="1667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Zvyšuje</a:t>
            </a:r>
            <a:r>
              <a:rPr lang="en-US" sz="1667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pocit plnosti a sytosti, snižuje pocit </a:t>
            </a:r>
            <a:r>
              <a:rPr lang="en-US" sz="1667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hladu</a:t>
            </a:r>
            <a:r>
              <a:rPr lang="en-US" sz="1667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a </a:t>
            </a:r>
            <a:r>
              <a:rPr lang="en-US" sz="1667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tím</a:t>
            </a:r>
            <a:r>
              <a:rPr lang="cs-CZ" sz="1667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                                                                                                                                                  </a:t>
            </a:r>
          </a:p>
          <a:p>
            <a:pPr>
              <a:lnSpc>
                <a:spcPts val="1625"/>
              </a:lnSpc>
            </a:pPr>
            <a:r>
              <a:rPr lang="en-US" sz="1667" b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další</a:t>
            </a:r>
            <a:r>
              <a:rPr lang="en-US" sz="1667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67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konzumac</a:t>
            </a:r>
            <a:r>
              <a:rPr lang="cs-CZ" sz="1667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67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67" b="1" dirty="0" err="1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jídla</a:t>
            </a:r>
            <a:r>
              <a:rPr lang="cs-CZ" sz="1667" b="1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000" b="1" dirty="0"/>
          </a:p>
        </p:txBody>
      </p:sp>
      <p:sp>
        <p:nvSpPr>
          <p:cNvPr id="6" name="Shape 3"/>
          <p:cNvSpPr/>
          <p:nvPr/>
        </p:nvSpPr>
        <p:spPr>
          <a:xfrm>
            <a:off x="649486" y="5197232"/>
            <a:ext cx="3544392" cy="1299406"/>
          </a:xfrm>
          <a:prstGeom prst="roundRect">
            <a:avLst>
              <a:gd name="adj" fmla="val 5632"/>
            </a:avLst>
          </a:prstGeom>
          <a:solidFill>
            <a:schemeClr val="accent1">
              <a:lumMod val="75000"/>
            </a:schemeClr>
          </a:solidFill>
          <a:ln w="7620">
            <a:solidFill>
              <a:srgbClr val="595959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7" name="Text 4"/>
          <p:cNvSpPr/>
          <p:nvPr/>
        </p:nvSpPr>
        <p:spPr>
          <a:xfrm>
            <a:off x="785713" y="5340273"/>
            <a:ext cx="1939032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2000" b="1" dirty="0">
                <a:solidFill>
                  <a:srgbClr val="A3DB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Schválení pro dospívající</a:t>
            </a:r>
            <a:endParaRPr lang="en-US" sz="2000" b="1" dirty="0">
              <a:solidFill>
                <a:srgbClr val="A3DBFF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785713" y="5638262"/>
            <a:ext cx="3271937" cy="415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00" dirty="0" err="1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Liraglutid</a:t>
            </a:r>
            <a:r>
              <a:rPr lang="en-US" sz="12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a </a:t>
            </a:r>
            <a:r>
              <a:rPr lang="en-US" sz="1200" dirty="0" err="1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semaglutid</a:t>
            </a:r>
            <a:r>
              <a:rPr lang="en-US" sz="12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jsou schváleny k </a:t>
            </a:r>
            <a:r>
              <a:rPr lang="en-US" sz="1200" dirty="0" err="1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léčbě</a:t>
            </a:r>
            <a:r>
              <a:rPr lang="en-US" sz="12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obezity</a:t>
            </a:r>
            <a:r>
              <a:rPr lang="cs-CZ" sz="12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u </a:t>
            </a:r>
            <a:r>
              <a:rPr lang="en-US" sz="1200" dirty="0" err="1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dospívajících</a:t>
            </a:r>
            <a:r>
              <a:rPr lang="en-US" sz="12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 12 let věku</a:t>
            </a:r>
            <a:r>
              <a:rPr lang="en-US" sz="12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200" dirty="0"/>
          </a:p>
        </p:txBody>
      </p:sp>
      <p:sp>
        <p:nvSpPr>
          <p:cNvPr id="9" name="Shape 6"/>
          <p:cNvSpPr/>
          <p:nvPr/>
        </p:nvSpPr>
        <p:spPr>
          <a:xfrm>
            <a:off x="4323755" y="5197231"/>
            <a:ext cx="3544392" cy="1299407"/>
          </a:xfrm>
          <a:prstGeom prst="roundRect">
            <a:avLst>
              <a:gd name="adj" fmla="val 5632"/>
            </a:avLst>
          </a:prstGeom>
          <a:solidFill>
            <a:schemeClr val="accent1">
              <a:lumMod val="75000"/>
            </a:schemeClr>
          </a:solidFill>
          <a:ln w="7620">
            <a:solidFill>
              <a:srgbClr val="595959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Text 7"/>
          <p:cNvSpPr/>
          <p:nvPr/>
        </p:nvSpPr>
        <p:spPr>
          <a:xfrm>
            <a:off x="4472136" y="5340273"/>
            <a:ext cx="1623814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2000" b="1" dirty="0">
                <a:solidFill>
                  <a:srgbClr val="A3DB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Rozšíření indikace</a:t>
            </a:r>
            <a:endParaRPr lang="en-US" sz="2000" b="1" dirty="0">
              <a:solidFill>
                <a:srgbClr val="A3DBFF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4459981" y="5649466"/>
            <a:ext cx="3271937" cy="415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 </a:t>
            </a:r>
            <a:r>
              <a:rPr lang="en-US" sz="1200" b="1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09/2025</a:t>
            </a:r>
            <a:r>
              <a:rPr lang="en-US" sz="12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je použití liraglutidu schváleno v indikovaných případech u dětí </a:t>
            </a:r>
            <a:r>
              <a:rPr lang="en-US" sz="1200" b="1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 6 let</a:t>
            </a:r>
            <a:r>
              <a:rPr lang="en-US" sz="12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8005839" y="5197232"/>
            <a:ext cx="3544491" cy="1299407"/>
          </a:xfrm>
          <a:prstGeom prst="roundRect">
            <a:avLst>
              <a:gd name="adj" fmla="val 5632"/>
            </a:avLst>
          </a:prstGeom>
          <a:solidFill>
            <a:schemeClr val="accent1">
              <a:lumMod val="75000"/>
            </a:schemeClr>
          </a:solidFill>
          <a:ln w="7620">
            <a:solidFill>
              <a:srgbClr val="595959"/>
            </a:solidFill>
            <a:prstDash val="solid"/>
          </a:ln>
        </p:spPr>
        <p:txBody>
          <a:bodyPr/>
          <a:lstStyle/>
          <a:p>
            <a:r>
              <a:rPr lang="cs-CZ" dirty="0"/>
              <a:t>.</a:t>
            </a:r>
          </a:p>
        </p:txBody>
      </p:sp>
      <p:sp>
        <p:nvSpPr>
          <p:cNvPr id="13" name="Text 10"/>
          <p:cNvSpPr/>
          <p:nvPr/>
        </p:nvSpPr>
        <p:spPr>
          <a:xfrm>
            <a:off x="8134251" y="5316246"/>
            <a:ext cx="1623814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2000" b="1" dirty="0">
                <a:solidFill>
                  <a:srgbClr val="A3DB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Komplexní přístup</a:t>
            </a:r>
            <a:endParaRPr lang="en-US" sz="2000" b="1" dirty="0">
              <a:solidFill>
                <a:srgbClr val="A3DBFF"/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8134251" y="5638262"/>
            <a:ext cx="3272036" cy="415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25"/>
              </a:lnSpc>
            </a:pPr>
            <a:r>
              <a:rPr lang="cs-CZ" sz="12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</a:t>
            </a:r>
            <a:r>
              <a:rPr lang="en-US" sz="1200" dirty="0" err="1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ežimov</a:t>
            </a:r>
            <a:r>
              <a:rPr lang="cs-CZ" sz="12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á opatření (</a:t>
            </a:r>
            <a:r>
              <a:rPr lang="cs-CZ" sz="120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celé rodiny).</a:t>
            </a:r>
            <a:endParaRPr lang="cs-CZ" sz="1200" dirty="0">
              <a:solidFill>
                <a:srgbClr val="FFFFFF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>
              <a:lnSpc>
                <a:spcPts val="1625"/>
              </a:lnSpc>
            </a:pPr>
            <a:endParaRPr lang="en-US" sz="1200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DE2A0AB7-14FF-61C3-0820-D70C918EA53B}"/>
              </a:ext>
            </a:extLst>
          </p:cNvPr>
          <p:cNvSpPr/>
          <p:nvPr/>
        </p:nvSpPr>
        <p:spPr>
          <a:xfrm>
            <a:off x="10715134" y="6496639"/>
            <a:ext cx="1351175" cy="259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94925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8642" y="2404169"/>
            <a:ext cx="3486944" cy="443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58"/>
              </a:lnSpc>
            </a:pPr>
            <a:r>
              <a:rPr lang="en-US" sz="2750" b="1" dirty="0"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Bariatrie u dětí</a:t>
            </a:r>
            <a:endParaRPr lang="en-US" sz="2750" b="1" dirty="0"/>
          </a:p>
        </p:txBody>
      </p:sp>
      <p:sp>
        <p:nvSpPr>
          <p:cNvPr id="4" name="Text 1"/>
          <p:cNvSpPr/>
          <p:nvPr/>
        </p:nvSpPr>
        <p:spPr>
          <a:xfrm>
            <a:off x="718642" y="2903835"/>
            <a:ext cx="3058120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dirty="0"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Indikace k bariatrické chirurgii</a:t>
            </a:r>
            <a:endParaRPr lang="en-US" sz="1667" dirty="0"/>
          </a:p>
        </p:txBody>
      </p:sp>
      <p:sp>
        <p:nvSpPr>
          <p:cNvPr id="5" name="Shape 2"/>
          <p:cNvSpPr/>
          <p:nvPr/>
        </p:nvSpPr>
        <p:spPr>
          <a:xfrm>
            <a:off x="718642" y="3382169"/>
            <a:ext cx="5306517" cy="1081583"/>
          </a:xfrm>
          <a:prstGeom prst="roundRect">
            <a:avLst>
              <a:gd name="adj" fmla="val 8454"/>
            </a:avLst>
          </a:prstGeom>
          <a:solidFill>
            <a:schemeClr val="accent4">
              <a:lumMod val="75000"/>
              <a:alpha val="95000"/>
            </a:schemeClr>
          </a:solidFill>
          <a:ln w="22860">
            <a:solidFill>
              <a:srgbClr val="595959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6" name="Shape 3"/>
          <p:cNvSpPr/>
          <p:nvPr/>
        </p:nvSpPr>
        <p:spPr>
          <a:xfrm>
            <a:off x="642442" y="3382169"/>
            <a:ext cx="76200" cy="1081583"/>
          </a:xfrm>
          <a:prstGeom prst="roundRect">
            <a:avLst>
              <a:gd name="adj" fmla="val 7814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7" name="Text 4"/>
          <p:cNvSpPr/>
          <p:nvPr/>
        </p:nvSpPr>
        <p:spPr>
          <a:xfrm>
            <a:off x="879376" y="3542904"/>
            <a:ext cx="2905819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375" b="1" dirty="0">
                <a:solidFill>
                  <a:schemeClr val="bg1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BMI ≥35 s hlavními komorbiditami</a:t>
            </a:r>
            <a:endParaRPr lang="en-US" sz="1375" b="1" dirty="0">
              <a:solidFill>
                <a:schemeClr val="bg1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879376" y="3849390"/>
            <a:ext cx="4985048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Diabetes mellitus typu 2, středně závažné nebo závažné spánkové apnoe, pseudotumor cerebri nebo závažná steatóza jater.</a:t>
            </a:r>
            <a:endParaRPr lang="en-US" sz="1083" dirty="0">
              <a:solidFill>
                <a:schemeClr val="bg1"/>
              </a:solidFill>
            </a:endParaRPr>
          </a:p>
        </p:txBody>
      </p:sp>
      <p:sp>
        <p:nvSpPr>
          <p:cNvPr id="9" name="Shape 6"/>
          <p:cNvSpPr/>
          <p:nvPr/>
        </p:nvSpPr>
        <p:spPr>
          <a:xfrm>
            <a:off x="6283569" y="3382169"/>
            <a:ext cx="5246940" cy="1081583"/>
          </a:xfrm>
          <a:prstGeom prst="roundRect">
            <a:avLst>
              <a:gd name="adj" fmla="val 8454"/>
            </a:avLst>
          </a:prstGeom>
          <a:solidFill>
            <a:schemeClr val="accent4">
              <a:lumMod val="75000"/>
              <a:alpha val="95000"/>
            </a:schemeClr>
          </a:solidFill>
          <a:ln w="22860">
            <a:solidFill>
              <a:srgbClr val="595959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Shape 7"/>
          <p:cNvSpPr/>
          <p:nvPr/>
        </p:nvSpPr>
        <p:spPr>
          <a:xfrm>
            <a:off x="6147793" y="3382169"/>
            <a:ext cx="76200" cy="1081583"/>
          </a:xfrm>
          <a:prstGeom prst="roundRect">
            <a:avLst>
              <a:gd name="adj" fmla="val 7814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1" name="Text 8"/>
          <p:cNvSpPr/>
          <p:nvPr/>
        </p:nvSpPr>
        <p:spPr>
          <a:xfrm>
            <a:off x="6384727" y="3542904"/>
            <a:ext cx="269418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375" b="1" dirty="0">
                <a:solidFill>
                  <a:schemeClr val="bg1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BMI ≥40 s jinými komorbiditami</a:t>
            </a:r>
            <a:endParaRPr lang="en-US" sz="1375" b="1" dirty="0">
              <a:solidFill>
                <a:schemeClr val="bg1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6384727" y="3849390"/>
            <a:ext cx="4985048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Hypertenze, zvýšený cholesterol, mírné nebo středně závažné spánkové apnoe a další méně závažné komorbidity</a:t>
            </a:r>
            <a:r>
              <a:rPr lang="en-US" sz="1083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083" dirty="0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492" y="5154712"/>
            <a:ext cx="354409" cy="354409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718642" y="5128122"/>
            <a:ext cx="177204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375" b="1" dirty="0"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Restrikční výkony</a:t>
            </a:r>
            <a:endParaRPr lang="en-US" sz="1375" b="1" dirty="0"/>
          </a:p>
        </p:txBody>
      </p:sp>
      <p:sp>
        <p:nvSpPr>
          <p:cNvPr id="16" name="Text 12"/>
          <p:cNvSpPr/>
          <p:nvPr/>
        </p:nvSpPr>
        <p:spPr>
          <a:xfrm>
            <a:off x="718642" y="5489903"/>
            <a:ext cx="2973189" cy="680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Zmenšení kapacity žaludku – např. bandáž žaludku, laparoskopická gastroplikace a tubulizace žaludku.</a:t>
            </a:r>
            <a:endParaRPr lang="en-US" sz="1083" dirty="0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43500" y="5154712"/>
            <a:ext cx="354409" cy="354409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4875113" y="5128443"/>
            <a:ext cx="183366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375" b="1" dirty="0"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Malabsorpční výkony</a:t>
            </a:r>
            <a:endParaRPr lang="en-US" sz="1375" b="1" dirty="0"/>
          </a:p>
        </p:txBody>
      </p:sp>
      <p:sp>
        <p:nvSpPr>
          <p:cNvPr id="19" name="Text 14"/>
          <p:cNvSpPr/>
          <p:nvPr/>
        </p:nvSpPr>
        <p:spPr>
          <a:xfrm>
            <a:off x="4875113" y="5489903"/>
            <a:ext cx="2973288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Vyřazení části zažívacího traktu z procesu trávení – např. biliopankreatická diverze.</a:t>
            </a:r>
            <a:endParaRPr lang="en-US" sz="1083" dirty="0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25607" y="5154712"/>
            <a:ext cx="354409" cy="354409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8557220" y="5128122"/>
            <a:ext cx="184586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375" b="1" dirty="0"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Kombinované výkony</a:t>
            </a:r>
            <a:endParaRPr lang="en-US" sz="1375" b="1" dirty="0"/>
          </a:p>
        </p:txBody>
      </p:sp>
      <p:sp>
        <p:nvSpPr>
          <p:cNvPr id="22" name="Text 16"/>
          <p:cNvSpPr/>
          <p:nvPr/>
        </p:nvSpPr>
        <p:spPr>
          <a:xfrm>
            <a:off x="8557220" y="5443041"/>
            <a:ext cx="2973288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Využívají obou výše uvedených mechanismů – např. Roux-en-Y gastrický bypass.</a:t>
            </a:r>
            <a:endParaRPr lang="en-US" sz="1083" dirty="0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87319A56-37DC-8BD1-9F11-A6B555A6EBE7}"/>
              </a:ext>
            </a:extLst>
          </p:cNvPr>
          <p:cNvSpPr/>
          <p:nvPr/>
        </p:nvSpPr>
        <p:spPr>
          <a:xfrm>
            <a:off x="10715134" y="6496639"/>
            <a:ext cx="1351175" cy="259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7115A4-87E0-48DF-9FBC-57A047626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Bariatrie</a:t>
            </a:r>
            <a:r>
              <a:rPr lang="cs-CZ" b="1" dirty="0"/>
              <a:t> u dětí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D180BE-BBEE-4DA3-83B8-8FF4851B8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35FD01-7DFE-4E53-A99E-05476F64A006}"/>
              </a:ext>
            </a:extLst>
          </p:cNvPr>
          <p:cNvSpPr txBox="1">
            <a:spLocks/>
          </p:cNvSpPr>
          <p:nvPr/>
        </p:nvSpPr>
        <p:spPr>
          <a:xfrm>
            <a:off x="648000" y="648000"/>
            <a:ext cx="10896000" cy="129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FA3056-B3AF-4B99-A2C6-6ECE926AE81F}"/>
              </a:ext>
            </a:extLst>
          </p:cNvPr>
          <p:cNvSpPr txBox="1">
            <a:spLocks/>
          </p:cNvSpPr>
          <p:nvPr/>
        </p:nvSpPr>
        <p:spPr>
          <a:xfrm>
            <a:off x="738614" y="6014963"/>
            <a:ext cx="10615186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i="1" dirty="0">
                <a:cs typeface="Arial" charset="0"/>
              </a:rPr>
              <a:t>1.</a:t>
            </a:r>
            <a:r>
              <a:rPr lang="en-US" sz="1000" dirty="0"/>
              <a:t> </a:t>
            </a:r>
            <a:r>
              <a:rPr lang="en-US" sz="1000" dirty="0" err="1"/>
              <a:t>Piché</a:t>
            </a:r>
            <a:r>
              <a:rPr lang="en-US" sz="1000" dirty="0"/>
              <a:t>, M.-È.; Auclair, A.; Harvey, J.; Marceau, S.; Poirier, P. (2015). How to choose and use bariatric surgery in 2015. </a:t>
            </a:r>
            <a:r>
              <a:rPr lang="en-US" sz="1000" i="1" dirty="0"/>
              <a:t>Canadian Journal of Cardiology</a:t>
            </a:r>
            <a:r>
              <a:rPr lang="en-US" sz="1000" dirty="0"/>
              <a:t>, 31(2), 153–166. DOI: 10.1016/j.cjca.2014.12.014</a:t>
            </a:r>
            <a:r>
              <a:rPr lang="cs-CZ" sz="1000" dirty="0"/>
              <a:t> 2.</a:t>
            </a:r>
            <a:r>
              <a:rPr lang="en-US" sz="1000" dirty="0"/>
              <a:t> American Society for Metabolic and Bariatric Surgery. (s. a.). </a:t>
            </a:r>
            <a:r>
              <a:rPr lang="en-US" sz="1000" i="1" dirty="0"/>
              <a:t>Bariatric surgery procedures</a:t>
            </a:r>
            <a:r>
              <a:rPr lang="en-US" sz="1000" dirty="0"/>
              <a:t> [online]. ASMBS. [cit. 2025-09-07]. </a:t>
            </a:r>
            <a:r>
              <a:rPr lang="en-US" sz="1000" dirty="0" err="1"/>
              <a:t>Dostupné</a:t>
            </a:r>
            <a:r>
              <a:rPr lang="en-US" sz="1000" dirty="0"/>
              <a:t> z: </a:t>
            </a:r>
            <a:r>
              <a:rPr lang="en-US" sz="1000" dirty="0">
                <a:hlinkClick r:id="rId2"/>
              </a:rPr>
              <a:t>https://asmbs.org/patients/bariatric-surgery-procedures/</a:t>
            </a:r>
            <a:r>
              <a:rPr lang="cs-CZ" sz="1000" dirty="0"/>
              <a:t> 3.</a:t>
            </a:r>
            <a:r>
              <a:rPr lang="en-US" sz="1000" dirty="0"/>
              <a:t> NHS England. (2013). </a:t>
            </a:r>
            <a:r>
              <a:rPr lang="en-US" sz="1000" i="1" dirty="0"/>
              <a:t>Complex and </a:t>
            </a:r>
            <a:r>
              <a:rPr lang="en-US" sz="1000" i="1" dirty="0" err="1"/>
              <a:t>specialised</a:t>
            </a:r>
            <a:r>
              <a:rPr lang="en-US" sz="1000" i="1" dirty="0"/>
              <a:t> obesity surgery: clinical commissioning policy</a:t>
            </a:r>
            <a:r>
              <a:rPr lang="en-US" sz="1000" dirty="0"/>
              <a:t> (April 2013) [online]. NHS England. [cit. 2025-09-07]. </a:t>
            </a:r>
            <a:r>
              <a:rPr lang="en-US" sz="1000" dirty="0" err="1"/>
              <a:t>Dostupné</a:t>
            </a:r>
            <a:r>
              <a:rPr lang="en-US" sz="1000" dirty="0"/>
              <a:t> z: </a:t>
            </a:r>
            <a:r>
              <a:rPr lang="en-US" sz="1000" dirty="0">
                <a:hlinkClick r:id="rId3"/>
              </a:rPr>
              <a:t>https://www.england.nhs.uk/wp-content/uploads/2016/05/appndx-6-policy-sev-comp-obesity-pdf.pdf</a:t>
            </a:r>
            <a:r>
              <a:rPr lang="cs-CZ" sz="1000" dirty="0">
                <a:hlinkClick r:id="rId3"/>
              </a:rPr>
              <a:t> 4</a:t>
            </a:r>
            <a:r>
              <a:rPr lang="cs-CZ" sz="1000" dirty="0"/>
              <a:t>. </a:t>
            </a:r>
            <a:r>
              <a:rPr lang="en-US" sz="1000" dirty="0"/>
              <a:t>Hofmann, B. (2013). Bariatric surgery for obese children and adolescents: a review of the moral challenges. </a:t>
            </a:r>
            <a:r>
              <a:rPr lang="en-US" sz="1000" i="1" dirty="0"/>
              <a:t>BMC Medical Ethics</a:t>
            </a:r>
            <a:r>
              <a:rPr lang="en-US" sz="1000" dirty="0"/>
              <a:t>, 14, </a:t>
            </a:r>
            <a:r>
              <a:rPr lang="en-US" sz="1000" dirty="0" err="1"/>
              <a:t>článek</a:t>
            </a:r>
            <a:r>
              <a:rPr lang="en-US" sz="1000" dirty="0"/>
              <a:t> 18. DOI: 10.1186/1472-6939-14-18</a:t>
            </a:r>
            <a:endParaRPr lang="en-GB" sz="1000" i="1" dirty="0">
              <a:cs typeface="Arial" charset="0"/>
            </a:endParaRPr>
          </a:p>
        </p:txBody>
      </p:sp>
      <p:grpSp>
        <p:nvGrpSpPr>
          <p:cNvPr id="8" name="Group 25">
            <a:extLst>
              <a:ext uri="{FF2B5EF4-FFF2-40B4-BE49-F238E27FC236}">
                <a16:creationId xmlns:a16="http://schemas.microsoft.com/office/drawing/2014/main" id="{89CA3302-11D7-49D3-9DFE-F613553F02F6}"/>
              </a:ext>
            </a:extLst>
          </p:cNvPr>
          <p:cNvGrpSpPr/>
          <p:nvPr/>
        </p:nvGrpSpPr>
        <p:grpSpPr>
          <a:xfrm>
            <a:off x="4289328" y="2366994"/>
            <a:ext cx="3578087" cy="3409883"/>
            <a:chOff x="3246783" y="1789301"/>
            <a:chExt cx="2683565" cy="2557412"/>
          </a:xfrm>
        </p:grpSpPr>
        <p:sp>
          <p:nvSpPr>
            <p:cNvPr id="9" name="Rectangle: Rounded Corners 26">
              <a:extLst>
                <a:ext uri="{FF2B5EF4-FFF2-40B4-BE49-F238E27FC236}">
                  <a16:creationId xmlns:a16="http://schemas.microsoft.com/office/drawing/2014/main" id="{FA77FC45-B6A1-4236-A0BA-3048DD081A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46783" y="1789301"/>
              <a:ext cx="2683565" cy="2557412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105" tIns="146105" rIns="146105" bIns="146105" numCol="1" spcCol="1270" anchor="ctr" anchorCtr="0">
              <a:noAutofit/>
            </a:bodyPr>
            <a:lstStyle/>
            <a:p>
              <a:pPr algn="r" defTabSz="1303802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2133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681164F1-81BE-4A39-80E2-061872C12C67}"/>
                </a:ext>
              </a:extLst>
            </p:cNvPr>
            <p:cNvSpPr/>
            <p:nvPr/>
          </p:nvSpPr>
          <p:spPr>
            <a:xfrm>
              <a:off x="3408032" y="1967476"/>
              <a:ext cx="240063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lvl="1" algn="ctr" defTabSz="1219170" fontAlgn="base">
                <a:spcBef>
                  <a:spcPct val="0"/>
                </a:spcBef>
                <a:spcAft>
                  <a:spcPts val="800"/>
                </a:spcAft>
                <a:defRPr/>
              </a:pPr>
              <a:r>
                <a:rPr lang="en-GB" sz="1600" b="1" dirty="0">
                  <a:solidFill>
                    <a:srgbClr val="001965"/>
                  </a:solidFill>
                  <a:cs typeface="Arial" charset="0"/>
                </a:rPr>
                <a:t>Laparoscopic adjustable gastric banding (LAGB)</a:t>
              </a:r>
            </a:p>
          </p:txBody>
        </p:sp>
        <p:grpSp>
          <p:nvGrpSpPr>
            <p:cNvPr id="11" name="Group 28">
              <a:extLst>
                <a:ext uri="{FF2B5EF4-FFF2-40B4-BE49-F238E27FC236}">
                  <a16:creationId xmlns:a16="http://schemas.microsoft.com/office/drawing/2014/main" id="{2FBBFF9F-1BD1-45CC-B71E-FD02CA9BD6DE}"/>
                </a:ext>
              </a:extLst>
            </p:cNvPr>
            <p:cNvGrpSpPr/>
            <p:nvPr/>
          </p:nvGrpSpPr>
          <p:grpSpPr>
            <a:xfrm>
              <a:off x="3939756" y="2474562"/>
              <a:ext cx="1297618" cy="1734551"/>
              <a:chOff x="3939756" y="2474562"/>
              <a:chExt cx="1297618" cy="1734551"/>
            </a:xfrm>
          </p:grpSpPr>
          <p:pic>
            <p:nvPicPr>
              <p:cNvPr id="12" name="Picture 29">
                <a:extLst>
                  <a:ext uri="{FF2B5EF4-FFF2-40B4-BE49-F238E27FC236}">
                    <a16:creationId xmlns:a16="http://schemas.microsoft.com/office/drawing/2014/main" id="{CFEA548A-F73D-4CED-B31D-F129F2D803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0887" b="51209"/>
              <a:stretch/>
            </p:blipFill>
            <p:spPr>
              <a:xfrm>
                <a:off x="3939756" y="2474562"/>
                <a:ext cx="1297618" cy="1734551"/>
              </a:xfrm>
              <a:prstGeom prst="roundRect">
                <a:avLst>
                  <a:gd name="adj" fmla="val 6104"/>
                </a:avLst>
              </a:prstGeom>
              <a:solidFill>
                <a:schemeClr val="bg1"/>
              </a:solidFill>
              <a:ln w="9525">
                <a:noFill/>
              </a:ln>
            </p:spPr>
          </p:pic>
          <p:sp>
            <p:nvSpPr>
              <p:cNvPr id="13" name="Rectangle 30">
                <a:extLst>
                  <a:ext uri="{FF2B5EF4-FFF2-40B4-BE49-F238E27FC236}">
                    <a16:creationId xmlns:a16="http://schemas.microsoft.com/office/drawing/2014/main" id="{1C893AC5-0181-46E3-89FF-6F7EE476CC08}"/>
                  </a:ext>
                </a:extLst>
              </p:cNvPr>
              <p:cNvSpPr/>
              <p:nvPr/>
            </p:nvSpPr>
            <p:spPr>
              <a:xfrm>
                <a:off x="4000500" y="2501900"/>
                <a:ext cx="114300" cy="101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4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4" name="Group 31">
            <a:extLst>
              <a:ext uri="{FF2B5EF4-FFF2-40B4-BE49-F238E27FC236}">
                <a16:creationId xmlns:a16="http://schemas.microsoft.com/office/drawing/2014/main" id="{334143F0-25A4-4B0C-900C-3CA5360E6CA6}"/>
              </a:ext>
            </a:extLst>
          </p:cNvPr>
          <p:cNvGrpSpPr/>
          <p:nvPr/>
        </p:nvGrpSpPr>
        <p:grpSpPr>
          <a:xfrm>
            <a:off x="7920169" y="2366994"/>
            <a:ext cx="3417100" cy="3409884"/>
            <a:chOff x="6056245" y="1789302"/>
            <a:chExt cx="2683565" cy="2557413"/>
          </a:xfrm>
        </p:grpSpPr>
        <p:sp>
          <p:nvSpPr>
            <p:cNvPr id="15" name="Rectangle: Rounded Corners 32">
              <a:extLst>
                <a:ext uri="{FF2B5EF4-FFF2-40B4-BE49-F238E27FC236}">
                  <a16:creationId xmlns:a16="http://schemas.microsoft.com/office/drawing/2014/main" id="{847CBC4C-ADF8-4FBD-BE38-A8B9210C5F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56245" y="1789302"/>
              <a:ext cx="2683565" cy="2557413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105" tIns="146105" rIns="146105" bIns="146105" numCol="1" spcCol="1270" anchor="ctr" anchorCtr="0">
              <a:noAutofit/>
            </a:bodyPr>
            <a:lstStyle/>
            <a:p>
              <a:pPr algn="r" defTabSz="1303802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2133" dirty="0">
                <a:solidFill>
                  <a:srgbClr val="FFFFFF"/>
                </a:solidFill>
              </a:endParaRPr>
            </a:p>
          </p:txBody>
        </p:sp>
        <p:sp>
          <p:nvSpPr>
            <p:cNvPr id="16" name="Rectangle 33">
              <a:extLst>
                <a:ext uri="{FF2B5EF4-FFF2-40B4-BE49-F238E27FC236}">
                  <a16:creationId xmlns:a16="http://schemas.microsoft.com/office/drawing/2014/main" id="{4D6480C3-4654-4705-AE73-68BF6F3DB357}"/>
                </a:ext>
              </a:extLst>
            </p:cNvPr>
            <p:cNvSpPr/>
            <p:nvPr/>
          </p:nvSpPr>
          <p:spPr>
            <a:xfrm>
              <a:off x="6197711" y="2059809"/>
              <a:ext cx="2400632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lvl="1" algn="ctr" defTabSz="1219170" fontAlgn="base">
                <a:spcBef>
                  <a:spcPct val="0"/>
                </a:spcBef>
                <a:spcAft>
                  <a:spcPts val="800"/>
                </a:spcAft>
                <a:defRPr/>
              </a:pPr>
              <a:r>
                <a:rPr lang="en-GB" sz="1600" b="1" dirty="0">
                  <a:solidFill>
                    <a:srgbClr val="001965"/>
                  </a:solidFill>
                  <a:cs typeface="Arial" charset="0"/>
                </a:rPr>
                <a:t>Sleeve gastrectomy (LSG)</a:t>
              </a:r>
            </a:p>
          </p:txBody>
        </p:sp>
        <p:grpSp>
          <p:nvGrpSpPr>
            <p:cNvPr id="17" name="Group 34">
              <a:extLst>
                <a:ext uri="{FF2B5EF4-FFF2-40B4-BE49-F238E27FC236}">
                  <a16:creationId xmlns:a16="http://schemas.microsoft.com/office/drawing/2014/main" id="{8E01852F-CFAB-41D0-826C-A66AEFEB18CD}"/>
                </a:ext>
              </a:extLst>
            </p:cNvPr>
            <p:cNvGrpSpPr/>
            <p:nvPr/>
          </p:nvGrpSpPr>
          <p:grpSpPr>
            <a:xfrm>
              <a:off x="6801571" y="2510944"/>
              <a:ext cx="1192910" cy="1661787"/>
              <a:chOff x="6801571" y="2510944"/>
              <a:chExt cx="1192910" cy="1661787"/>
            </a:xfrm>
          </p:grpSpPr>
          <p:pic>
            <p:nvPicPr>
              <p:cNvPr id="18" name="Picture 35">
                <a:extLst>
                  <a:ext uri="{FF2B5EF4-FFF2-40B4-BE49-F238E27FC236}">
                    <a16:creationId xmlns:a16="http://schemas.microsoft.com/office/drawing/2014/main" id="{9B1D590D-549A-49DB-BBBB-18BDE199DA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661" b="50989"/>
              <a:stretch/>
            </p:blipFill>
            <p:spPr>
              <a:xfrm>
                <a:off x="6801571" y="2510944"/>
                <a:ext cx="1192910" cy="1661787"/>
              </a:xfrm>
              <a:prstGeom prst="roundRect">
                <a:avLst>
                  <a:gd name="adj" fmla="val 6640"/>
                </a:avLst>
              </a:prstGeom>
              <a:solidFill>
                <a:schemeClr val="bg1"/>
              </a:solidFill>
              <a:ln w="9525">
                <a:noFill/>
              </a:ln>
            </p:spPr>
          </p:pic>
          <p:sp>
            <p:nvSpPr>
              <p:cNvPr id="19" name="Rectangle 36">
                <a:extLst>
                  <a:ext uri="{FF2B5EF4-FFF2-40B4-BE49-F238E27FC236}">
                    <a16:creationId xmlns:a16="http://schemas.microsoft.com/office/drawing/2014/main" id="{9CFD2F8E-BA94-4C29-B00C-08D36AB0C1F9}"/>
                  </a:ext>
                </a:extLst>
              </p:cNvPr>
              <p:cNvSpPr/>
              <p:nvPr/>
            </p:nvSpPr>
            <p:spPr>
              <a:xfrm>
                <a:off x="6807200" y="2536825"/>
                <a:ext cx="114300" cy="101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4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0" name="Rectangle: Rounded Corners 37">
            <a:extLst>
              <a:ext uri="{FF2B5EF4-FFF2-40B4-BE49-F238E27FC236}">
                <a16:creationId xmlns:a16="http://schemas.microsoft.com/office/drawing/2014/main" id="{50FC7C33-8A91-496B-88FF-AC0F267C4389}"/>
              </a:ext>
            </a:extLst>
          </p:cNvPr>
          <p:cNvSpPr>
            <a:spLocks noChangeAspect="1"/>
          </p:cNvSpPr>
          <p:nvPr/>
        </p:nvSpPr>
        <p:spPr>
          <a:xfrm>
            <a:off x="803026" y="2366995"/>
            <a:ext cx="3423060" cy="3409883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105" tIns="146105" rIns="146105" bIns="146105" numCol="1" spcCol="1270" anchor="ctr" anchorCtr="0">
            <a:noAutofit/>
          </a:bodyPr>
          <a:lstStyle/>
          <a:p>
            <a:pPr algn="r" defTabSz="1303802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2133" dirty="0">
              <a:solidFill>
                <a:srgbClr val="FFFFFF"/>
              </a:solidFill>
            </a:endParaRPr>
          </a:p>
        </p:txBody>
      </p:sp>
      <p:sp>
        <p:nvSpPr>
          <p:cNvPr id="21" name="Rectangle 38">
            <a:extLst>
              <a:ext uri="{FF2B5EF4-FFF2-40B4-BE49-F238E27FC236}">
                <a16:creationId xmlns:a16="http://schemas.microsoft.com/office/drawing/2014/main" id="{4D4F98AE-EBC2-40F1-9FB1-D371CB89ECCC}"/>
              </a:ext>
            </a:extLst>
          </p:cNvPr>
          <p:cNvSpPr/>
          <p:nvPr/>
        </p:nvSpPr>
        <p:spPr>
          <a:xfrm>
            <a:off x="840271" y="2604558"/>
            <a:ext cx="320084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 algn="ctr" defTabSz="1219170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en-GB" sz="1600" b="1" dirty="0">
                <a:solidFill>
                  <a:srgbClr val="001965"/>
                </a:solidFill>
                <a:cs typeface="Arial" charset="0"/>
              </a:rPr>
              <a:t>Laparoscopic Roux-en-Y gastric bypass (RYGB)</a:t>
            </a:r>
          </a:p>
        </p:txBody>
      </p:sp>
      <p:sp>
        <p:nvSpPr>
          <p:cNvPr id="23" name="Rectangle 40">
            <a:extLst>
              <a:ext uri="{FF2B5EF4-FFF2-40B4-BE49-F238E27FC236}">
                <a16:creationId xmlns:a16="http://schemas.microsoft.com/office/drawing/2014/main" id="{FA3F95FE-C425-4694-A527-0996AD58D6A6}"/>
              </a:ext>
            </a:extLst>
          </p:cNvPr>
          <p:cNvSpPr/>
          <p:nvPr/>
        </p:nvSpPr>
        <p:spPr>
          <a:xfrm>
            <a:off x="993529" y="1921997"/>
            <a:ext cx="10222438" cy="5746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en-GB" sz="1867" b="1" dirty="0">
                <a:solidFill>
                  <a:srgbClr val="FFFFFF"/>
                </a:solidFill>
                <a:cs typeface="Arial" charset="0"/>
              </a:rPr>
              <a:t>Three types of bariatric surgery are being commonly performed in the paediatric/adolescent population</a:t>
            </a:r>
            <a:r>
              <a:rPr lang="en-GB" sz="1867" b="1" baseline="30000" dirty="0">
                <a:solidFill>
                  <a:srgbClr val="FFFFFF"/>
                </a:solidFill>
                <a:cs typeface="Arial" charset="0"/>
              </a:rPr>
              <a:t>1–3</a:t>
            </a:r>
          </a:p>
        </p:txBody>
      </p:sp>
      <p:grpSp>
        <p:nvGrpSpPr>
          <p:cNvPr id="24" name="Group 41">
            <a:extLst>
              <a:ext uri="{FF2B5EF4-FFF2-40B4-BE49-F238E27FC236}">
                <a16:creationId xmlns:a16="http://schemas.microsoft.com/office/drawing/2014/main" id="{E0AD3F2F-8001-42CE-8A99-79AFFE970309}"/>
              </a:ext>
            </a:extLst>
          </p:cNvPr>
          <p:cNvGrpSpPr/>
          <p:nvPr/>
        </p:nvGrpSpPr>
        <p:grpSpPr>
          <a:xfrm>
            <a:off x="1528903" y="3363691"/>
            <a:ext cx="1669995" cy="2312735"/>
            <a:chOff x="1152856" y="2474562"/>
            <a:chExt cx="1252496" cy="1734551"/>
          </a:xfrm>
        </p:grpSpPr>
        <p:pic>
          <p:nvPicPr>
            <p:cNvPr id="25" name="Picture 42">
              <a:extLst>
                <a:ext uri="{FF2B5EF4-FFF2-40B4-BE49-F238E27FC236}">
                  <a16:creationId xmlns:a16="http://schemas.microsoft.com/office/drawing/2014/main" id="{5BFB4F9E-F5D1-4C70-9F1E-BD0AA025F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9451" r="50887"/>
            <a:stretch/>
          </p:blipFill>
          <p:spPr>
            <a:xfrm>
              <a:off x="1152856" y="2474562"/>
              <a:ext cx="1252496" cy="1734551"/>
            </a:xfrm>
            <a:prstGeom prst="roundRect">
              <a:avLst>
                <a:gd name="adj" fmla="val 6324"/>
              </a:avLst>
            </a:prstGeom>
          </p:spPr>
        </p:pic>
        <p:sp>
          <p:nvSpPr>
            <p:cNvPr id="26" name="Rectangle 43">
              <a:extLst>
                <a:ext uri="{FF2B5EF4-FFF2-40B4-BE49-F238E27FC236}">
                  <a16:creationId xmlns:a16="http://schemas.microsoft.com/office/drawing/2014/main" id="{B3ADEAD0-98A3-4FC8-8483-7659565ABA26}"/>
                </a:ext>
              </a:extLst>
            </p:cNvPr>
            <p:cNvSpPr/>
            <p:nvPr/>
          </p:nvSpPr>
          <p:spPr>
            <a:xfrm>
              <a:off x="1216025" y="2476500"/>
              <a:ext cx="114300" cy="1016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984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324D4-F380-0D75-393F-ABCA2A7E4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F523A2A9-3EE7-AC1C-A03E-FC7277565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465DE83-9B30-FD1E-3D03-9FB77D013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dirty="0"/>
          </a:p>
        </p:txBody>
      </p:sp>
      <p:pic>
        <p:nvPicPr>
          <p:cNvPr id="8196" name="Picture 7" descr="12289">
            <a:extLst>
              <a:ext uri="{FF2B5EF4-FFF2-40B4-BE49-F238E27FC236}">
                <a16:creationId xmlns:a16="http://schemas.microsoft.com/office/drawing/2014/main" id="{31F28802-10E2-9B01-A33E-C51DF4870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598" y="761672"/>
            <a:ext cx="7416800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57A8267-BFF9-C030-3B9F-4E8F5CE569FF}"/>
              </a:ext>
            </a:extLst>
          </p:cNvPr>
          <p:cNvSpPr txBox="1"/>
          <p:nvPr/>
        </p:nvSpPr>
        <p:spPr>
          <a:xfrm>
            <a:off x="2323988" y="5653743"/>
            <a:ext cx="7416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cs-CZ" sz="1400" b="1" i="1" dirty="0"/>
              <a:t>Věstonická </a:t>
            </a:r>
            <a:r>
              <a:rPr lang="cs-CZ" sz="1400" b="1" i="1" dirty="0" err="1"/>
              <a:t>venuše</a:t>
            </a:r>
            <a:r>
              <a:rPr lang="cs-CZ" sz="1400" b="1" i="1" dirty="0"/>
              <a:t> – Dolní Věstonice, Česká republika (cca 29 000–25 000 př. n. l.),                        Moravské zemské muzeum, Brno.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1951593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0"/>
            <a:ext cx="50292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2542977"/>
            <a:ext cx="6297018" cy="1772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916"/>
              </a:lnSpc>
            </a:pPr>
            <a:r>
              <a:rPr lang="en-US" sz="11125" b="1" dirty="0">
                <a:solidFill>
                  <a:srgbClr val="00B0F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Závěr</a:t>
            </a:r>
            <a:endParaRPr lang="en-US" sz="11125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1F0FFC-DAA5-42F0-AB7B-CC313CE25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A541D424-A59F-0656-D77B-CCE9C38534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2204" t="14110" r="22985" b="16281"/>
          <a:stretch/>
        </p:blipFill>
        <p:spPr>
          <a:xfrm>
            <a:off x="6410967" y="96"/>
            <a:ext cx="5232824" cy="3738185"/>
          </a:xfrm>
        </p:spPr>
      </p:pic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385A0FFD-1034-2038-BD2F-C3D7A5EFDF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22976" t="14641" r="17550" b="8193"/>
          <a:stretch/>
        </p:blipFill>
        <p:spPr>
          <a:xfrm>
            <a:off x="356976" y="0"/>
            <a:ext cx="5245046" cy="3827929"/>
          </a:xfrm>
          <a:prstGeom prst="rect">
            <a:avLst/>
          </a:prstGeom>
        </p:spPr>
      </p:pic>
      <p:pic>
        <p:nvPicPr>
          <p:cNvPr id="14" name="Zástupný obsah 5">
            <a:extLst>
              <a:ext uri="{FF2B5EF4-FFF2-40B4-BE49-F238E27FC236}">
                <a16:creationId xmlns:a16="http://schemas.microsoft.com/office/drawing/2014/main" id="{D56C4E04-EDF5-21F0-1311-5616484383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85" t="14998" r="30024" b="24225"/>
          <a:stretch/>
        </p:blipFill>
        <p:spPr>
          <a:xfrm>
            <a:off x="6410967" y="3316940"/>
            <a:ext cx="5245046" cy="3630353"/>
          </a:xfrm>
          <a:prstGeom prst="rect">
            <a:avLst/>
          </a:prstGeom>
        </p:spPr>
      </p:pic>
      <p:pic>
        <p:nvPicPr>
          <p:cNvPr id="15" name="Zástupný obsah 6">
            <a:extLst>
              <a:ext uri="{FF2B5EF4-FFF2-40B4-BE49-F238E27FC236}">
                <a16:creationId xmlns:a16="http://schemas.microsoft.com/office/drawing/2014/main" id="{8395EAEE-4BA4-632C-F03D-E59C1B26FF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l="19632" t="14509" r="18162" b="10000"/>
          <a:stretch/>
        </p:blipFill>
        <p:spPr>
          <a:xfrm>
            <a:off x="369198" y="3429000"/>
            <a:ext cx="5232824" cy="363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33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2B115-D88A-2FCF-E61C-D5E3B41AB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076654-1DE3-DB07-56D8-C6BB3AF7A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EAB0C06-5F1D-6FF6-A0C6-BA4D5E0808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750"/>
          <a:stretch>
            <a:fillRect/>
          </a:stretch>
        </p:blipFill>
        <p:spPr>
          <a:xfrm>
            <a:off x="6095998" y="274481"/>
            <a:ext cx="4740051" cy="511650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F02CCC5-4403-DAEB-D0A8-34C3E9E66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89" y="504038"/>
            <a:ext cx="5471634" cy="134885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868F862-FC97-1884-D71E-ACA8809AB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82" y="1852895"/>
            <a:ext cx="5494496" cy="4397121"/>
          </a:xfrm>
          <a:prstGeom prst="rect">
            <a:avLst/>
          </a:prstGeom>
        </p:spPr>
      </p:pic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C2DF405E-56B5-B445-5AC2-41FFE0118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141721" y="5390985"/>
            <a:ext cx="4648603" cy="1089754"/>
          </a:xfrm>
          <a:prstGeom prst="rect">
            <a:avLst/>
          </a:prstGeom>
        </p:spPr>
      </p:pic>
      <p:sp>
        <p:nvSpPr>
          <p:cNvPr id="3" name="Šipka: dolů 2">
            <a:extLst>
              <a:ext uri="{FF2B5EF4-FFF2-40B4-BE49-F238E27FC236}">
                <a16:creationId xmlns:a16="http://schemas.microsoft.com/office/drawing/2014/main" id="{B8D68C57-9336-2C9F-6295-C4499075E2E0}"/>
              </a:ext>
            </a:extLst>
          </p:cNvPr>
          <p:cNvSpPr/>
          <p:nvPr/>
        </p:nvSpPr>
        <p:spPr>
          <a:xfrm>
            <a:off x="5723598" y="649901"/>
            <a:ext cx="398583" cy="12029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: dolů 4">
            <a:extLst>
              <a:ext uri="{FF2B5EF4-FFF2-40B4-BE49-F238E27FC236}">
                <a16:creationId xmlns:a16="http://schemas.microsoft.com/office/drawing/2014/main" id="{AFEFE681-33EB-C7D6-43C6-5669B4DE5CC1}"/>
              </a:ext>
            </a:extLst>
          </p:cNvPr>
          <p:cNvSpPr/>
          <p:nvPr/>
        </p:nvSpPr>
        <p:spPr>
          <a:xfrm>
            <a:off x="4626708" y="626607"/>
            <a:ext cx="398583" cy="12029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doleva 7">
            <a:extLst>
              <a:ext uri="{FF2B5EF4-FFF2-40B4-BE49-F238E27FC236}">
                <a16:creationId xmlns:a16="http://schemas.microsoft.com/office/drawing/2014/main" id="{3679D00D-1ACE-FE08-EFE4-84D93964A409}"/>
              </a:ext>
            </a:extLst>
          </p:cNvPr>
          <p:cNvSpPr/>
          <p:nvPr/>
        </p:nvSpPr>
        <p:spPr>
          <a:xfrm>
            <a:off x="10918092" y="773723"/>
            <a:ext cx="1273908" cy="50018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leva 13">
            <a:extLst>
              <a:ext uri="{FF2B5EF4-FFF2-40B4-BE49-F238E27FC236}">
                <a16:creationId xmlns:a16="http://schemas.microsoft.com/office/drawing/2014/main" id="{CE579990-70E0-D353-F7BE-1EA195942846}"/>
              </a:ext>
            </a:extLst>
          </p:cNvPr>
          <p:cNvSpPr/>
          <p:nvPr/>
        </p:nvSpPr>
        <p:spPr>
          <a:xfrm>
            <a:off x="10881767" y="4673600"/>
            <a:ext cx="1273908" cy="50018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leva 14">
            <a:extLst>
              <a:ext uri="{FF2B5EF4-FFF2-40B4-BE49-F238E27FC236}">
                <a16:creationId xmlns:a16="http://schemas.microsoft.com/office/drawing/2014/main" id="{6498C554-5AB0-827E-8A9E-C653768AD47B}"/>
              </a:ext>
            </a:extLst>
          </p:cNvPr>
          <p:cNvSpPr/>
          <p:nvPr/>
        </p:nvSpPr>
        <p:spPr>
          <a:xfrm>
            <a:off x="10881767" y="5714662"/>
            <a:ext cx="1273908" cy="50018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09AB0806-531A-F3C9-2B81-6F723CB849D0}"/>
              </a:ext>
            </a:extLst>
          </p:cNvPr>
          <p:cNvSpPr/>
          <p:nvPr/>
        </p:nvSpPr>
        <p:spPr>
          <a:xfrm>
            <a:off x="2333871" y="607984"/>
            <a:ext cx="398583" cy="12029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leva 10">
            <a:extLst>
              <a:ext uri="{FF2B5EF4-FFF2-40B4-BE49-F238E27FC236}">
                <a16:creationId xmlns:a16="http://schemas.microsoft.com/office/drawing/2014/main" id="{84772DCF-8627-3D2C-2408-32FD8FB5F1D3}"/>
              </a:ext>
            </a:extLst>
          </p:cNvPr>
          <p:cNvSpPr/>
          <p:nvPr/>
        </p:nvSpPr>
        <p:spPr>
          <a:xfrm>
            <a:off x="10918092" y="1737292"/>
            <a:ext cx="1273908" cy="50018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7538639-0ABB-A0CB-F0DD-592A928CDD4C}"/>
              </a:ext>
            </a:extLst>
          </p:cNvPr>
          <p:cNvSpPr txBox="1"/>
          <p:nvPr/>
        </p:nvSpPr>
        <p:spPr>
          <a:xfrm>
            <a:off x="528039" y="6480739"/>
            <a:ext cx="535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HOMA-IR index 14 … 3,2 </a:t>
            </a:r>
          </a:p>
        </p:txBody>
      </p:sp>
    </p:spTree>
    <p:extLst>
      <p:ext uri="{BB962C8B-B14F-4D97-AF65-F5344CB8AC3E}">
        <p14:creationId xmlns:p14="http://schemas.microsoft.com/office/powerpoint/2010/main" val="50705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4" grpId="0" animBg="1"/>
      <p:bldP spid="15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FBF77-B3AD-8FF5-B36A-F9C9388BE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922147-109F-A038-A5AB-DE595650C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3527A5E-6E40-3F79-84C9-1EBBC2A99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94244"/>
            <a:ext cx="5121084" cy="119644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509A3D2-691F-2B51-74C0-EB56038C2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70" y="1981876"/>
            <a:ext cx="3962743" cy="438188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1AA37EF-4028-8DFB-EA44-C6955A38AD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910"/>
          <a:stretch>
            <a:fillRect/>
          </a:stretch>
        </p:blipFill>
        <p:spPr>
          <a:xfrm>
            <a:off x="6648498" y="365125"/>
            <a:ext cx="4016088" cy="49616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A69788A-5CDA-95DF-FBAA-B10BCB975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98" y="5274002"/>
            <a:ext cx="4016088" cy="1089754"/>
          </a:xfrm>
          <a:prstGeom prst="rect">
            <a:avLst/>
          </a:prstGeom>
        </p:spPr>
      </p:pic>
      <p:sp>
        <p:nvSpPr>
          <p:cNvPr id="3" name="Šipka: dolů 2">
            <a:extLst>
              <a:ext uri="{FF2B5EF4-FFF2-40B4-BE49-F238E27FC236}">
                <a16:creationId xmlns:a16="http://schemas.microsoft.com/office/drawing/2014/main" id="{FFA95EA3-8948-814F-B884-53E40E30EB7B}"/>
              </a:ext>
            </a:extLst>
          </p:cNvPr>
          <p:cNvSpPr/>
          <p:nvPr/>
        </p:nvSpPr>
        <p:spPr>
          <a:xfrm>
            <a:off x="4912102" y="616813"/>
            <a:ext cx="398583" cy="12029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doleva 7">
            <a:extLst>
              <a:ext uri="{FF2B5EF4-FFF2-40B4-BE49-F238E27FC236}">
                <a16:creationId xmlns:a16="http://schemas.microsoft.com/office/drawing/2014/main" id="{1858A898-0B65-9373-49DA-373C044B78DE}"/>
              </a:ext>
            </a:extLst>
          </p:cNvPr>
          <p:cNvSpPr/>
          <p:nvPr/>
        </p:nvSpPr>
        <p:spPr>
          <a:xfrm>
            <a:off x="10803233" y="772787"/>
            <a:ext cx="1273908" cy="50018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leva 9">
            <a:extLst>
              <a:ext uri="{FF2B5EF4-FFF2-40B4-BE49-F238E27FC236}">
                <a16:creationId xmlns:a16="http://schemas.microsoft.com/office/drawing/2014/main" id="{0264DFE3-DEB9-C09A-1D7E-CF37E615E1B7}"/>
              </a:ext>
            </a:extLst>
          </p:cNvPr>
          <p:cNvSpPr/>
          <p:nvPr/>
        </p:nvSpPr>
        <p:spPr>
          <a:xfrm>
            <a:off x="10750479" y="2650229"/>
            <a:ext cx="1273908" cy="50018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leva 11">
            <a:extLst>
              <a:ext uri="{FF2B5EF4-FFF2-40B4-BE49-F238E27FC236}">
                <a16:creationId xmlns:a16="http://schemas.microsoft.com/office/drawing/2014/main" id="{729FE7D0-E0BB-EF80-8041-5EBDBBD74BB3}"/>
              </a:ext>
            </a:extLst>
          </p:cNvPr>
          <p:cNvSpPr/>
          <p:nvPr/>
        </p:nvSpPr>
        <p:spPr>
          <a:xfrm>
            <a:off x="10774630" y="4611076"/>
            <a:ext cx="1273908" cy="50018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leva 12">
            <a:extLst>
              <a:ext uri="{FF2B5EF4-FFF2-40B4-BE49-F238E27FC236}">
                <a16:creationId xmlns:a16="http://schemas.microsoft.com/office/drawing/2014/main" id="{5BB5C0B0-C1E2-A10B-87BF-11BE84C80C21}"/>
              </a:ext>
            </a:extLst>
          </p:cNvPr>
          <p:cNvSpPr/>
          <p:nvPr/>
        </p:nvSpPr>
        <p:spPr>
          <a:xfrm>
            <a:off x="10774630" y="5681784"/>
            <a:ext cx="1273908" cy="50018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leva 13">
            <a:extLst>
              <a:ext uri="{FF2B5EF4-FFF2-40B4-BE49-F238E27FC236}">
                <a16:creationId xmlns:a16="http://schemas.microsoft.com/office/drawing/2014/main" id="{44A83388-0336-B8F2-36D8-06EEA5995B9A}"/>
              </a:ext>
            </a:extLst>
          </p:cNvPr>
          <p:cNvSpPr/>
          <p:nvPr/>
        </p:nvSpPr>
        <p:spPr>
          <a:xfrm>
            <a:off x="10803233" y="1761026"/>
            <a:ext cx="1273908" cy="50018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: dolů 3">
            <a:extLst>
              <a:ext uri="{FF2B5EF4-FFF2-40B4-BE49-F238E27FC236}">
                <a16:creationId xmlns:a16="http://schemas.microsoft.com/office/drawing/2014/main" id="{12DCEBB7-985D-376C-9A09-2D524CF36366}"/>
              </a:ext>
            </a:extLst>
          </p:cNvPr>
          <p:cNvSpPr/>
          <p:nvPr/>
        </p:nvSpPr>
        <p:spPr>
          <a:xfrm>
            <a:off x="3790178" y="599494"/>
            <a:ext cx="398583" cy="12029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310F1A7-3551-4435-4230-2E15ABB25364}"/>
              </a:ext>
            </a:extLst>
          </p:cNvPr>
          <p:cNvSpPr txBox="1"/>
          <p:nvPr/>
        </p:nvSpPr>
        <p:spPr>
          <a:xfrm>
            <a:off x="1417370" y="649287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HOMA-IR index 8 … 4 </a:t>
            </a:r>
          </a:p>
        </p:txBody>
      </p:sp>
    </p:spTree>
    <p:extLst>
      <p:ext uri="{BB962C8B-B14F-4D97-AF65-F5344CB8AC3E}">
        <p14:creationId xmlns:p14="http://schemas.microsoft.com/office/powerpoint/2010/main" val="193559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2" grpId="0" animBg="1"/>
      <p:bldP spid="13" grpId="0" animBg="1"/>
      <p:bldP spid="14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E2A85-647A-4981-89DC-995CE5A3D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Závěr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63BB8A-1B0E-40F4-A93B-D1D9F2315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267" y="1847850"/>
            <a:ext cx="10515600" cy="4351338"/>
          </a:xfrm>
        </p:spPr>
        <p:txBody>
          <a:bodyPr/>
          <a:lstStyle/>
          <a:p>
            <a:r>
              <a:rPr lang="cs-CZ" dirty="0"/>
              <a:t>Terapie (dětské) obezity je velmi složitá a časově velmi náročná. </a:t>
            </a:r>
          </a:p>
          <a:p>
            <a:r>
              <a:rPr lang="cs-CZ" dirty="0"/>
              <a:t>Je nutné vytvářet multidisciplinární týmy (pediatr, </a:t>
            </a:r>
            <a:r>
              <a:rPr lang="cs-CZ" dirty="0" err="1"/>
              <a:t>obezitolog</a:t>
            </a:r>
            <a:r>
              <a:rPr lang="cs-CZ" dirty="0"/>
              <a:t>, nutriční specialista, rehabilitační specialista, endokrinolog, psycholog…).</a:t>
            </a:r>
          </a:p>
          <a:p>
            <a:r>
              <a:rPr lang="cs-CZ" dirty="0"/>
              <a:t>Edukace celé rodiny je nezbytnou součástí terapie (i prevence).</a:t>
            </a:r>
          </a:p>
          <a:p>
            <a:r>
              <a:rPr lang="cs-CZ" b="1" dirty="0"/>
              <a:t>Vaření jako „klíč ke svobodě“ bez průmyslově zpracovaných potravin.</a:t>
            </a:r>
          </a:p>
          <a:p>
            <a:r>
              <a:rPr lang="cs-CZ" dirty="0"/>
              <a:t>Kdo za to může?</a:t>
            </a:r>
          </a:p>
          <a:p>
            <a:r>
              <a:rPr lang="cs-CZ" dirty="0"/>
              <a:t>Obezita je nemoc a jako taková vyžaduje terapii a asi se shodneme,       že trvalou.</a:t>
            </a:r>
          </a:p>
        </p:txBody>
      </p:sp>
    </p:spTree>
    <p:extLst>
      <p:ext uri="{BB962C8B-B14F-4D97-AF65-F5344CB8AC3E}">
        <p14:creationId xmlns:p14="http://schemas.microsoft.com/office/powerpoint/2010/main" val="61795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CBEB4-D0F5-1738-165C-7978FAB47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0EC82BD-BAAE-D8DC-E7A8-C6951A877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en-US" sz="3600" b="1" dirty="0"/>
              <a:t>Peter Paul Rubens: The Three Graces, 1636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1B332BC-E877-D23C-2E1E-97FA1AD0B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dirty="0"/>
          </a:p>
        </p:txBody>
      </p:sp>
      <p:pic>
        <p:nvPicPr>
          <p:cNvPr id="10244" name="Picture 5" descr="three_graces">
            <a:extLst>
              <a:ext uri="{FF2B5EF4-FFF2-40B4-BE49-F238E27FC236}">
                <a16:creationId xmlns:a16="http://schemas.microsoft.com/office/drawing/2014/main" id="{053239B9-4C2E-B1C2-AA84-3F88485A1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18" y="1479550"/>
            <a:ext cx="3992563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081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CBBB6-8263-F2A5-FC78-BCEC99437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0E13C64B-D45E-2436-D136-9254FF36E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/>
              <a:t>Neznámý</a:t>
            </a:r>
            <a:r>
              <a:rPr lang="en-US" sz="3600" b="1" dirty="0"/>
              <a:t> </a:t>
            </a:r>
            <a:r>
              <a:rPr lang="en-US" sz="3600" b="1" dirty="0" err="1"/>
              <a:t>autor</a:t>
            </a:r>
            <a:r>
              <a:rPr lang="en-US" sz="3600" b="1" dirty="0"/>
              <a:t>: Florida, „The Three Graces“, 2010</a:t>
            </a:r>
            <a:endParaRPr lang="cs-CZ" altLang="cs-CZ" sz="3600" b="1" dirty="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6782931-8E68-CE7D-6C77-B293D2812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dirty="0"/>
          </a:p>
        </p:txBody>
      </p:sp>
      <p:pic>
        <p:nvPicPr>
          <p:cNvPr id="11268" name="Picture 5" descr="HL030">
            <a:extLst>
              <a:ext uri="{FF2B5EF4-FFF2-40B4-BE49-F238E27FC236}">
                <a16:creationId xmlns:a16="http://schemas.microsoft.com/office/drawing/2014/main" id="{EC8CC447-4AC5-999F-278D-378778AA9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518" y="1485322"/>
            <a:ext cx="6944963" cy="464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232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790972"/>
            <a:ext cx="5164733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Definice obezity (2024)</a:t>
            </a:r>
            <a:endParaRPr lang="en-US" sz="3708" b="1" dirty="0"/>
          </a:p>
        </p:txBody>
      </p:sp>
      <p:sp>
        <p:nvSpPr>
          <p:cNvPr id="3" name="Shape 1"/>
          <p:cNvSpPr/>
          <p:nvPr/>
        </p:nvSpPr>
        <p:spPr>
          <a:xfrm>
            <a:off x="661492" y="1759645"/>
            <a:ext cx="5339953" cy="2349599"/>
          </a:xfrm>
          <a:prstGeom prst="roundRect">
            <a:avLst>
              <a:gd name="adj" fmla="val 5189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Shape 2"/>
          <p:cNvSpPr/>
          <p:nvPr/>
        </p:nvSpPr>
        <p:spPr>
          <a:xfrm>
            <a:off x="636092" y="1759645"/>
            <a:ext cx="101600" cy="2349599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952103" y="1974057"/>
            <a:ext cx="258742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Chronické onemocnění</a:t>
            </a:r>
            <a:endParaRPr lang="en-US" sz="1833" dirty="0"/>
          </a:p>
        </p:txBody>
      </p:sp>
      <p:sp>
        <p:nvSpPr>
          <p:cNvPr id="6" name="Text 4"/>
          <p:cNvSpPr/>
          <p:nvPr/>
        </p:nvSpPr>
        <p:spPr>
          <a:xfrm>
            <a:off x="952103" y="2382739"/>
            <a:ext cx="4834930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Obezitu definujeme jako </a:t>
            </a:r>
            <a:r>
              <a:rPr lang="en-US" sz="1458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chronické onemocnění vyvolané zmnožením tukové tkáně – Adiposity Based Chronic Disease (ABCD)</a:t>
            </a:r>
            <a:r>
              <a:rPr lang="en-US" sz="1458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které vzniká v důsledku komplexních interakcí mezi genetickými, environmentálními, behaviorálními a sociálními faktory.</a:t>
            </a:r>
            <a:endParaRPr lang="en-US" sz="1458" dirty="0"/>
          </a:p>
        </p:txBody>
      </p:sp>
      <p:sp>
        <p:nvSpPr>
          <p:cNvPr id="7" name="Shape 5"/>
          <p:cNvSpPr/>
          <p:nvPr/>
        </p:nvSpPr>
        <p:spPr>
          <a:xfrm>
            <a:off x="6190457" y="1759645"/>
            <a:ext cx="5340053" cy="2349599"/>
          </a:xfrm>
          <a:prstGeom prst="roundRect">
            <a:avLst>
              <a:gd name="adj" fmla="val 5189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8" name="Shape 6"/>
          <p:cNvSpPr/>
          <p:nvPr/>
        </p:nvSpPr>
        <p:spPr>
          <a:xfrm>
            <a:off x="6165056" y="1759645"/>
            <a:ext cx="101600" cy="2349599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9" name="Text 7"/>
          <p:cNvSpPr/>
          <p:nvPr/>
        </p:nvSpPr>
        <p:spPr>
          <a:xfrm>
            <a:off x="6481069" y="197405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Zdravotní dopady</a:t>
            </a:r>
            <a:endParaRPr lang="en-US" sz="1833" dirty="0"/>
          </a:p>
        </p:txBody>
      </p:sp>
      <p:sp>
        <p:nvSpPr>
          <p:cNvPr id="10" name="Text 8"/>
          <p:cNvSpPr/>
          <p:nvPr/>
        </p:nvSpPr>
        <p:spPr>
          <a:xfrm>
            <a:off x="6481069" y="2382739"/>
            <a:ext cx="4835029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Obezita významně zvyšuje riziko rozvoje závažných chronických onemocnění, včetně diabetu 2. typu, arteriální hypertenze, kardiovaskulárních chorob, některých typů nádorů a dalších metabolických poruch.</a:t>
            </a:r>
            <a:endParaRPr lang="en-US" sz="1458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03" y="4945657"/>
            <a:ext cx="236240" cy="189012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275755" y="4895156"/>
            <a:ext cx="10065743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00" b="1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Reference</a:t>
            </a:r>
            <a:endParaRPr lang="cs-CZ" sz="1400" b="1" i="1" dirty="0">
              <a:solidFill>
                <a:srgbClr val="000000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>
              <a:lnSpc>
                <a:spcPts val="2375"/>
              </a:lnSpc>
            </a:pPr>
            <a:r>
              <a:rPr lang="en-US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European Association for the Study of Obesity. </a:t>
            </a:r>
            <a:r>
              <a:rPr lang="en-US" sz="1200" b="1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(2024)</a:t>
            </a:r>
            <a:r>
              <a:rPr lang="en-US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</a:t>
            </a:r>
            <a:r>
              <a:rPr lang="en-US" sz="1200" b="1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Obesity is an adiposity-based chronic disease. EASO. </a:t>
            </a:r>
            <a:r>
              <a:rPr lang="en-US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  <a:hlinkClick r:id="rId4"/>
              </a:rPr>
              <a:t>https://easo.org/obesity/obesity-definition/</a:t>
            </a:r>
            <a:endParaRPr lang="cs-CZ" sz="1200" i="1" dirty="0">
              <a:solidFill>
                <a:srgbClr val="000000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>
              <a:lnSpc>
                <a:spcPts val="2375"/>
              </a:lnSpc>
            </a:pPr>
            <a:r>
              <a:rPr lang="cs-CZ" sz="1200" i="1" dirty="0" err="1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Rubino</a:t>
            </a:r>
            <a:r>
              <a:rPr lang="cs-CZ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F., </a:t>
            </a:r>
            <a:r>
              <a:rPr lang="cs-CZ" sz="1200" i="1" dirty="0" err="1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Puhl</a:t>
            </a:r>
            <a:r>
              <a:rPr lang="cs-CZ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R. M., </a:t>
            </a:r>
            <a:r>
              <a:rPr lang="cs-CZ" sz="1200" i="1" dirty="0" err="1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Cummings</a:t>
            </a:r>
            <a:r>
              <a:rPr lang="cs-CZ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D. E., </a:t>
            </a:r>
            <a:r>
              <a:rPr lang="cs-CZ" sz="1200" i="1" dirty="0" err="1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Eckel</a:t>
            </a:r>
            <a:r>
              <a:rPr lang="cs-CZ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R. H., Ryan, D. H., </a:t>
            </a:r>
            <a:r>
              <a:rPr lang="cs-CZ" sz="1200" i="1" dirty="0" err="1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Mechanick</a:t>
            </a:r>
            <a:r>
              <a:rPr lang="cs-CZ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J. I., </a:t>
            </a:r>
            <a:r>
              <a:rPr lang="cs-CZ" sz="1200" i="1" dirty="0" err="1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Nadglowski</a:t>
            </a:r>
            <a:r>
              <a:rPr lang="cs-CZ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J., </a:t>
            </a:r>
            <a:r>
              <a:rPr lang="cs-CZ" sz="1200" i="1" dirty="0" err="1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Ramos</a:t>
            </a:r>
            <a:r>
              <a:rPr lang="cs-CZ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cs-CZ" sz="1200" i="1" dirty="0" err="1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Salas</a:t>
            </a:r>
            <a:r>
              <a:rPr lang="cs-CZ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X., </a:t>
            </a:r>
            <a:r>
              <a:rPr lang="cs-CZ" sz="1200" i="1" dirty="0" err="1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Schauer</a:t>
            </a:r>
            <a:r>
              <a:rPr lang="cs-CZ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P. R., </a:t>
            </a:r>
            <a:r>
              <a:rPr lang="cs-CZ" sz="1200" i="1" dirty="0" err="1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Twenefour</a:t>
            </a:r>
            <a:r>
              <a:rPr lang="cs-CZ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D., &amp; </a:t>
            </a:r>
            <a:r>
              <a:rPr lang="cs-CZ" sz="1200" i="1" dirty="0" err="1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Dixon</a:t>
            </a:r>
            <a:r>
              <a:rPr lang="cs-CZ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J. B. </a:t>
            </a:r>
            <a:r>
              <a:rPr lang="cs-CZ" sz="1200" b="1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(2025). </a:t>
            </a:r>
            <a:r>
              <a:rPr lang="cs-CZ" sz="1200" i="1" dirty="0" err="1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Defining</a:t>
            </a:r>
            <a:r>
              <a:rPr lang="cs-CZ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obesity as a </a:t>
            </a:r>
            <a:r>
              <a:rPr lang="cs-CZ" sz="1200" i="1" dirty="0" err="1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chronic</a:t>
            </a:r>
            <a:r>
              <a:rPr lang="cs-CZ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cs-CZ" sz="1200" i="1" dirty="0" err="1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disease</a:t>
            </a:r>
            <a:r>
              <a:rPr lang="cs-CZ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: A Lancet Diabetes &amp; </a:t>
            </a:r>
            <a:r>
              <a:rPr lang="cs-CZ" sz="1200" i="1" dirty="0" err="1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Endocrinology</a:t>
            </a:r>
            <a:r>
              <a:rPr lang="cs-CZ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cs-CZ" sz="1200" i="1" dirty="0" err="1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Commission</a:t>
            </a:r>
            <a:r>
              <a:rPr lang="cs-CZ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 </a:t>
            </a:r>
            <a:r>
              <a:rPr lang="cs-CZ" sz="1200" i="1" dirty="0" err="1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</a:t>
            </a:r>
            <a:r>
              <a:rPr lang="cs-CZ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Lancet Diabetes &amp; </a:t>
            </a:r>
            <a:r>
              <a:rPr lang="cs-CZ" sz="1200" i="1" dirty="0" err="1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Endocrinology</a:t>
            </a:r>
            <a:r>
              <a:rPr lang="cs-CZ" sz="1200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13(1), 1–40.</a:t>
            </a:r>
          </a:p>
          <a:p>
            <a:pPr>
              <a:lnSpc>
                <a:spcPts val="2375"/>
              </a:lnSpc>
            </a:pPr>
            <a:endParaRPr lang="en-US" sz="1458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4C31693-F5B2-F0AC-C61F-92F72AD74145}"/>
              </a:ext>
            </a:extLst>
          </p:cNvPr>
          <p:cNvSpPr/>
          <p:nvPr/>
        </p:nvSpPr>
        <p:spPr>
          <a:xfrm>
            <a:off x="10715134" y="6496639"/>
            <a:ext cx="1351175" cy="259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98467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2504083"/>
            <a:ext cx="5934174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2958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Epidemiologická situace v Evropě</a:t>
            </a:r>
            <a:endParaRPr lang="en-US" sz="2958" dirty="0"/>
          </a:p>
        </p:txBody>
      </p:sp>
      <p:sp>
        <p:nvSpPr>
          <p:cNvPr id="4" name="Text 1"/>
          <p:cNvSpPr/>
          <p:nvPr/>
        </p:nvSpPr>
        <p:spPr>
          <a:xfrm>
            <a:off x="661492" y="3278982"/>
            <a:ext cx="5339953" cy="49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917"/>
              </a:lnSpc>
            </a:pPr>
            <a:r>
              <a:rPr lang="en-US" sz="3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60</a:t>
            </a:r>
            <a:r>
              <a:rPr lang="cs-CZ" sz="3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3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%</a:t>
            </a:r>
            <a:endParaRPr lang="en-US" sz="3917" dirty="0"/>
          </a:p>
        </p:txBody>
      </p:sp>
      <p:sp>
        <p:nvSpPr>
          <p:cNvPr id="5" name="Text 2"/>
          <p:cNvSpPr/>
          <p:nvPr/>
        </p:nvSpPr>
        <p:spPr>
          <a:xfrm>
            <a:off x="2386310" y="3966964"/>
            <a:ext cx="1890217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33"/>
              </a:lnSpc>
            </a:pPr>
            <a:r>
              <a:rPr lang="en-US" sz="1458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Dospělí Evropané</a:t>
            </a:r>
            <a:endParaRPr lang="en-US" sz="1458" dirty="0"/>
          </a:p>
        </p:txBody>
      </p:sp>
      <p:sp>
        <p:nvSpPr>
          <p:cNvPr id="6" name="Text 3"/>
          <p:cNvSpPr/>
          <p:nvPr/>
        </p:nvSpPr>
        <p:spPr>
          <a:xfrm>
            <a:off x="661492" y="4293890"/>
            <a:ext cx="5339953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167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 nadváhou nebo obezitou</a:t>
            </a:r>
            <a:endParaRPr lang="en-US" sz="1167" dirty="0"/>
          </a:p>
        </p:txBody>
      </p:sp>
      <p:sp>
        <p:nvSpPr>
          <p:cNvPr id="7" name="Text 4"/>
          <p:cNvSpPr/>
          <p:nvPr/>
        </p:nvSpPr>
        <p:spPr>
          <a:xfrm>
            <a:off x="6190457" y="3278982"/>
            <a:ext cx="5340053" cy="49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917"/>
              </a:lnSpc>
            </a:pPr>
            <a:r>
              <a:rPr lang="en-US" sz="3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 ze 3</a:t>
            </a:r>
            <a:endParaRPr lang="en-US" sz="3917" dirty="0"/>
          </a:p>
        </p:txBody>
      </p:sp>
      <p:sp>
        <p:nvSpPr>
          <p:cNvPr id="8" name="Text 5"/>
          <p:cNvSpPr/>
          <p:nvPr/>
        </p:nvSpPr>
        <p:spPr>
          <a:xfrm>
            <a:off x="7915374" y="3966964"/>
            <a:ext cx="1890217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33"/>
              </a:lnSpc>
            </a:pPr>
            <a:r>
              <a:rPr lang="en-US" sz="1458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Evropské děti</a:t>
            </a:r>
            <a:endParaRPr lang="en-US" sz="1458" dirty="0"/>
          </a:p>
        </p:txBody>
      </p:sp>
      <p:sp>
        <p:nvSpPr>
          <p:cNvPr id="9" name="Text 6"/>
          <p:cNvSpPr/>
          <p:nvPr/>
        </p:nvSpPr>
        <p:spPr>
          <a:xfrm>
            <a:off x="6190457" y="4293890"/>
            <a:ext cx="5340053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167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 nadváhou nebo obezitou</a:t>
            </a:r>
            <a:endParaRPr lang="en-US" sz="1167" dirty="0"/>
          </a:p>
        </p:txBody>
      </p:sp>
      <p:sp>
        <p:nvSpPr>
          <p:cNvPr id="10" name="Text 7"/>
          <p:cNvSpPr/>
          <p:nvPr/>
        </p:nvSpPr>
        <p:spPr>
          <a:xfrm>
            <a:off x="661492" y="4705846"/>
            <a:ext cx="10869018" cy="4837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167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Evropská regionální zpráva o obezitě WHO (2022) potvrzuje alarmující skutečnost: </a:t>
            </a:r>
            <a:r>
              <a:rPr lang="en-US" sz="1167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míra nadváhy a obezity dosáhla v celém regionu epidemických rozměrů.</a:t>
            </a:r>
            <a:r>
              <a:rPr lang="en-US" sz="1167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cs-CZ" sz="1167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                                       </a:t>
            </a:r>
            <a:r>
              <a:rPr lang="en-US" sz="1167" b="1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Situace</a:t>
            </a:r>
            <a:r>
              <a:rPr lang="en-US" sz="1167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je zvláště závažná u dětské populace, kde trend ukazuje na další zhoršování.</a:t>
            </a:r>
            <a:endParaRPr lang="en-US" sz="1167" b="1" dirty="0"/>
          </a:p>
        </p:txBody>
      </p:sp>
      <p:sp>
        <p:nvSpPr>
          <p:cNvPr id="11" name="Shape 8"/>
          <p:cNvSpPr/>
          <p:nvPr/>
        </p:nvSpPr>
        <p:spPr>
          <a:xfrm>
            <a:off x="661492" y="5359698"/>
            <a:ext cx="10869018" cy="884436"/>
          </a:xfrm>
          <a:prstGeom prst="roundRect">
            <a:avLst>
              <a:gd name="adj" fmla="val 15388"/>
            </a:avLst>
          </a:prstGeom>
          <a:solidFill>
            <a:srgbClr val="B5DAFC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01" y="5587802"/>
            <a:ext cx="189012" cy="151209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152922" y="5548710"/>
            <a:ext cx="10226378" cy="4837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167" b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Zdroj:</a:t>
            </a:r>
            <a:r>
              <a:rPr lang="en-US" sz="1167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World Health Organization. (2022). </a:t>
            </a:r>
            <a:r>
              <a:rPr lang="en-US" sz="1167" i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WHO European Regional Obesity Report 2022</a:t>
            </a:r>
            <a:r>
              <a:rPr lang="en-US" sz="1167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 Copenhagen: WHO. Dostupné z: https://health-inequalities.eu/cs/jwddb/who-european-regional-obesity-report-2022/</a:t>
            </a:r>
            <a:endParaRPr lang="en-US" sz="1167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695C2FA2-36B3-93EB-0C48-5DF9D00589F0}"/>
              </a:ext>
            </a:extLst>
          </p:cNvPr>
          <p:cNvSpPr/>
          <p:nvPr/>
        </p:nvSpPr>
        <p:spPr>
          <a:xfrm>
            <a:off x="10715134" y="6496639"/>
            <a:ext cx="1351175" cy="2592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0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2C743E93-BD86-5433-D832-2A2CC6114229}"/>
              </a:ext>
            </a:extLst>
          </p:cNvPr>
          <p:cNvSpPr/>
          <p:nvPr/>
        </p:nvSpPr>
        <p:spPr>
          <a:xfrm>
            <a:off x="10715134" y="6496639"/>
            <a:ext cx="1351175" cy="259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83BB99-AE32-44D8-82A2-F396E64E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Dětská obezita 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17139364-2112-46B0-A61B-12D110749B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8711351"/>
              </p:ext>
            </p:extLst>
          </p:nvPr>
        </p:nvGraphicFramePr>
        <p:xfrm>
          <a:off x="838200" y="16906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500F619F-652C-C9F4-1886-CC74533A72C6}"/>
              </a:ext>
            </a:extLst>
          </p:cNvPr>
          <p:cNvSpPr txBox="1"/>
          <p:nvPr/>
        </p:nvSpPr>
        <p:spPr>
          <a:xfrm>
            <a:off x="757881" y="5441861"/>
            <a:ext cx="1059591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1.</a:t>
            </a:r>
            <a:r>
              <a:rPr lang="en-US" sz="1000" dirty="0"/>
              <a:t> </a:t>
            </a:r>
            <a:r>
              <a:rPr lang="en-US" sz="1000" dirty="0" err="1"/>
              <a:t>Münte</a:t>
            </a:r>
            <a:r>
              <a:rPr lang="en-US" sz="1000" dirty="0"/>
              <a:t>, E., Zhang, X., Khurana, A. et al. (2025). Prevalence of extremely severe obesity and metabolic dysfunction among US children and adolescents. </a:t>
            </a:r>
            <a:r>
              <a:rPr lang="en-US" sz="1000" i="1" dirty="0"/>
              <a:t>JAMA Network Open</a:t>
            </a:r>
            <a:r>
              <a:rPr lang="en-US" sz="1000" dirty="0"/>
              <a:t>, 8(7), e2521170. ISSN 2574-3805.</a:t>
            </a:r>
            <a:r>
              <a:rPr lang="cs-CZ" sz="1000" dirty="0"/>
              <a:t> 2.</a:t>
            </a:r>
            <a:r>
              <a:rPr lang="en-US" sz="1000" dirty="0"/>
              <a:t> Cundiff, A. et al. (2025). Lifetime risk: childhood obesity and cardiovascular risk. </a:t>
            </a:r>
            <a:r>
              <a:rPr lang="en-US" sz="1000" i="1" dirty="0"/>
              <a:t>European Heart Journal</a:t>
            </a:r>
            <a:r>
              <a:rPr lang="en-US" sz="1000" dirty="0"/>
              <a:t>, 46(22), 1371–1377. ISSN 0195-668X.</a:t>
            </a:r>
            <a:r>
              <a:rPr lang="cs-CZ" sz="1000" dirty="0"/>
              <a:t> 3.</a:t>
            </a:r>
            <a:r>
              <a:rPr lang="en-US" sz="1000" dirty="0"/>
              <a:t> Chung, S. T., Krenek, A. a Magge, S. N. (2023). Childhood obesity and cardiovascular disease risk. </a:t>
            </a:r>
            <a:r>
              <a:rPr lang="en-US" sz="1000" i="1" dirty="0"/>
              <a:t>Current Atherosclerosis Reports</a:t>
            </a:r>
            <a:r>
              <a:rPr lang="en-US" sz="1000" dirty="0"/>
              <a:t>, 25(7), 405–415. ISSN 1523-3804.</a:t>
            </a:r>
            <a:r>
              <a:rPr lang="cs-CZ" sz="1000" dirty="0"/>
              <a:t> 4.</a:t>
            </a:r>
            <a:r>
              <a:rPr lang="en-US" sz="1000" dirty="0"/>
              <a:t> Singh, A. et al. (2024). Psychosocial correlates of childhood and adolescent obesity: a systematic review and meta-analysis. </a:t>
            </a:r>
            <a:r>
              <a:rPr lang="en-US" sz="1000" i="1" dirty="0"/>
              <a:t>Journal of Pediatric Psychology</a:t>
            </a:r>
            <a:r>
              <a:rPr lang="en-US" sz="1000" dirty="0"/>
              <a:t>, 49(2), 189–201. ISSN 0146-8693.</a:t>
            </a:r>
            <a:r>
              <a:rPr lang="cs-CZ" sz="1000" dirty="0"/>
              <a:t> 5.</a:t>
            </a:r>
            <a:r>
              <a:rPr lang="en-US" sz="1000" dirty="0"/>
              <a:t> White, B. et al. (2025). Weight stigma and mental health in adolescents with obesity: a longitudinal study. </a:t>
            </a:r>
            <a:r>
              <a:rPr lang="en-US" sz="1000" i="1" dirty="0"/>
              <a:t>Clinical Obesity</a:t>
            </a:r>
            <a:r>
              <a:rPr lang="en-US" sz="1000" dirty="0"/>
              <a:t>, 15(3), 116–126. ISSN 1758-8103.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711259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921F61-759E-F4E8-42A9-69D77495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Etiologie dětské obezity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68E492-2D7A-25CE-2D5C-283A98BC2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>
              <a:lnSpc>
                <a:spcPct val="107000"/>
              </a:lnSpc>
            </a:pPr>
            <a:r>
              <a:rPr lang="cs-CZ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Genetické predispozice</a:t>
            </a:r>
            <a:r>
              <a:rPr lang="cs-CZ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kdy se odhaduje, že 50</a:t>
            </a:r>
            <a:r>
              <a:rPr lang="en-US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–</a:t>
            </a:r>
            <a:r>
              <a:rPr lang="cs-CZ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90 % případů obezity má genetický základ polygenního charakteru.</a:t>
            </a:r>
            <a:r>
              <a:rPr lang="cs-CZ" sz="2800" b="1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cs-CZ" sz="2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cs-CZ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Obezitogenní</a:t>
            </a:r>
            <a:r>
              <a:rPr lang="cs-CZ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prostředí</a:t>
            </a:r>
            <a:r>
              <a:rPr lang="cs-CZ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které podporuje nadměrný příjem energie z potravy         a omezuje běžnou fyzickou aktivitu.</a:t>
            </a:r>
            <a:r>
              <a:rPr lang="cs-CZ" sz="2800" b="1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cs-CZ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Prenatální faktory rozvoje obezity</a:t>
            </a:r>
            <a:r>
              <a:rPr lang="cs-CZ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kdy obezita těhotné, porucha metabolismu glukózy, kouření matky a nízký gestační věk dítěte, jsou asociovány s vyšším rizikem rozvoje nadváhy a obezity jak v dětství, tak i v dospělosti.</a:t>
            </a:r>
            <a:r>
              <a:rPr lang="cs-CZ" sz="2800" b="1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cs-CZ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Porucha spánku, </a:t>
            </a:r>
            <a:r>
              <a:rPr lang="cs-CZ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kdy spánkový deficit zvyšuje hladinu </a:t>
            </a:r>
            <a:r>
              <a:rPr lang="cs-CZ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ghrelinu</a:t>
            </a:r>
            <a:r>
              <a:rPr lang="cs-CZ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snižuje hladinu </a:t>
            </a:r>
            <a:r>
              <a:rPr lang="cs-CZ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leptinu</a:t>
            </a:r>
            <a:r>
              <a:rPr lang="cs-CZ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mění periferní regulaci pocitu hladu (vyšší skóre hladu a chuti, s preferencí příjmu cukru a tuků).</a:t>
            </a:r>
            <a:r>
              <a:rPr lang="cs-CZ" b="1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cs-CZ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cs-CZ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5D165BB-5FAF-1AB3-E973-F5558DF5B094}"/>
              </a:ext>
            </a:extLst>
          </p:cNvPr>
          <p:cNvSpPr txBox="1"/>
          <p:nvPr/>
        </p:nvSpPr>
        <p:spPr>
          <a:xfrm>
            <a:off x="658633" y="6057984"/>
            <a:ext cx="1069516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i="1" dirty="0"/>
              <a:t>1.</a:t>
            </a:r>
            <a:r>
              <a:rPr lang="en-US" sz="900" dirty="0"/>
              <a:t> McPherson, R. (2007). Genetics of obesity. </a:t>
            </a:r>
            <a:r>
              <a:rPr lang="en-US" sz="900" i="1" dirty="0"/>
              <a:t>Current Opinion in Lipidology</a:t>
            </a:r>
            <a:r>
              <a:rPr lang="en-US" sz="900" dirty="0"/>
              <a:t>, 18(2), 152–156. ISSN 0957-9672.</a:t>
            </a:r>
            <a:r>
              <a:rPr lang="cs-CZ" sz="900" dirty="0"/>
              <a:t> 2.</a:t>
            </a:r>
            <a:r>
              <a:rPr lang="en-US" sz="900" dirty="0"/>
              <a:t> Kaczynski, A. T., et al. (2020). Conceptualizing and defining the obesogenic environment: a systematic review of reviews. </a:t>
            </a:r>
            <a:r>
              <a:rPr lang="en-US" sz="900" i="1" dirty="0"/>
              <a:t>International Journal of Behavioral Nutrition and Physical Activity</a:t>
            </a:r>
            <a:r>
              <a:rPr lang="en-US" sz="900" dirty="0"/>
              <a:t>, 17, 131.</a:t>
            </a:r>
            <a:r>
              <a:rPr lang="cs-CZ" sz="900" dirty="0"/>
              <a:t> 3.</a:t>
            </a:r>
            <a:r>
              <a:rPr lang="en-US" sz="900" dirty="0"/>
              <a:t> </a:t>
            </a:r>
            <a:r>
              <a:rPr lang="en-US" sz="900" dirty="0" err="1"/>
              <a:t>Voerman</a:t>
            </a:r>
            <a:r>
              <a:rPr lang="en-US" sz="900" dirty="0"/>
              <a:t>, J., et al. (2019). Prenatal risk factors for childhood overweight and obesity: a systematic review and meta-analysis. </a:t>
            </a:r>
            <a:r>
              <a:rPr lang="en-US" sz="900" i="1" dirty="0"/>
              <a:t>International Journal of Epidemiology</a:t>
            </a:r>
            <a:r>
              <a:rPr lang="en-US" sz="900" dirty="0"/>
              <a:t>, 48(1), 246–272.</a:t>
            </a:r>
            <a:r>
              <a:rPr lang="cs-CZ" sz="900" dirty="0"/>
              <a:t> 4.</a:t>
            </a:r>
            <a:r>
              <a:rPr lang="en-US" sz="900" dirty="0"/>
              <a:t> Patel, S. R.; Hu, F. B. (2008). Short sleep duration and weight gain: a systematic review. </a:t>
            </a:r>
            <a:r>
              <a:rPr lang="en-US" sz="900" i="1" dirty="0"/>
              <a:t>Obesity</a:t>
            </a:r>
            <a:r>
              <a:rPr lang="en-US" sz="900" dirty="0"/>
              <a:t>, 16(3), 643–653. ISSN 1930-7381.</a:t>
            </a:r>
            <a:endParaRPr lang="cs-CZ" sz="900" i="1" dirty="0"/>
          </a:p>
        </p:txBody>
      </p:sp>
    </p:spTree>
    <p:extLst>
      <p:ext uri="{BB962C8B-B14F-4D97-AF65-F5344CB8AC3E}">
        <p14:creationId xmlns:p14="http://schemas.microsoft.com/office/powerpoint/2010/main" val="80568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2861</TotalTime>
  <Words>3170</Words>
  <Application>Microsoft Office PowerPoint</Application>
  <PresentationFormat>Širokoúhlá obrazovka</PresentationFormat>
  <Paragraphs>189</Paragraphs>
  <Slides>34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Funnel Sans</vt:lpstr>
      <vt:lpstr>Instrument Sans Medium</vt:lpstr>
      <vt:lpstr>Instrument Sans Semi Bold</vt:lpstr>
      <vt:lpstr>Mona Sans Semi Bold</vt:lpstr>
      <vt:lpstr>Motiv Office</vt:lpstr>
      <vt:lpstr>Prezentace aplikace PowerPoint</vt:lpstr>
      <vt:lpstr>Prezentace aplikace PowerPoint</vt:lpstr>
      <vt:lpstr>Prezentace aplikace PowerPoint</vt:lpstr>
      <vt:lpstr>Peter Paul Rubens: The Three Graces, 1636 </vt:lpstr>
      <vt:lpstr>Neznámý autor: Florida, „The Three Graces“, 2010</vt:lpstr>
      <vt:lpstr>Prezentace aplikace PowerPoint</vt:lpstr>
      <vt:lpstr>Prezentace aplikace PowerPoint</vt:lpstr>
      <vt:lpstr>Dětská obezita </vt:lpstr>
      <vt:lpstr>Etiologie dětské obezity </vt:lpstr>
      <vt:lpstr>Kritická místa ve vývoji pro vznik obezity </vt:lpstr>
      <vt:lpstr>Obezita dětí v ČR</vt:lpstr>
      <vt:lpstr>Prevalence nadváhy, obezity a závažné obezity (2021)</vt:lpstr>
      <vt:lpstr>Prezentace aplikace PowerPoint</vt:lpstr>
      <vt:lpstr>Prenatální programování obezity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Intervence v oblasti životního stylu</vt:lpstr>
      <vt:lpstr>Intervence v oblasti životního stylu</vt:lpstr>
      <vt:lpstr>Farmakoterapie obezity u dětí </vt:lpstr>
      <vt:lpstr>Prezentace aplikace PowerPoint</vt:lpstr>
      <vt:lpstr>Prezentace aplikace PowerPoint</vt:lpstr>
      <vt:lpstr>Prezentace aplikace PowerPoint</vt:lpstr>
      <vt:lpstr>Prezentace aplikace PowerPoint</vt:lpstr>
      <vt:lpstr>Bariatrie u dětí </vt:lpstr>
      <vt:lpstr>Prezentace aplikace PowerPoint</vt:lpstr>
      <vt:lpstr>Prezentace aplikace PowerPoint</vt:lpstr>
      <vt:lpstr>Prezentace aplikace PowerPoint</vt:lpstr>
      <vt:lpstr>Prezentace aplikace PowerPoint</vt:lpstr>
      <vt:lpstr>Závěr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Boženský Jan</dc:creator>
  <cp:lastModifiedBy>Boženský Jan</cp:lastModifiedBy>
  <cp:revision>66</cp:revision>
  <dcterms:created xsi:type="dcterms:W3CDTF">2025-09-01T11:40:27Z</dcterms:created>
  <dcterms:modified xsi:type="dcterms:W3CDTF">2026-02-03T09:17:56Z</dcterms:modified>
</cp:coreProperties>
</file>