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46"/>
  </p:notesMasterIdLst>
  <p:sldIdLst>
    <p:sldId id="256" r:id="rId2"/>
    <p:sldId id="266" r:id="rId3"/>
    <p:sldId id="292" r:id="rId4"/>
    <p:sldId id="293" r:id="rId5"/>
    <p:sldId id="294" r:id="rId6"/>
    <p:sldId id="296" r:id="rId7"/>
    <p:sldId id="267" r:id="rId8"/>
    <p:sldId id="321" r:id="rId9"/>
    <p:sldId id="297" r:id="rId10"/>
    <p:sldId id="298" r:id="rId11"/>
    <p:sldId id="325" r:id="rId12"/>
    <p:sldId id="300" r:id="rId13"/>
    <p:sldId id="301" r:id="rId14"/>
    <p:sldId id="326" r:id="rId15"/>
    <p:sldId id="327" r:id="rId16"/>
    <p:sldId id="303" r:id="rId17"/>
    <p:sldId id="302" r:id="rId18"/>
    <p:sldId id="328" r:id="rId19"/>
    <p:sldId id="330" r:id="rId20"/>
    <p:sldId id="331" r:id="rId21"/>
    <p:sldId id="304" r:id="rId22"/>
    <p:sldId id="305" r:id="rId23"/>
    <p:sldId id="306" r:id="rId24"/>
    <p:sldId id="308" r:id="rId25"/>
    <p:sldId id="309" r:id="rId26"/>
    <p:sldId id="311" r:id="rId27"/>
    <p:sldId id="312" r:id="rId28"/>
    <p:sldId id="313" r:id="rId29"/>
    <p:sldId id="314" r:id="rId30"/>
    <p:sldId id="315" r:id="rId31"/>
    <p:sldId id="332" r:id="rId32"/>
    <p:sldId id="316" r:id="rId33"/>
    <p:sldId id="318" r:id="rId34"/>
    <p:sldId id="333" r:id="rId35"/>
    <p:sldId id="334" r:id="rId36"/>
    <p:sldId id="319" r:id="rId37"/>
    <p:sldId id="336" r:id="rId38"/>
    <p:sldId id="337" r:id="rId39"/>
    <p:sldId id="338" r:id="rId40"/>
    <p:sldId id="322" r:id="rId41"/>
    <p:sldId id="320" r:id="rId42"/>
    <p:sldId id="287" r:id="rId43"/>
    <p:sldId id="339" r:id="rId44"/>
    <p:sldId id="275" r:id="rId45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348B"/>
    <a:srgbClr val="ED1C29"/>
    <a:srgbClr val="37BE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redný štý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89"/>
    <p:restoredTop sz="94777"/>
  </p:normalViewPr>
  <p:slideViewPr>
    <p:cSldViewPr snapToGrid="0">
      <p:cViewPr varScale="1">
        <p:scale>
          <a:sx n="106" d="100"/>
          <a:sy n="106" d="100"/>
        </p:scale>
        <p:origin x="12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E7373-8BC3-F349-AC1D-40B4858BF046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AE8ED-2DDC-164C-92C3-4038CD2DBEE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6903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AD395-877F-533E-3351-2CEB5A6FC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E4E323E-CDEC-A039-3007-C36CFFCE8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E9AA6FD-83A5-2A72-C791-59F87A41E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FC1E855-965A-8893-038B-B52628013D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15408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3BE89-C3A5-84AC-2160-136CCFCE0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4D6D19A-BFB5-D7E3-D5E7-D21329D37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30DA8FE-9BBE-E175-1EC5-D7D76FB5E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96D0B62-BE4C-F100-E1A4-C08D3BBFE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07460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9B99A-48F2-0DA0-9B95-F89B276F2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C325CD8-C6DF-6A7C-6F1E-1734E4C33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8F4BE3B-3E61-8DF8-5838-03E7C9153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EC553F-A550-A61D-D677-4BCF2293A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654063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81E9C-3BCF-268A-5400-1FEC74523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C56699F-DE6B-10AA-C7C6-62DE9D4C17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023CF27-F37E-6A3A-8108-6FF4720ACE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62DC76-3E3C-AEB4-7829-ECEEA5CFAF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14391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C26C8-B0EF-DCE9-0F43-2B8572976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70FAB37-282D-0565-319B-EAF6942BEE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F856837-FC48-6C1B-B7E6-BD1FB8AD80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EF3D7F-8C37-D346-9C1A-9A0537FC05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31625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9F2F3-BAA2-EADC-749C-D16A0668B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1833AC7-1B8D-B726-12C7-176F078FC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1E0D529-C11B-2640-9B81-73BC11F4C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543946A-4A0F-5F33-F66F-AAE96844B6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901240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27BB7-A557-E70F-990B-E0A0B44CE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7D551EF-55EF-57FC-F7FC-30E1D43530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0518660-174B-3CF3-31A9-2095813C1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98B2E3-040C-21C8-FF81-BA6A13875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233984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137B9-FCB1-621E-3BA9-42BFC444A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45D28C2-B1C4-02A6-D561-157299B2E6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DC0364A-B638-D113-A500-FB5ABDEFC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F36670-6AB4-C8FA-4D09-C90C9FDF54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659574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5D29C-C5CE-CFFF-7C15-B4F5E5077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442CB3D-7370-C173-3E4C-A06C4B21E2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F06FC0E-5CEA-D92E-3B4E-15CEE160A7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78AFC6-1A67-C6B9-3C60-818CB59408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41908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3E0E7-BE83-F7E5-1125-26EB502A5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83AFB05-8905-E1C7-C3D7-778E1D0B9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15D3D67-6B23-8236-373A-8EE588B41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5488ABB-8B4C-1F69-6D43-42CB86E48D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247567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43750-365E-C278-AE9A-14E07B152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E10454-FDFE-50F6-C974-AE268F90E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57077FF-BE0B-8A48-39F7-D8AB6FA01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80286F-97DA-2D51-0C23-54C68FA7B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69327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96888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E9093-45CB-4CDA-481B-C56FA6451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010844C-4204-FAFD-7DC4-771CA3DE98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5C9D809-ADDE-18D0-489D-6827222CDC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BE5E99-6402-DA88-99B1-673801A33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940974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6CC4-B982-2BA9-3E40-F60B8B91A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0DEFA4D-F49D-CBE8-6AA6-BE457DF0F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412CF0D-1996-2145-1889-3D689A1EF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432678-B3D5-5E22-9084-BAB6B7D97C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217103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D7EBD-BF8B-90E5-2255-63FA00CD0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408EEF7-3666-0A9C-AB23-40924F37C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4584E67-7B4E-3CE2-B6B6-A86478CCC4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F20EC3D-48D8-0233-3E05-92DF7E6F6C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154132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9C458-98D7-C5DF-C230-8D299A724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C9FB096-4221-6FB8-FD90-CEDB8070F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3AD3F27-77C0-B11E-09D7-F1B2570F3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5B8DEE-476F-F787-E4F7-C68B0A4EC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02674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FC423-5563-DFB0-BF2C-C321633D9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FEEEA2A-B98D-3ED0-202F-5900B605D4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B4C5A63-17EB-4040-F7F2-15F168984F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D80C4B-1D53-DB14-9F51-30E800237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29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792394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D5B29-2E0B-D670-58D7-AC57A00C6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21E9996-EFC9-90A2-BCBB-AEAABA0600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BFE144A-EE44-8B37-6B1D-BB9A429B7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8B7AF78-836C-52DA-B2F1-B2C6212E6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616195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FE028-88BC-0AFA-688B-073F095DC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C9974D2-9D2C-8768-B81D-5F9458E64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29BC206-FDBE-2546-F530-FAB3A7B0AF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D25D44D-C1CA-786D-DFBE-C335826F23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740958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0E266-15FC-F879-13BC-0CB7C4E3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40FA477-0678-CC14-8963-AFF766C12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C00EFB9-9C23-7FC0-3F52-CD86438AC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47A7A3-9662-0D9A-AED3-CEC3E6273D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007461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F8A6-2B4E-3AC2-3E33-A535E72B2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1724C6A-1A5D-0F7A-A631-CB58B2DFA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20E6972-95D7-05BB-A382-02B70FB72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6C6509-6FBB-5751-9635-5441E9189D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87987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ADA23-A390-DB4C-5788-3D2BD064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9F15038-E6E8-E4DC-633E-CD3A74B801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4DB4DB6-FE3D-4117-6882-ECDA18CF3C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3EEC53-EAE6-68DA-CF5B-A0243F082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8300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12D1-49D4-DEFB-281F-E3D59E456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7AFE4F2-1622-6930-056E-074D2BFD9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D98299C-9A57-0CEE-632F-3E2BB9412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56E061-2F9F-062E-CDB7-9F672FAE0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4416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D2C12-1CCA-EBB7-B64A-89093946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E9FDF6A-7D49-47D6-0CDF-A19212CD6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A98CD86-4985-8D9C-314E-D63A983E4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792D1D-BB15-2174-4B5F-A551B8748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525404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2F92E-B6FB-8BF7-5BF3-0AFE16BB3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60BF2D6-C3B8-07A1-1EC4-87A1BD6BD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C54FFF4-3A85-86A9-74A1-10C9D3640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1CA073-A668-97B6-4AEA-0022E919D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27253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DDC0E-6B03-B6C3-8D89-A61B8D3CA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C89E124-CDB5-DDB7-F67A-2FE6743B4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DEACE42-7855-F1A8-7B59-9519E804E0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A9FD9B-F805-30F7-9390-CB28451DFC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03620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5927D-AB13-F4E4-A350-4334D780B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936A326-43A1-7340-E78D-84A3A8871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A7213F8-E28D-D17B-8202-2B107C6D3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3BC5A7-9FF5-AAE0-B7CC-0268BF9CC0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61108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7B685-5073-84F5-0637-41F1BE587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E67D675-F2CD-650F-6F65-87D7476EF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2A6FA16-6295-B0C4-4324-0CD01093E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80CF6E-1298-815E-3469-662CD77F56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39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965679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C1645-AC9D-14CD-C24B-EE846372C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7271B3C-B0B2-901D-1654-6AD002473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D41AC80-C4B9-D798-1326-D5F0FBCA3F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DF8D74-073A-687B-BED9-22DD65FC26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40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040283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B1169-050F-A5C5-D33C-2D325BAC9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524B385-B88A-224A-90FE-997188FC39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B88E1CA-F267-0365-7B0C-CD0BAE5A6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E2FC8E-2A41-E01D-281E-7E3BE87AC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41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18705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8EB61-F0CD-35AC-4655-4C2E76C9D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0B2E99E-4410-7C12-E7AF-DF6C11D63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F31B8DF-4464-D3CA-C18F-A4D76A6E07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0650B5-9CEE-3124-0576-103AF075F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88289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8FC74-FFA9-8E59-B2C1-3EA3D41B4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ABD83D6-7C54-C9BC-AE58-CEBCBD55A4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816E226-102C-BE66-83F9-6117C8DA9A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469AAB-04E9-6C8F-8EEF-F6095DB451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90215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15CA6-5160-554F-64FE-4584AAF87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FBBE9E8-CF74-791D-8ACD-B478864269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5A0CEBE-36EF-BCE6-5640-E5C9BBD4F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22637F-2E4A-D604-31ED-B4EECE7177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1175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4522E-8EA5-5F2C-02CE-11B9E747E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6C54CF-A217-8FCA-27C9-200074B7F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BD7E8DD-0002-A1F8-B8D5-035DED690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3C607F-E22B-35AE-FFED-36561E6C16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3852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3B7B4-2B09-731D-C5C4-AA72AC341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448396F-DB0F-00F4-297A-918C0F0D5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58F18E1-6025-EEA9-ECE0-4352EB5189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63C9D6-4AD7-2CDC-EBA4-ECE74C3EC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29051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4F1D-2565-4202-BD1A-36F275F6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6B09702-385F-6796-4E92-F3B3D97E16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DFB7656-D58C-FC31-4C37-A79C487D8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C06997-2ED6-BEC5-F24A-4DACCF22A6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AE8ED-2DDC-164C-92C3-4038CD2DBEE5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02095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676A2F-C009-1539-ED96-32345AD7C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C4C922-1103-F7F1-DC44-B97208312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A42AA57-7971-DBD8-6E86-5843B0953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D91A181-DEFA-12D4-2472-FA5D14FD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79BD1C5-4519-51EB-1468-816E28D3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8090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406013-7A3E-445B-8D9B-D979F554F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34C6A95F-0A42-F8F4-196F-1FF79C82C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8040DE9-8B75-D46A-6419-02D2EA194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16AFD74-7961-9721-1401-79ED7345B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E9684FB-0ADE-E890-3813-6AB1C41FF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1750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2216C0A6-BECC-E08B-9A18-67A3C29DFA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A80C2EAF-739F-B65E-2BB6-513B269ED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A01A7DE-5D58-1716-FEF7-10872C205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7F6F1236-FAEC-C0B5-04EE-4EBE18CD4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9A464401-3D57-9C1B-856D-C565E6F70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9164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81503A-D6E7-AFFC-9219-616DC82A9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C66CD43-DB1A-3484-2067-D4F2AF952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A4E686F1-6817-D514-5599-4B6A6335C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113393F-5240-3992-F0BB-9513157D4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F4E0E48-FD1E-27AC-ECC4-F4EBE5289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46891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C42930-AAA1-B0E4-21AB-C2C6E3FDA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D1230E-CBD2-D738-96A4-863085EF7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EF4840D-838E-01DB-D7A4-CB68BEEF8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38E86EE-B731-2902-CE02-59A777931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8122CEFB-699A-52D2-D6E5-D77F5E9C2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8718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8F8CC8-6049-92DE-A9F9-B0E841358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FB2EAD0-6FA6-113A-09C0-7B13A703E7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6AF6FFFB-2AD1-3A09-4EA7-5FB7400E4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588C10E-5BE0-F807-B7D6-C02558E82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BAA234C8-11E6-C108-9905-3DFE528AD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E4135F86-492E-CC22-54E9-8C618EAA1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08303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DA7550-E33E-5970-6146-A63845640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F655F97-2BF4-8E8D-F6FC-FD8AB1786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15E42A7A-0C33-925D-DE37-797C0B40F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8B17D8C-2AAE-D93C-6F71-6E0162B949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C8BBB3E8-A410-7853-2BFD-2E97D7DCF9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8870B6A6-87E8-7743-AA3A-753762D6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C64399AE-F947-E9C8-0248-A05702A81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6BAB1DBD-F8E1-646B-2D6B-A2ED35727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6735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6DB474-F756-07DC-C033-A21F2F63D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610FD611-EF2D-6F47-22F9-F20D09118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1E19B08F-BDDE-AD5B-4FD6-C01D87334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BEC3A472-DB0C-DE3D-3C3A-EBDDBA07D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99468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87B8633C-ECA5-43BA-4FE9-EAD261DFC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483FEDE1-E6BE-58E6-D19E-4F7D7B2ED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99402100-0B01-8A20-DA36-D2C5A455B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3501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9640AB-3787-9C68-BAEA-C139F7B81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BDE205F-472A-99D4-38FD-7501466C9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55BD515-F4AF-199D-B8A6-796857744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7D3A80EF-2163-4EFB-AC76-2B9F2BE9F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06CDADA9-C3F5-DB47-3034-C87CBB2C9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E5D106A-B8AA-24B3-08D1-16D42196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9192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DA89AC-2283-D700-1086-7EFFA2CB8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9B8F8C06-5BE8-3626-85EA-79FF8CAC3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335D32-E1F3-30BC-DBBE-27C8BE455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38414687-472F-65BC-3FA4-BCE7051A0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4C96D7C2-B440-CF87-5735-91E614577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2CE2EE3C-6D0E-6AAC-9E2C-953D594DF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9573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3ECB797E-630C-875D-A4A3-81FEDBB46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5DE8E06-847E-D946-ED57-CDDE96F11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8AD723D-BF11-2B6B-5D65-3BC767DA86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998F8-53BD-2F42-8C7C-7D342F5779CB}" type="datetimeFigureOut">
              <a:rPr lang="sk-SK" smtClean="0"/>
              <a:t>1.9.2026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9909FE7-B759-420B-4A89-51A13B5CF5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5B8D5D6-EB23-0208-3F04-26FDA68E8C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8AAA8-EA20-D84E-90C5-83B20AC54A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7188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3177355/?utm_source=chatgpt.co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ok 11">
            <a:extLst>
              <a:ext uri="{FF2B5EF4-FFF2-40B4-BE49-F238E27FC236}">
                <a16:creationId xmlns:a16="http://schemas.microsoft.com/office/drawing/2014/main" id="{1FFD6EA8-CC73-600B-81AD-5B8CD5E937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47" t="4910"/>
          <a:stretch>
            <a:fillRect/>
          </a:stretch>
        </p:blipFill>
        <p:spPr>
          <a:xfrm>
            <a:off x="0" y="0"/>
            <a:ext cx="9704773" cy="5079891"/>
          </a:xfrm>
          <a:prstGeom prst="rect">
            <a:avLst/>
          </a:prstGeom>
        </p:spPr>
      </p:pic>
      <p:sp>
        <p:nvSpPr>
          <p:cNvPr id="7" name="Pravouholník 6">
            <a:extLst>
              <a:ext uri="{FF2B5EF4-FFF2-40B4-BE49-F238E27FC236}">
                <a16:creationId xmlns:a16="http://schemas.microsoft.com/office/drawing/2014/main" id="{027EA620-A6FB-6D8D-29B6-080454C5B72F}"/>
              </a:ext>
            </a:extLst>
          </p:cNvPr>
          <p:cNvSpPr/>
          <p:nvPr/>
        </p:nvSpPr>
        <p:spPr>
          <a:xfrm>
            <a:off x="2151530" y="1714032"/>
            <a:ext cx="10040470" cy="3365860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E7A162-776F-C824-DFB3-C5DBBF252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5907" y="2191869"/>
            <a:ext cx="6641459" cy="1563980"/>
          </a:xfrm>
        </p:spPr>
        <p:txBody>
          <a:bodyPr>
            <a:noAutofit/>
          </a:bodyPr>
          <a:lstStyle/>
          <a:p>
            <a:r>
              <a:rPr lang="sk-SK" sz="4400" b="1" dirty="0" err="1">
                <a:solidFill>
                  <a:schemeClr val="bg1"/>
                </a:solidFill>
                <a:latin typeface="Hrot Premium" pitchFamily="2" charset="0"/>
              </a:rPr>
              <a:t>Další</a:t>
            </a:r>
            <a:r>
              <a:rPr lang="sk-SK" sz="4400" b="1" dirty="0">
                <a:solidFill>
                  <a:schemeClr val="bg1"/>
                </a:solidFill>
                <a:latin typeface="Hrot Premium" pitchFamily="2" charset="0"/>
              </a:rPr>
              <a:t> </a:t>
            </a:r>
            <a:r>
              <a:rPr lang="sk-SK" sz="4400" b="1" dirty="0" err="1">
                <a:solidFill>
                  <a:schemeClr val="bg1"/>
                </a:solidFill>
                <a:latin typeface="Hrot Premium" pitchFamily="2" charset="0"/>
              </a:rPr>
              <a:t>infekce</a:t>
            </a:r>
            <a:r>
              <a:rPr lang="sk-SK" sz="4400" b="1" dirty="0">
                <a:solidFill>
                  <a:schemeClr val="bg1"/>
                </a:solidFill>
                <a:latin typeface="Hrot Premium" pitchFamily="2" charset="0"/>
              </a:rPr>
              <a:t> </a:t>
            </a:r>
            <a:br>
              <a:rPr lang="sk-SK" sz="4400" b="1" dirty="0">
                <a:solidFill>
                  <a:schemeClr val="bg1"/>
                </a:solidFill>
                <a:latin typeface="Hrot Premium" pitchFamily="2" charset="0"/>
              </a:rPr>
            </a:br>
            <a:r>
              <a:rPr lang="sk-SK" sz="4400" b="1" dirty="0" err="1">
                <a:solidFill>
                  <a:schemeClr val="bg1"/>
                </a:solidFill>
                <a:latin typeface="Hrot Premium" pitchFamily="2" charset="0"/>
              </a:rPr>
              <a:t>přenášené</a:t>
            </a:r>
            <a:r>
              <a:rPr lang="sk-SK" sz="4400" b="1" dirty="0">
                <a:solidFill>
                  <a:schemeClr val="bg1"/>
                </a:solidFill>
                <a:latin typeface="Hrot Premium" pitchFamily="2" charset="0"/>
              </a:rPr>
              <a:t> </a:t>
            </a:r>
            <a:r>
              <a:rPr lang="sk-SK" sz="4400" b="1" dirty="0" err="1">
                <a:solidFill>
                  <a:schemeClr val="bg1"/>
                </a:solidFill>
                <a:latin typeface="Hrot Premium" pitchFamily="2" charset="0"/>
              </a:rPr>
              <a:t>klíšťaty</a:t>
            </a:r>
            <a:endParaRPr lang="sk-SK" sz="4400" b="1" dirty="0">
              <a:solidFill>
                <a:schemeClr val="bg1"/>
              </a:solidFill>
              <a:latin typeface="Hrot Premium" pitchFamily="2" charset="0"/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B8E71FED-D95D-AA8B-9276-DE29D5B348BA}"/>
              </a:ext>
            </a:extLst>
          </p:cNvPr>
          <p:cNvSpPr txBox="1">
            <a:spLocks/>
          </p:cNvSpPr>
          <p:nvPr/>
        </p:nvSpPr>
        <p:spPr>
          <a:xfrm>
            <a:off x="2056938" y="5143788"/>
            <a:ext cx="9125883" cy="827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k-SK" sz="2200" b="1" dirty="0">
                <a:solidFill>
                  <a:srgbClr val="27348B"/>
                </a:solidFill>
                <a:latin typeface="Corbel" panose="020B0503020204020204" pitchFamily="34" charset="0"/>
              </a:rPr>
              <a:t>Klinika </a:t>
            </a:r>
            <a:r>
              <a:rPr lang="sk-SK" sz="2200" b="1" dirty="0" err="1">
                <a:solidFill>
                  <a:srgbClr val="27348B"/>
                </a:solidFill>
                <a:latin typeface="Corbel" panose="020B0503020204020204" pitchFamily="34" charset="0"/>
              </a:rPr>
              <a:t>infekčních</a:t>
            </a:r>
            <a:r>
              <a:rPr lang="sk-SK" sz="2200" b="1" dirty="0">
                <a:solidFill>
                  <a:srgbClr val="27348B"/>
                </a:solidFill>
                <a:latin typeface="Corbel" panose="020B0503020204020204" pitchFamily="34" charset="0"/>
              </a:rPr>
              <a:t> nemocí a cestovní medicíny 2. LF UK a FNMH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B5A98224-B206-5C82-BB18-59EB01C53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126" y="4000554"/>
            <a:ext cx="1872521" cy="664629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B23AC9A8-C1D5-F4A3-B5FC-679F497A7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9151" y="2075744"/>
            <a:ext cx="1563403" cy="156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67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7412-83B3-B980-561C-96EB45603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24545D-C750-B9B3-9DE7-7DCDA0E1C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Kazuistika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37A79A-703F-722F-065C-69298F822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27letý dosud zdravý pacient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Neočkován proti MEK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Před 10 dny</a:t>
            </a:r>
            <a:r>
              <a:rPr lang="cs-CZ" sz="2000" dirty="0"/>
              <a:t> si odstranil </a:t>
            </a:r>
            <a:r>
              <a:rPr lang="cs-CZ" sz="2000" b="1" dirty="0"/>
              <a:t>klíště</a:t>
            </a:r>
            <a:r>
              <a:rPr lang="cs-CZ" sz="2000" dirty="0"/>
              <a:t>, bez kožní reakce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Od včera se cítí zvýšeně unavený, dnes </a:t>
            </a:r>
            <a:r>
              <a:rPr lang="cs-CZ" sz="2000" b="1" dirty="0"/>
              <a:t>T 37,9 st. C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Stěžuje si na </a:t>
            </a:r>
            <a:r>
              <a:rPr lang="cs-CZ" sz="2000" b="1" dirty="0"/>
              <a:t>bolesti hlavy </a:t>
            </a:r>
            <a:r>
              <a:rPr lang="cs-CZ" sz="2000" dirty="0"/>
              <a:t>a svalů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Nauzeu nemá, nezvrací, bez foto- či </a:t>
            </a:r>
            <a:r>
              <a:rPr lang="cs-CZ" sz="2000" dirty="0" err="1"/>
              <a:t>fonofobie</a:t>
            </a:r>
            <a:endParaRPr lang="cs-CZ" sz="2000" dirty="0"/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Klinicky bez známek meningeálního dráždění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6C814615-E609-D5F3-A3C3-C61E8FDBD9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5A54127F-4EC5-DFEC-83C4-CF9CFC4572C4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FB17C118-1890-2DA9-B8A9-3D0ED4BA8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B7217CB4-40AC-AEA3-B68A-1348871D2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89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31DDD-3FE5-FB2E-9438-345A0A425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50ED9A-435B-B68F-85FD-6990BEDC4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Kazuistika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A0A552-5C74-0DAD-D507-33B759F93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27letý dosud zdravý pacient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Neočkován proti MEK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Před 10 dny</a:t>
            </a:r>
            <a:r>
              <a:rPr lang="cs-CZ" sz="2000" dirty="0"/>
              <a:t> si odstranil </a:t>
            </a:r>
            <a:r>
              <a:rPr lang="cs-CZ" sz="2000" b="1" dirty="0"/>
              <a:t>klíště</a:t>
            </a:r>
            <a:r>
              <a:rPr lang="cs-CZ" sz="2000" dirty="0"/>
              <a:t>, bez kožní reakce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Od včera se cítí zvýšeně unavený, dnes </a:t>
            </a:r>
            <a:r>
              <a:rPr lang="cs-CZ" sz="2000" b="1" dirty="0"/>
              <a:t>T 37,9 st. C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Stěžuje si na </a:t>
            </a:r>
            <a:r>
              <a:rPr lang="cs-CZ" sz="2000" b="1" dirty="0"/>
              <a:t>bolesti hlavy </a:t>
            </a:r>
            <a:r>
              <a:rPr lang="cs-CZ" sz="2000" dirty="0"/>
              <a:t>a svalů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Nauzeu nemá, nezvrací, bez foto- či </a:t>
            </a:r>
            <a:r>
              <a:rPr lang="cs-CZ" sz="2000" dirty="0" err="1"/>
              <a:t>fonofobie</a:t>
            </a:r>
            <a:endParaRPr lang="cs-CZ" sz="2000" dirty="0"/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Klinicky bez známek meningeálního dráždění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2F20CB05-183E-0ED6-0846-A651FC776A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40BB9C1E-BEA8-85B1-9C1E-6FC7B1AAE080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F840AFD8-8BB7-1E9C-5859-16B8CC5BF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7AE4BA8F-3D68-52C4-D7D6-AE5659EFB8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7562867E-5F63-A8D5-BEF4-6B27A9585DEE}"/>
              </a:ext>
            </a:extLst>
          </p:cNvPr>
          <p:cNvSpPr/>
          <p:nvPr/>
        </p:nvSpPr>
        <p:spPr>
          <a:xfrm>
            <a:off x="1919046" y="2662467"/>
            <a:ext cx="7051449" cy="267765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Zvážit alternativní diagnózy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cs-CZ" b="1" dirty="0">
              <a:solidFill>
                <a:schemeClr val="bg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V případě MEK by se</a:t>
            </a:r>
            <a:r>
              <a:rPr kumimoji="0" lang="cs-CZ" sz="2400" b="1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jednalo o první fázi infekce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Sérologie není přínosná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Doporučit klidový režim, sledovat další vývoj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03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56D1F-D980-B26F-2028-551D6F920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BA73C-9BE2-C87A-EF0E-6461F1F0E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První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(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viremická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) fáze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infekce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0C8892-9077-3CF4-1A25-27B1A94F0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22" y="1727280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Zvýšená teplota až horečka, únava, nechutenství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Bolesti hlavy, kloubů, svalů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 err="1"/>
              <a:t>Leukocytopenie</a:t>
            </a:r>
            <a:r>
              <a:rPr lang="cs-CZ" sz="2200" dirty="0"/>
              <a:t>, mírná elevace CRP, hepatocelulární léze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b="1" dirty="0"/>
              <a:t>Délka trvání</a:t>
            </a:r>
            <a:r>
              <a:rPr lang="cs-CZ" sz="2200" dirty="0"/>
              <a:t>: 2-7 dnů, poté spontánně ustupuje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Chybí asi u 1/3 infikovaných (pouze 2. fáze infekce)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V této fázi bývá </a:t>
            </a:r>
            <a:r>
              <a:rPr lang="cs-CZ" sz="2200" b="1" dirty="0"/>
              <a:t>sérologie MEK negativn</a:t>
            </a:r>
            <a:r>
              <a:rPr lang="cs-CZ" sz="2200" dirty="0"/>
              <a:t>í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Pacient </a:t>
            </a:r>
            <a:r>
              <a:rPr lang="cs-CZ" sz="2200" b="1" dirty="0"/>
              <a:t>nejeví</a:t>
            </a:r>
            <a:r>
              <a:rPr lang="cs-CZ" sz="2200" dirty="0"/>
              <a:t> klinické </a:t>
            </a:r>
            <a:r>
              <a:rPr lang="cs-CZ" sz="2200" b="1" dirty="0"/>
              <a:t>známky</a:t>
            </a:r>
            <a:r>
              <a:rPr lang="cs-CZ" sz="2200" dirty="0"/>
              <a:t> </a:t>
            </a:r>
            <a:r>
              <a:rPr lang="cs-CZ" sz="2200" b="1" dirty="0"/>
              <a:t>neuroinfekce</a:t>
            </a:r>
            <a:r>
              <a:rPr lang="cs-CZ" sz="2200" dirty="0"/>
              <a:t>, </a:t>
            </a:r>
            <a:r>
              <a:rPr lang="cs-CZ" sz="2200" b="1" dirty="0"/>
              <a:t>nevyžaduje hospitalizaci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b="1" dirty="0"/>
              <a:t>Režimová opatření</a:t>
            </a:r>
            <a:r>
              <a:rPr lang="cs-CZ" sz="2200" dirty="0"/>
              <a:t>, symptomatická léčba</a:t>
            </a:r>
          </a:p>
          <a:p>
            <a:pPr>
              <a:lnSpc>
                <a:spcPct val="150000"/>
              </a:lnSpc>
              <a:defRPr sz="1800"/>
            </a:pPr>
            <a:endParaRPr lang="cs-CZ" sz="20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25B41E70-AD11-4047-0B60-FB4C656315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A7C64738-2F48-0B55-542D-26B4866BF9EE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D0DFF698-3612-F4CD-C70B-AC3D1C2C2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B1AA1331-7C49-1071-24FD-936B39694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91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6DCEA-579C-83E1-9633-A9DCC99CA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3E68F5-CA21-C73E-90CC-39F5C01F3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Druhá fáze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infekce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FDE9E8-FB72-05D2-5CCF-0E8EB9DDA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Opětovný vzestup teploty, rozvoj horečky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Bolesti hlavy, nechutenství, světloplachost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Nauzea, zvracení, </a:t>
            </a:r>
            <a:r>
              <a:rPr lang="cs-CZ" sz="2000" b="1" dirty="0"/>
              <a:t>meningeální syndrom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083AFF8B-16AF-CE05-8F1C-3F2B90EFDA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AB4B5354-A33A-CBD5-ACAA-DA95009C5CB9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40D0F802-1F63-1158-B3EE-99709F48C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2128A396-E377-031E-D661-A235BEFFF6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02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318C5-EB3B-94A8-918E-75210307C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B63641-9E9A-5A6A-7C82-9BFCCF99C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Meningeální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syndrom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F63E9D-26E0-62B1-3CA6-FEF7E87E2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Soubor subjektivních </a:t>
            </a:r>
            <a:r>
              <a:rPr lang="cs-CZ" sz="2000" b="1" dirty="0"/>
              <a:t>příznaků</a:t>
            </a:r>
            <a:r>
              <a:rPr lang="cs-CZ" sz="2000" dirty="0"/>
              <a:t> a </a:t>
            </a:r>
            <a:r>
              <a:rPr lang="cs-CZ" sz="2000" b="1" dirty="0"/>
              <a:t>objektivních nálezů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Zvýšený intrakraniální tlak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Dráždění</a:t>
            </a:r>
            <a:r>
              <a:rPr lang="cs-CZ" sz="2000" dirty="0"/>
              <a:t> mozkomíšních </a:t>
            </a:r>
            <a:r>
              <a:rPr lang="cs-CZ" sz="2000" b="1" dirty="0"/>
              <a:t>plen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Iritace nervových kořenů </a:t>
            </a:r>
            <a:r>
              <a:rPr lang="cs-CZ" sz="2000" dirty="0"/>
              <a:t>(kontrakce </a:t>
            </a:r>
            <a:r>
              <a:rPr lang="cs-CZ" sz="2000" dirty="0" err="1"/>
              <a:t>paravertebrálního</a:t>
            </a:r>
            <a:r>
              <a:rPr lang="cs-CZ" sz="2000" dirty="0"/>
              <a:t> svalstva)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CAVE</a:t>
            </a:r>
            <a:r>
              <a:rPr lang="cs-CZ" sz="2000" dirty="0"/>
              <a:t>: syndrom má </a:t>
            </a:r>
            <a:r>
              <a:rPr lang="cs-CZ" sz="2000" b="1" u="sng" dirty="0"/>
              <a:t>různé příčiny </a:t>
            </a:r>
            <a:r>
              <a:rPr lang="cs-CZ" sz="2000" dirty="0"/>
              <a:t>(infekce, krvácení, ložiskové procesy, změna tenze </a:t>
            </a:r>
            <a:r>
              <a:rPr lang="cs-CZ" sz="2000" dirty="0" err="1"/>
              <a:t>likvoru</a:t>
            </a:r>
            <a:r>
              <a:rPr lang="cs-CZ" sz="2000" dirty="0"/>
              <a:t>, horečnaté stavy)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Subjektivní příznaky</a:t>
            </a:r>
            <a:r>
              <a:rPr lang="cs-CZ" sz="2000" dirty="0"/>
              <a:t>: bolest hlavy, nauzea, zvracení, foto-, </a:t>
            </a:r>
            <a:r>
              <a:rPr lang="cs-CZ" sz="2000" dirty="0" err="1"/>
              <a:t>fonofobie</a:t>
            </a:r>
            <a:endParaRPr lang="cs-CZ" sz="2000" dirty="0"/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Objektivní nálezy</a:t>
            </a:r>
            <a:r>
              <a:rPr lang="cs-CZ" sz="2000" dirty="0"/>
              <a:t>: známky meningeálního dráždění 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904C9578-A527-36E5-174A-0BD8E0F560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C4D7F530-60F4-CC3F-CC0A-A136CE93A63B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2EAB91F3-C734-2464-74F6-A89E18EED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F969F560-755D-317F-00FE-A38787310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77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4682F-6C45-AE4D-F459-2FB2BAEAB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5BB460-6FE0-C28A-19AD-6B99C4685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Meningeální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syndrom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7E2D31B-0A7D-FC36-2342-4E6FB557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8F87702C-531B-D834-83C4-9B0E50566506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61DC8A7C-A40D-73C5-1EAB-4D52AB74C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716D842E-0C2D-2F1F-697A-A4D7B98BC8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10" name="mening1-3.gif">
            <a:extLst>
              <a:ext uri="{FF2B5EF4-FFF2-40B4-BE49-F238E27FC236}">
                <a16:creationId xmlns:a16="http://schemas.microsoft.com/office/drawing/2014/main" id="{F19DE23D-8AFD-CE3B-38F7-9F2B75C494B4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2808295" y="1678496"/>
            <a:ext cx="5356209" cy="454842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80535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0BE92-ED7E-6F92-D9DD-9F6BBD5CD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3B67FF-5750-68F0-FDE8-3AF8C06D7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Meningoencefalitická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forma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5E7EE8-32E6-FF83-9761-449F2722E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Typická je kombinace </a:t>
            </a:r>
            <a:r>
              <a:rPr lang="cs-CZ" sz="2000" b="1" dirty="0"/>
              <a:t>mozečkových</a:t>
            </a:r>
            <a:r>
              <a:rPr lang="cs-CZ" sz="2000" dirty="0"/>
              <a:t> a </a:t>
            </a:r>
            <a:r>
              <a:rPr lang="cs-CZ" sz="2000" b="1" dirty="0" err="1"/>
              <a:t>extrapyramidových</a:t>
            </a:r>
            <a:r>
              <a:rPr lang="cs-CZ" sz="2000" b="1" dirty="0"/>
              <a:t> </a:t>
            </a:r>
            <a:r>
              <a:rPr lang="cs-CZ" sz="2000" b="1" dirty="0" err="1"/>
              <a:t>sym</a:t>
            </a:r>
            <a:r>
              <a:rPr lang="cs-CZ" sz="2000" b="1" dirty="0"/>
              <a:t>.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 err="1"/>
              <a:t>Bradypsychie</a:t>
            </a:r>
            <a:r>
              <a:rPr lang="cs-CZ" sz="2000" dirty="0"/>
              <a:t>, zmatenost, někdy somnolence až bezvědomí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Třes</a:t>
            </a:r>
            <a:r>
              <a:rPr lang="cs-CZ" sz="2000" dirty="0"/>
              <a:t> rukou, brady, dolní čelisti, jazyka, očních víček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Porucha taxe</a:t>
            </a:r>
            <a:r>
              <a:rPr lang="cs-CZ" sz="2000" dirty="0"/>
              <a:t>, </a:t>
            </a:r>
            <a:r>
              <a:rPr lang="cs-CZ" sz="2000" dirty="0" err="1"/>
              <a:t>hypermetrie</a:t>
            </a:r>
            <a:r>
              <a:rPr lang="cs-CZ" sz="2000" dirty="0"/>
              <a:t>, </a:t>
            </a:r>
            <a:r>
              <a:rPr lang="cs-CZ" sz="2000" dirty="0" err="1"/>
              <a:t>adiadochokineza</a:t>
            </a:r>
            <a:endParaRPr lang="cs-CZ" sz="2000" dirty="0"/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Obrny hlavových nervů (CAVE postranní smíšený systém)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BAB187CB-10BE-8B5D-5F07-F413216E8B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AE41F971-ED8E-3B92-FB7D-DF90BEDCB260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30173B78-A3DF-F89A-AF0B-5ABFCAD37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224C806D-3F45-CBFF-AEDD-FA2A5EE50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422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2D8D3-1135-4071-4430-B405EBB7E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808296-F868-F415-D07B-41567959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Meningoencefalomyelitická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forma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F4908A-F712-E6E6-E861-791D46EE7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Navíc dochází k postižení motorických neuronů v předních </a:t>
            </a:r>
            <a:r>
              <a:rPr lang="cs-CZ" sz="2000" dirty="0" err="1"/>
              <a:t>r.m</a:t>
            </a:r>
            <a:r>
              <a:rPr lang="cs-CZ" sz="2000" dirty="0"/>
              <a:t>.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Nejčastěji postiženy </a:t>
            </a:r>
            <a:r>
              <a:rPr lang="cs-CZ" sz="2000" b="1" dirty="0"/>
              <a:t>svaly pletence pažního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Obrna</a:t>
            </a:r>
            <a:r>
              <a:rPr lang="cs-CZ" sz="2000" dirty="0"/>
              <a:t> se může projevit i v </a:t>
            </a:r>
            <a:r>
              <a:rPr lang="cs-CZ" sz="2000" b="1" dirty="0"/>
              <a:t>časné rekonvalescenci </a:t>
            </a:r>
            <a:r>
              <a:rPr lang="cs-CZ" sz="2000" dirty="0"/>
              <a:t>(3T po </a:t>
            </a:r>
            <a:r>
              <a:rPr lang="cs-CZ" sz="2000" dirty="0" err="1"/>
              <a:t>def</a:t>
            </a:r>
            <a:r>
              <a:rPr lang="cs-CZ" sz="2000" dirty="0"/>
              <a:t>.)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Úprava je pozvolná </a:t>
            </a:r>
            <a:r>
              <a:rPr lang="cs-CZ" sz="2000" dirty="0"/>
              <a:t>a trvá až několik měsíců 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endParaRPr lang="cs-CZ" sz="20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828979ED-1E31-2FB3-1360-43D50B3C6B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A5D1C01E-3D7A-E0FC-7D6B-E4259CFF9EC7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B978C7EC-3D48-243B-CEA4-FA2773909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3BE5BD02-960B-9A7F-18CB-3300BDE4F2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76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49E2A-6E3A-1CEE-99B0-3A6B230FD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BC935CEF-E28A-CFCE-3B85-41497C4709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39B837A1-EF3B-9912-13E4-90EDD412940F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05764D2B-9C3F-07D3-6DB5-6E10D5367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52DD3707-0DDA-1D2F-075A-BB6D8E0DF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C3A8AECE-AE49-1AED-F2F2-38715B25E0A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884" b="13372"/>
          <a:stretch>
            <a:fillRect/>
          </a:stretch>
        </p:blipFill>
        <p:spPr>
          <a:xfrm>
            <a:off x="1281005" y="2799905"/>
            <a:ext cx="7772400" cy="343168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41660CE-8F48-4401-1C2D-2A3B20D1A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1005" y="413850"/>
            <a:ext cx="7772400" cy="192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30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3EA95-98F4-DACA-17E8-913D5FD46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F7594246-01C2-CCCA-78A6-5975FE3A40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46036A7A-3416-2BB1-9C99-50DA86B71C54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B9903051-5041-095E-EF6D-FF25C25DD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81866B82-72E4-7F8B-E4A2-09BAFEB43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CAB13399-2795-DD80-7D97-2EC2F15917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1005" y="413850"/>
            <a:ext cx="7772400" cy="1928401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AC3F70E2-0A60-FC16-29EE-50D289BEEE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0820" y="2489204"/>
            <a:ext cx="636270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4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05DED8-CAD3-4FB6-383F-F96C7CDE8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„Naše“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klíště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Ixodes</a:t>
            </a:r>
            <a:r>
              <a:rPr lang="sk-SK" b="1" i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ricinus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AA9F78-0783-62B2-0442-AB5D7E22E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b="1" dirty="0"/>
              <a:t>Vyskytuje</a:t>
            </a:r>
            <a:r>
              <a:rPr lang="cs-CZ" sz="2200" dirty="0"/>
              <a:t> se v </a:t>
            </a:r>
            <a:r>
              <a:rPr lang="cs-CZ" sz="2200" b="1" dirty="0"/>
              <a:t>Evropě</a:t>
            </a:r>
            <a:r>
              <a:rPr lang="cs-CZ" sz="2200" dirty="0"/>
              <a:t>, Blízkém východě a částečně v severní Africe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b="1" dirty="0"/>
              <a:t>Louky</a:t>
            </a:r>
            <a:r>
              <a:rPr lang="cs-CZ" sz="2200" dirty="0"/>
              <a:t>, </a:t>
            </a:r>
            <a:r>
              <a:rPr lang="cs-CZ" sz="2200" b="1" dirty="0"/>
              <a:t>okraje lesů,</a:t>
            </a:r>
            <a:r>
              <a:rPr lang="cs-CZ" sz="2200" dirty="0"/>
              <a:t> lesy s výrazným bylinným a keřovým patrem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b="1" dirty="0"/>
              <a:t>Vyhledává vlhké a teplé biotopy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b="1" dirty="0"/>
              <a:t>3stádiový vývojový cyklus</a:t>
            </a:r>
            <a:r>
              <a:rPr lang="cs-CZ" sz="2200" dirty="0"/>
              <a:t>:</a:t>
            </a:r>
          </a:p>
          <a:p>
            <a:pPr>
              <a:lnSpc>
                <a:spcPct val="150000"/>
              </a:lnSpc>
              <a:defRPr sz="1800"/>
            </a:pPr>
            <a:r>
              <a:rPr lang="cs-CZ" sz="2200" b="1" dirty="0"/>
              <a:t>Larva</a:t>
            </a:r>
            <a:r>
              <a:rPr lang="cs-CZ" sz="2200" dirty="0"/>
              <a:t> (0,8 mm, 3 páry nohou)</a:t>
            </a:r>
          </a:p>
          <a:p>
            <a:pPr>
              <a:lnSpc>
                <a:spcPct val="150000"/>
              </a:lnSpc>
              <a:defRPr sz="1800"/>
            </a:pPr>
            <a:r>
              <a:rPr lang="cs-CZ" sz="2200" b="1" dirty="0"/>
              <a:t>Nymfa</a:t>
            </a:r>
            <a:r>
              <a:rPr lang="cs-CZ" sz="2200" dirty="0"/>
              <a:t> (1,2-1,5 mm, 4 páry nohou)</a:t>
            </a:r>
          </a:p>
          <a:p>
            <a:pPr>
              <a:lnSpc>
                <a:spcPct val="150000"/>
              </a:lnSpc>
              <a:defRPr sz="1800"/>
            </a:pPr>
            <a:r>
              <a:rPr lang="cs-CZ" sz="2200" b="1" dirty="0"/>
              <a:t>Dospělec</a:t>
            </a:r>
            <a:r>
              <a:rPr lang="cs-CZ" sz="2200" dirty="0"/>
              <a:t> (2-4 mm, 4 páry nohou, krev sají pouze samice)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b="1" dirty="0"/>
              <a:t>Délka vývoje</a:t>
            </a:r>
            <a:r>
              <a:rPr lang="cs-CZ" sz="2200" dirty="0"/>
              <a:t> do dospělého jedince bývá </a:t>
            </a:r>
            <a:r>
              <a:rPr lang="cs-CZ" sz="2200" b="1" dirty="0"/>
              <a:t>1-4 let </a:t>
            </a:r>
            <a:r>
              <a:rPr lang="cs-CZ" sz="2200" dirty="0"/>
              <a:t>(dle podmínek)</a:t>
            </a:r>
          </a:p>
          <a:p>
            <a:endParaRPr lang="cs-CZ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A6F6E863-E630-0C67-24DA-11DEA0BBD3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CCC5312A-5CBF-C834-E87A-60C4EFB0CA65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2C903FCB-6735-AC70-C8F4-7FC713E60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FF65E88D-B326-F668-8337-AC6CA8223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95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6E26D-38E0-E53C-7D41-F9B1CFA03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7B737C18-8659-66A4-AD8B-C3EDF154E3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28948CB8-873A-24ED-F4CE-0B576415D6A5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63E879E1-2B45-B93A-A7BD-01241A6CC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BCDD7209-A246-758D-B324-74E1B435B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C3EFF8C6-A3B2-7909-1D55-891AAD096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1005" y="413850"/>
            <a:ext cx="7772400" cy="192840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E723D32-14D3-71B2-3009-422CBB62AC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3255" y="2515500"/>
            <a:ext cx="47879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91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C2F45-A17A-A29E-F418-F3D2BC0E2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BB3BF2-D1B5-8866-7BF2-8B482B2AC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Terapie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8687DF-F4E0-03F1-0227-F03067F13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Klidový režim, symptomatická terapie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 err="1"/>
              <a:t>Antiedematózní</a:t>
            </a:r>
            <a:r>
              <a:rPr lang="cs-CZ" sz="2200" dirty="0"/>
              <a:t> léčba (20% </a:t>
            </a:r>
            <a:r>
              <a:rPr lang="cs-CZ" sz="2200" dirty="0" err="1"/>
              <a:t>manitol</a:t>
            </a:r>
            <a:r>
              <a:rPr lang="cs-CZ" sz="2200" dirty="0"/>
              <a:t>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Kortikosteroidy (u těžších případů)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Resuscitační péče</a:t>
            </a:r>
          </a:p>
          <a:p>
            <a:pPr>
              <a:lnSpc>
                <a:spcPct val="150000"/>
              </a:lnSpc>
              <a:defRPr sz="1800"/>
            </a:pPr>
            <a:endParaRPr lang="cs-CZ" sz="2200" b="1" dirty="0"/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b="1" dirty="0"/>
              <a:t>Prevence: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Očkování inaktivovanými vakcínami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200" dirty="0"/>
              <a:t>Očkovat lze kdykoliv (i nyní)</a:t>
            </a:r>
            <a:endParaRPr lang="cs-CZ" sz="20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FA9A529-537A-D4EF-5309-5F7537A9FF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68ACE1EA-2EF6-4DE2-2ADD-2A9D908AE0CA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5BEB190C-750B-D7C7-F132-E8A55407D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1A66427A-464D-308F-119B-5E7CA3C15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2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BADB0-00E4-8E4D-05A9-733315BE8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7914C-44C6-4015-0BBE-874F868A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Lidská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granulocytární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anaplazmóza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D91916-C58D-2BD1-3EF9-258DE1E0E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7012"/>
            <a:ext cx="10515600" cy="475805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600" b="1" dirty="0"/>
              <a:t>Původce</a:t>
            </a:r>
            <a:r>
              <a:rPr lang="cs-CZ" sz="2600" dirty="0"/>
              <a:t>: </a:t>
            </a:r>
            <a:r>
              <a:rPr lang="cs-CZ" sz="2600" i="1" dirty="0" err="1"/>
              <a:t>Anaplasma</a:t>
            </a:r>
            <a:r>
              <a:rPr lang="cs-CZ" sz="2600" i="1" dirty="0"/>
              <a:t> </a:t>
            </a:r>
            <a:r>
              <a:rPr lang="cs-CZ" sz="2600" i="1" dirty="0" err="1"/>
              <a:t>phagocytophila</a:t>
            </a:r>
            <a:endParaRPr lang="cs-CZ" sz="2600" i="1" dirty="0"/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600" b="1" dirty="0"/>
              <a:t>Obligátně intracelulární bakterie</a:t>
            </a:r>
            <a:r>
              <a:rPr lang="cs-CZ" sz="2600" dirty="0"/>
              <a:t>, malé </a:t>
            </a:r>
            <a:r>
              <a:rPr lang="cs-CZ" sz="2600" b="1" dirty="0"/>
              <a:t>cytoplazmatické inkluze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600" b="1" dirty="0"/>
              <a:t>Inkubační doba</a:t>
            </a:r>
            <a:r>
              <a:rPr lang="cs-CZ" sz="2600" dirty="0"/>
              <a:t>: obvykle 12 dnů po přisátí klíštěte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600" b="1" dirty="0"/>
              <a:t>Hostitel</a:t>
            </a:r>
            <a:r>
              <a:rPr lang="cs-CZ" sz="2600" dirty="0"/>
              <a:t>: kopytníci	</a:t>
            </a:r>
            <a:r>
              <a:rPr lang="cs-CZ" sz="2600" b="1" dirty="0"/>
              <a:t>Vektor</a:t>
            </a:r>
            <a:r>
              <a:rPr lang="cs-CZ" sz="2600" dirty="0"/>
              <a:t>: klíště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600" b="1" dirty="0"/>
              <a:t>Průběh</a:t>
            </a:r>
            <a:r>
              <a:rPr lang="cs-CZ" sz="2600" dirty="0"/>
              <a:t> může být </a:t>
            </a:r>
            <a:r>
              <a:rPr lang="cs-CZ" sz="2600" b="1" dirty="0"/>
              <a:t>asymptomatický</a:t>
            </a:r>
            <a:r>
              <a:rPr lang="cs-CZ" sz="2600" dirty="0"/>
              <a:t> či jako </a:t>
            </a:r>
            <a:r>
              <a:rPr lang="cs-CZ" sz="2600" b="1" dirty="0"/>
              <a:t>nespecifické horečnaté on</a:t>
            </a:r>
            <a:r>
              <a:rPr lang="cs-CZ" sz="2600" dirty="0"/>
              <a:t>.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600" dirty="0"/>
              <a:t>Bolesti hlavy, břicha, zvracení, lymfadenopatie, </a:t>
            </a:r>
            <a:r>
              <a:rPr lang="cs-CZ" sz="2600" dirty="0" err="1"/>
              <a:t>hepatosplenomegalie</a:t>
            </a:r>
            <a:endParaRPr lang="cs-CZ" sz="2600" dirty="0"/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600" dirty="0"/>
              <a:t>Výsev petechiálního </a:t>
            </a:r>
            <a:r>
              <a:rPr lang="cs-CZ" sz="2600" b="1" dirty="0" err="1"/>
              <a:t>exantému</a:t>
            </a:r>
            <a:endParaRPr lang="cs-CZ" sz="2600" b="1" dirty="0"/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600" b="1" dirty="0" err="1"/>
              <a:t>Leukocytopenie</a:t>
            </a:r>
            <a:r>
              <a:rPr lang="cs-CZ" sz="2600" b="1" dirty="0"/>
              <a:t>, trombocytopenie, elevace JT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600" b="1" dirty="0"/>
              <a:t>Terapie</a:t>
            </a:r>
            <a:r>
              <a:rPr lang="cs-CZ" sz="2600" dirty="0"/>
              <a:t>: doxycyklin 100 mg/12 hod./1-2 týdny</a:t>
            </a:r>
            <a:endParaRPr lang="cs-CZ" sz="20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85B80A37-AFD4-8D37-24A5-4822B6AAD8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F8D56816-F3E1-7AEB-0262-A50765327469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55A8E981-949F-C9F8-7735-BAFD3F026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F74D1616-5C98-401C-00BA-BA67915DD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62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32D3B-12EE-6080-8729-489777030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CEED02-539D-552F-C89A-5565362B2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Lidská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granulocytární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anaplazmóza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3C625508-3FE0-00D0-77E4-8AC6F452A6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8284FBDA-48EC-BAF8-BAC2-37EBCD69DDC8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96FFC953-E48B-0A03-E510-4631F2CAC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F84D6205-271F-DE7A-421D-AFCE191A0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036BD03-2695-90D4-D43A-9D59CDF3C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746" y="1561466"/>
            <a:ext cx="3268209" cy="490231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040C704-3A91-2E30-79F8-24FE774A7CF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411" r="63507" b="40200"/>
          <a:stretch/>
        </p:blipFill>
        <p:spPr>
          <a:xfrm>
            <a:off x="5708725" y="2409093"/>
            <a:ext cx="3616551" cy="347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361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7CBFB-0320-1606-B0E6-B45986ADF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8A04E5-5EDF-C2C6-BA40-4A8895D75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Kazuistika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4CEF91-1689-AA5D-7511-54C8D8E05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1876840"/>
            <a:ext cx="9069593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b="1" dirty="0"/>
              <a:t>33letý pacient byl odeslán z chirurgické ambulance pro tříselnou lymfadenopatii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cs-CZ" altLang="cs-CZ" sz="2000" b="1" dirty="0"/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b="1" dirty="0"/>
              <a:t>OA: </a:t>
            </a:r>
            <a:r>
              <a:rPr lang="cs-CZ" altLang="cs-CZ" sz="2000" dirty="0"/>
              <a:t>běžná dětská onemocnění, dosud vážněji nestonal, zdráv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b="1" dirty="0"/>
              <a:t>FA: </a:t>
            </a:r>
            <a:r>
              <a:rPr lang="cs-CZ" altLang="cs-CZ" sz="2000" dirty="0" err="1"/>
              <a:t>neg</a:t>
            </a:r>
            <a:r>
              <a:rPr lang="cs-CZ" altLang="cs-CZ" sz="2000" dirty="0"/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b="1" dirty="0"/>
              <a:t>AA:</a:t>
            </a:r>
            <a:r>
              <a:rPr lang="cs-CZ" altLang="cs-CZ" sz="2000" dirty="0"/>
              <a:t> </a:t>
            </a:r>
            <a:r>
              <a:rPr lang="cs-CZ" altLang="cs-CZ" sz="2000" dirty="0" err="1"/>
              <a:t>kotrimoxazol</a:t>
            </a:r>
            <a:r>
              <a:rPr lang="cs-CZ" altLang="cs-CZ" sz="2000" dirty="0"/>
              <a:t>, penicilin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b="1" dirty="0"/>
              <a:t>EA:</a:t>
            </a:r>
            <a:r>
              <a:rPr lang="cs-CZ" altLang="cs-CZ" sz="2000" dirty="0"/>
              <a:t> klíště v pubické oblasti 10 dnů před rozvojem symptomů, necestoval, ženatý, neguje rizikový pohlavní styk</a:t>
            </a:r>
          </a:p>
          <a:p>
            <a:pPr>
              <a:lnSpc>
                <a:spcPct val="150000"/>
              </a:lnSpc>
              <a:defRPr sz="1800"/>
            </a:pPr>
            <a:endParaRPr lang="cs-CZ" sz="20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BED225FC-58B9-DA14-793E-A4BE4483E0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ACBEA344-EECE-1FAB-FE9E-62C9897CB7B3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9E0C0DB3-8F59-D811-52B7-14C60AA55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A0F75237-7A88-2B72-E85A-4803F9CE2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87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3A4A2-12DE-BBEF-3D0A-48B2E4E5A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A5EB84-61C2-F8CE-7DD5-1E5E0876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Kazuistika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57A3D4-F7AC-CC2C-0F50-9D0CCD7D7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318" y="180702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dirty="0"/>
              <a:t>Před rozvojem obtíží </a:t>
            </a:r>
            <a:r>
              <a:rPr lang="cs-CZ" altLang="cs-CZ" sz="2000" b="1" dirty="0"/>
              <a:t>klíště</a:t>
            </a:r>
            <a:r>
              <a:rPr lang="cs-CZ" altLang="cs-CZ" sz="2000" dirty="0"/>
              <a:t> v </a:t>
            </a:r>
            <a:r>
              <a:rPr lang="cs-CZ" altLang="cs-CZ" sz="2000" b="1" dirty="0"/>
              <a:t>pubické oblasti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b="1" dirty="0" err="1"/>
              <a:t>Erytematózní</a:t>
            </a:r>
            <a:r>
              <a:rPr lang="cs-CZ" altLang="cs-CZ" sz="2000" b="1" dirty="0"/>
              <a:t> flegmonózní </a:t>
            </a:r>
            <a:r>
              <a:rPr lang="cs-CZ" altLang="cs-CZ" sz="2000" dirty="0"/>
              <a:t>léze v místě přisátí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dirty="0"/>
              <a:t>Pozoruje zvětšující se </a:t>
            </a:r>
            <a:r>
              <a:rPr lang="cs-CZ" altLang="cs-CZ" sz="2000" b="1" dirty="0"/>
              <a:t>lymfatickou uzlinu ve spádové oblasti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b="1" dirty="0"/>
              <a:t>Přibližně za 10 dnů od přisátí klíštěte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b="1" dirty="0"/>
              <a:t>	</a:t>
            </a:r>
            <a:r>
              <a:rPr lang="cs-CZ" altLang="cs-CZ" sz="2000" dirty="0" err="1"/>
              <a:t>Subfebrilie</a:t>
            </a:r>
            <a:r>
              <a:rPr lang="cs-CZ" altLang="cs-CZ" sz="2000" dirty="0"/>
              <a:t> v odpoledních a večerních hodinách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dirty="0"/>
              <a:t>	Noční poty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dirty="0"/>
              <a:t>	Zvýšená únava</a:t>
            </a:r>
            <a:endParaRPr lang="cs-CZ" sz="20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22B3579B-2882-99CF-16F3-1DE71D835F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DE3872B3-EAD9-E311-78B7-945B11D116F1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97A455F1-8592-A66F-4DD2-2758FE542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310C0F52-6416-B83E-4250-4218ED7B1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21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EE460-21A1-40EF-3BE4-568A17394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2BEF6A-2C89-22AE-2219-5FDE153BA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Kazuistika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F750032-1F1B-CDF0-6227-2F7201A00A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353AEC6B-C0B9-4405-9E64-E579F3F1AC35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F7061B66-7CF4-D5BC-DE52-4EBC9E4B2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D1EE5C08-C33D-B57F-8264-F834513288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9A06081F-E795-9E9F-5DFF-B7EE296722DB}"/>
              </a:ext>
            </a:extLst>
          </p:cNvPr>
          <p:cNvSpPr txBox="1"/>
          <p:nvPr/>
        </p:nvSpPr>
        <p:spPr>
          <a:xfrm>
            <a:off x="844476" y="1793513"/>
            <a:ext cx="9407562" cy="3594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dirty="0"/>
              <a:t>Před vyšetřením na naší klinice léčen </a:t>
            </a:r>
            <a:r>
              <a:rPr lang="cs-CZ" altLang="cs-CZ" sz="2200" b="1" dirty="0"/>
              <a:t>amoxicilin/</a:t>
            </a:r>
            <a:r>
              <a:rPr lang="cs-CZ" altLang="cs-CZ" sz="2200" b="1" dirty="0" err="1"/>
              <a:t>klavulanátem</a:t>
            </a:r>
            <a:endParaRPr lang="cs-CZ" altLang="cs-CZ" sz="2200" b="1" dirty="0"/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dirty="0"/>
              <a:t>Bez efektu na klinické obtíže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cs-CZ" altLang="cs-CZ" sz="2200" dirty="0"/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b="1" dirty="0"/>
              <a:t>Vyšetřen na naší ambulanci (den 21)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dirty="0"/>
              <a:t>SP: drobná krusta v pubické oblasti, </a:t>
            </a:r>
            <a:r>
              <a:rPr lang="cs-CZ" altLang="cs-CZ" sz="2200" b="1" dirty="0"/>
              <a:t>bilaterální </a:t>
            </a:r>
            <a:r>
              <a:rPr lang="cs-CZ" altLang="cs-CZ" sz="2200" b="1" dirty="0" err="1"/>
              <a:t>inguinální</a:t>
            </a:r>
            <a:r>
              <a:rPr lang="cs-CZ" altLang="cs-CZ" sz="2200" b="1" dirty="0"/>
              <a:t> lymfadenopatie</a:t>
            </a:r>
            <a:r>
              <a:rPr lang="cs-CZ" altLang="cs-CZ" sz="2200" dirty="0"/>
              <a:t>, více vlevo (LU 2 krát 3 cm), bez lymfadenopatie v jiných oblastech, bez </a:t>
            </a:r>
            <a:r>
              <a:rPr lang="cs-CZ" altLang="cs-CZ" sz="2200" dirty="0" err="1"/>
              <a:t>hepatosplenomegalie</a:t>
            </a:r>
            <a:endParaRPr lang="cs-CZ" altLang="cs-CZ" sz="2200" dirty="0"/>
          </a:p>
        </p:txBody>
      </p:sp>
    </p:spTree>
    <p:extLst>
      <p:ext uri="{BB962C8B-B14F-4D97-AF65-F5344CB8AC3E}">
        <p14:creationId xmlns:p14="http://schemas.microsoft.com/office/powerpoint/2010/main" val="3445000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B316C-5962-B03A-9FC5-E8226AADC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CA93F7-BDD6-AD2F-15E6-8D9BCF638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Kazuistika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EF6396FC-448D-2F5D-64D6-94D7AE2E14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270EA24D-2151-9D1C-BECC-2EB4188330C3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D0AAFBA6-23C7-07FF-2E19-98650BD9B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F0F5856C-DF06-F390-3399-28A049C5E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6A0D1F7-6C20-FB94-720D-13A868B952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0460" y="1445279"/>
            <a:ext cx="74041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89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F4368-5EC6-133D-17F2-14A2E4372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CD6C36-46E6-E019-D8C2-0BF13881A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Kazuistika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D90AFA5F-DFB2-1B9D-6C71-835CAF1E64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6F733A9E-1A6C-DA42-2295-59DFD18C87F7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54258425-D992-F8AC-54FD-9EFA2D84B9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D94C5E7F-2A8E-1B8E-20F5-091848BEE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sp>
        <p:nvSpPr>
          <p:cNvPr id="8" name="Shape 433">
            <a:extLst>
              <a:ext uri="{FF2B5EF4-FFF2-40B4-BE49-F238E27FC236}">
                <a16:creationId xmlns:a16="http://schemas.microsoft.com/office/drawing/2014/main" id="{236837C4-3246-156C-1382-8B205A850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899871"/>
            <a:ext cx="8748712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 b="1" dirty="0"/>
              <a:t>Inkubační doba: </a:t>
            </a:r>
            <a:r>
              <a:rPr lang="cs-CZ" altLang="cs-CZ" sz="2400" dirty="0"/>
              <a:t>3-5 dnů (1-21)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E1CD72C-5308-F145-35AC-AD5BE065A2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2614" y="2631487"/>
            <a:ext cx="6236677" cy="401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287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7DD1E-9705-3F9F-EE1B-4102E1CAD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1279B1-8A97-E9FC-F932-39D698982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Kazuistika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52C29AA4-BFDF-8BC3-4F21-3C2A84C716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FE9903F7-1C40-2B06-2EDD-7782C419868A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D5E164D0-259D-6AE5-ECDD-480E9D872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3B9243EF-838C-C02B-0AEF-51B3591F8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sp>
        <p:nvSpPr>
          <p:cNvPr id="3" name="Shape 433">
            <a:extLst>
              <a:ext uri="{FF2B5EF4-FFF2-40B4-BE49-F238E27FC236}">
                <a16:creationId xmlns:a16="http://schemas.microsoft.com/office/drawing/2014/main" id="{396C712D-EED2-52A6-CBFC-89256E12B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088" y="1987971"/>
            <a:ext cx="8748712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 b="1" dirty="0"/>
              <a:t>Diagnostika: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 b="1" dirty="0"/>
              <a:t>Sérologické metody </a:t>
            </a:r>
            <a:r>
              <a:rPr lang="cs-CZ" altLang="cs-CZ" sz="2400" dirty="0"/>
              <a:t>(CAVE vhodné </a:t>
            </a:r>
            <a:r>
              <a:rPr lang="cs-CZ" altLang="cs-CZ" sz="2400" dirty="0" err="1"/>
              <a:t>kity</a:t>
            </a:r>
            <a:r>
              <a:rPr lang="cs-CZ" altLang="cs-CZ" sz="2400" dirty="0"/>
              <a:t>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cs-CZ" altLang="cs-CZ" sz="2400" b="1" dirty="0"/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 b="1" dirty="0"/>
              <a:t>Přímý průkaz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 b="1" dirty="0"/>
              <a:t>	Mikroskopie, kultivace, PCR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 b="1" dirty="0"/>
              <a:t>	</a:t>
            </a:r>
            <a:r>
              <a:rPr lang="cs-CZ" altLang="cs-CZ" sz="2400" dirty="0"/>
              <a:t>CAVE nutné informovat laboratoř (riziko nákazy)</a:t>
            </a:r>
          </a:p>
        </p:txBody>
      </p:sp>
    </p:spTree>
    <p:extLst>
      <p:ext uri="{BB962C8B-B14F-4D97-AF65-F5344CB8AC3E}">
        <p14:creationId xmlns:p14="http://schemas.microsoft.com/office/powerpoint/2010/main" val="33256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FAD91-A628-0B8E-CB94-B569FF215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C49C3B-CD32-BB84-D979-DCA5A2E68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„Naše“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klíště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Ixodes</a:t>
            </a:r>
            <a:r>
              <a:rPr lang="sk-SK" b="1" i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ricinus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47F382DE-6CC0-B478-F47F-0A592E4E09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DCE76AAC-0B18-1D41-4C8A-548991CF94F8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8AEE4DE8-C34E-5125-4B46-E57FA3B7A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1F4B5A8E-524D-D057-3344-B09B46F78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8EDF6FB-425A-CED1-8D58-A26661E216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164" y="1678496"/>
            <a:ext cx="6144145" cy="457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966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160A9-CAF5-64F2-1B37-91AE2A96D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3D7E5-E8AB-7E38-6E99-39E70DF06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Kazuistika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495CB753-A502-4BC0-B994-FF835F9E19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8D2F8849-0BDA-5D27-58AE-398E66AF41EC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5A324683-8CA8-6E43-1A5D-A10908BF12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C469ED15-3DF1-459B-F400-78EF4DB503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sp>
        <p:nvSpPr>
          <p:cNvPr id="8" name="Shape 433">
            <a:extLst>
              <a:ext uri="{FF2B5EF4-FFF2-40B4-BE49-F238E27FC236}">
                <a16:creationId xmlns:a16="http://schemas.microsoft.com/office/drawing/2014/main" id="{DB8173B9-B4B5-09B5-B0D8-B8EADAB83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087" y="1678496"/>
            <a:ext cx="8748712" cy="4610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b="1" dirty="0"/>
              <a:t>Terapie: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dirty="0"/>
              <a:t>Závislá na klinické formě a jednotlivých poddruzích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dirty="0"/>
              <a:t>Závažnější průběh u systémových infekcí vyvolaných F. </a:t>
            </a:r>
            <a:r>
              <a:rPr lang="cs-CZ" altLang="cs-CZ" sz="2200" dirty="0" err="1"/>
              <a:t>t.t</a:t>
            </a:r>
            <a:r>
              <a:rPr lang="cs-CZ" altLang="cs-CZ" sz="2200" dirty="0"/>
              <a:t>. (USA)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dirty="0"/>
              <a:t>Aminoglykosidy, </a:t>
            </a:r>
            <a:r>
              <a:rPr lang="cs-CZ" altLang="cs-CZ" sz="2200" dirty="0" err="1"/>
              <a:t>fluorochinolony</a:t>
            </a:r>
            <a:r>
              <a:rPr lang="cs-CZ" altLang="cs-CZ" sz="2200" dirty="0"/>
              <a:t>, doxycyklin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cs-CZ" altLang="cs-CZ" sz="2200" dirty="0"/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b="1" i="1" dirty="0" err="1"/>
              <a:t>Francisella</a:t>
            </a:r>
            <a:r>
              <a:rPr lang="cs-CZ" altLang="cs-CZ" sz="2200" b="1" i="1" dirty="0"/>
              <a:t> </a:t>
            </a:r>
            <a:r>
              <a:rPr lang="cs-CZ" altLang="cs-CZ" sz="2200" b="1" i="1" dirty="0" err="1"/>
              <a:t>tularensis</a:t>
            </a:r>
            <a:r>
              <a:rPr lang="cs-CZ" altLang="cs-CZ" sz="2200" b="1" i="1" dirty="0"/>
              <a:t> </a:t>
            </a:r>
            <a:r>
              <a:rPr lang="cs-CZ" altLang="cs-CZ" sz="2200" b="1" i="1" dirty="0" err="1"/>
              <a:t>holarctica</a:t>
            </a:r>
            <a:r>
              <a:rPr lang="cs-CZ" altLang="cs-CZ" sz="2200" b="1" i="1" dirty="0"/>
              <a:t> </a:t>
            </a:r>
            <a:r>
              <a:rPr lang="cs-CZ" altLang="cs-CZ" sz="2200" b="1" dirty="0"/>
              <a:t>(uzlinová forma)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dirty="0"/>
              <a:t>	Lékem volby </a:t>
            </a:r>
            <a:r>
              <a:rPr lang="cs-CZ" altLang="cs-CZ" sz="2200" dirty="0" err="1"/>
              <a:t>fluorochinolony</a:t>
            </a:r>
            <a:r>
              <a:rPr lang="cs-CZ" altLang="cs-CZ" sz="2200" dirty="0"/>
              <a:t> (</a:t>
            </a:r>
            <a:r>
              <a:rPr lang="cs-CZ" altLang="cs-CZ" sz="2200" dirty="0" err="1"/>
              <a:t>ciprofloxacin</a:t>
            </a:r>
            <a:r>
              <a:rPr lang="cs-CZ" altLang="cs-CZ" sz="2200" dirty="0"/>
              <a:t>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dirty="0"/>
              <a:t>	Nižší riziko relapsu v porovnání s doxycyklinem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200" dirty="0"/>
              <a:t>	Aminoglykosidy nevhodné</a:t>
            </a:r>
          </a:p>
        </p:txBody>
      </p:sp>
    </p:spTree>
    <p:extLst>
      <p:ext uri="{BB962C8B-B14F-4D97-AF65-F5344CB8AC3E}">
        <p14:creationId xmlns:p14="http://schemas.microsoft.com/office/powerpoint/2010/main" val="16982364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51298-0269-B9E8-0379-81AE47443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F4CA8E-8C23-28E2-FC01-457DD6387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Relabující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horečka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přenášená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klíšťaty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6EDEE7-DBA3-E7A3-AC2F-7EFA8934C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881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cs-CZ" b="1" i="1" dirty="0" err="1"/>
              <a:t>Borrelia</a:t>
            </a:r>
            <a:r>
              <a:rPr lang="cs-CZ" b="1" i="1" dirty="0"/>
              <a:t> </a:t>
            </a:r>
            <a:r>
              <a:rPr lang="cs-CZ" b="1" i="1" dirty="0" err="1"/>
              <a:t>miyamotoi</a:t>
            </a:r>
            <a:endParaRPr lang="cs-CZ" b="1" i="1" dirty="0"/>
          </a:p>
          <a:p>
            <a:pPr marL="0" lvl="0" indent="0">
              <a:lnSpc>
                <a:spcPct val="170000"/>
              </a:lnSpc>
              <a:buNone/>
            </a:pPr>
            <a:r>
              <a:rPr lang="cs-CZ" b="1" dirty="0"/>
              <a:t>Spirochéta</a:t>
            </a:r>
            <a:r>
              <a:rPr lang="cs-CZ" dirty="0"/>
              <a:t> ze skupiny původců návratných horeček (</a:t>
            </a:r>
            <a:r>
              <a:rPr lang="cs-CZ" i="1" dirty="0" err="1"/>
              <a:t>relapsing</a:t>
            </a:r>
            <a:r>
              <a:rPr lang="cs-CZ" i="1" dirty="0"/>
              <a:t> </a:t>
            </a:r>
            <a:r>
              <a:rPr lang="cs-CZ" i="1" dirty="0" err="1"/>
              <a:t>fever</a:t>
            </a:r>
            <a:r>
              <a:rPr lang="cs-CZ" i="1" dirty="0"/>
              <a:t> </a:t>
            </a:r>
            <a:r>
              <a:rPr lang="cs-CZ" i="1" dirty="0" err="1"/>
              <a:t>Borrelia</a:t>
            </a:r>
            <a:r>
              <a:rPr lang="cs-CZ" dirty="0"/>
              <a:t>)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cs-CZ" b="1" dirty="0" err="1"/>
              <a:t>Transovariální</a:t>
            </a:r>
            <a:r>
              <a:rPr lang="cs-CZ" b="1" dirty="0"/>
              <a:t> přenos v klíštěti</a:t>
            </a:r>
            <a:r>
              <a:rPr lang="cs-CZ" dirty="0"/>
              <a:t> → infekční mohou být již </a:t>
            </a:r>
            <a:r>
              <a:rPr lang="cs-CZ" b="1" dirty="0"/>
              <a:t>larvy</a:t>
            </a:r>
            <a:endParaRPr lang="cs-CZ" dirty="0"/>
          </a:p>
          <a:p>
            <a:pPr marL="0" lvl="0" indent="0">
              <a:lnSpc>
                <a:spcPct val="170000"/>
              </a:lnSpc>
              <a:buNone/>
            </a:pPr>
            <a:r>
              <a:rPr lang="cs-CZ" dirty="0"/>
              <a:t>Klinicky nejčastěji:</a:t>
            </a:r>
          </a:p>
          <a:p>
            <a:pPr lvl="1">
              <a:lnSpc>
                <a:spcPct val="170000"/>
              </a:lnSpc>
            </a:pPr>
            <a:r>
              <a:rPr lang="cs-CZ" b="1" dirty="0"/>
              <a:t>akutní horečka</a:t>
            </a:r>
            <a:r>
              <a:rPr lang="cs-CZ" dirty="0"/>
              <a:t>, zimnice, bolest hlavy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myalgie, artralgie, výrazná únava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možné </a:t>
            </a:r>
            <a:r>
              <a:rPr lang="cs-CZ" b="1" dirty="0"/>
              <a:t>opakované febrilní ataky</a:t>
            </a:r>
            <a:endParaRPr lang="cs-CZ" dirty="0"/>
          </a:p>
          <a:p>
            <a:pPr lvl="1">
              <a:lnSpc>
                <a:spcPct val="170000"/>
              </a:lnSpc>
            </a:pPr>
            <a:r>
              <a:rPr lang="cs-CZ" b="1" dirty="0" err="1"/>
              <a:t>erythema</a:t>
            </a:r>
            <a:r>
              <a:rPr lang="cs-CZ" b="1" dirty="0"/>
              <a:t> </a:t>
            </a:r>
            <a:r>
              <a:rPr lang="cs-CZ" b="1" dirty="0" err="1"/>
              <a:t>migrans</a:t>
            </a:r>
            <a:r>
              <a:rPr lang="cs-CZ" b="1" dirty="0"/>
              <a:t> obvykle chybí</a:t>
            </a:r>
            <a:endParaRPr lang="cs-CZ" dirty="0"/>
          </a:p>
          <a:p>
            <a:pPr marL="0" lvl="0" indent="0">
              <a:lnSpc>
                <a:spcPct val="170000"/>
              </a:lnSpc>
              <a:buNone/>
            </a:pPr>
            <a:endParaRPr lang="cs-CZ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861E8165-106E-0DF1-E148-A58F952E39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28FD28CD-7EDE-1E50-63E1-20AAAF2396F7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15173D77-5ADC-CE40-C35D-F80A80316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70B7F06F-8D16-B297-0E04-00F2BFA7BE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32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2C58E-29C3-C23C-9042-75565B980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1144B2-805F-336D-8E56-4657A3C72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Relabující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horečka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přenášená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klíšťaty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D2E530-1829-41EF-7EF7-70F35990E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556411" cy="4768813"/>
          </a:xfrm>
        </p:spPr>
        <p:txBody>
          <a:bodyPr>
            <a:normAutofit fontScale="85000" lnSpcReduction="10000"/>
          </a:bodyPr>
          <a:lstStyle/>
          <a:p>
            <a:pPr marL="0" lvl="0" indent="0">
              <a:lnSpc>
                <a:spcPct val="170000"/>
              </a:lnSpc>
              <a:buNone/>
            </a:pPr>
            <a:r>
              <a:rPr lang="cs-CZ" dirty="0"/>
              <a:t>U </a:t>
            </a:r>
            <a:r>
              <a:rPr lang="cs-CZ" dirty="0" err="1"/>
              <a:t>imunokompromitovaných</a:t>
            </a:r>
            <a:r>
              <a:rPr lang="cs-CZ" dirty="0"/>
              <a:t> možná </a:t>
            </a:r>
            <a:r>
              <a:rPr lang="cs-CZ" b="1" dirty="0"/>
              <a:t>meningoencefalitida</a:t>
            </a:r>
            <a:endParaRPr lang="cs-CZ" dirty="0"/>
          </a:p>
          <a:p>
            <a:pPr marL="0" lvl="0" indent="0">
              <a:lnSpc>
                <a:spcPct val="170000"/>
              </a:lnSpc>
              <a:buNone/>
            </a:pPr>
            <a:r>
              <a:rPr lang="cs-CZ" b="1" dirty="0"/>
              <a:t>Diagnostika:</a:t>
            </a:r>
            <a:r>
              <a:rPr lang="cs-CZ" dirty="0"/>
              <a:t> PCR z krve v akutní febrilní fázi; sérologie je méně dostupná/specifická</a:t>
            </a:r>
            <a:br>
              <a:rPr lang="cs-CZ" dirty="0"/>
            </a:br>
            <a:r>
              <a:rPr lang="cs-CZ" i="1" dirty="0"/>
              <a:t>(protilátky proti </a:t>
            </a:r>
            <a:r>
              <a:rPr lang="cs-CZ" i="1" dirty="0" err="1"/>
              <a:t>GlpQ</a:t>
            </a:r>
            <a:r>
              <a:rPr lang="cs-CZ" i="1" dirty="0"/>
              <a:t> mohou pomoci odlišit od </a:t>
            </a:r>
            <a:r>
              <a:rPr lang="cs-CZ" i="1" dirty="0" err="1"/>
              <a:t>lymeské</a:t>
            </a:r>
            <a:r>
              <a:rPr lang="cs-CZ" i="1" dirty="0"/>
              <a:t> </a:t>
            </a:r>
            <a:r>
              <a:rPr lang="cs-CZ" i="1" dirty="0" err="1"/>
              <a:t>borreliózy</a:t>
            </a:r>
            <a:r>
              <a:rPr lang="cs-CZ" i="1" dirty="0"/>
              <a:t>)</a:t>
            </a:r>
            <a:endParaRPr lang="cs-CZ" dirty="0"/>
          </a:p>
          <a:p>
            <a:pPr marL="0" lvl="0" indent="0">
              <a:lnSpc>
                <a:spcPct val="170000"/>
              </a:lnSpc>
              <a:buNone/>
            </a:pPr>
            <a:r>
              <a:rPr lang="cs-CZ" b="1" dirty="0"/>
              <a:t>Léčba:</a:t>
            </a:r>
            <a:r>
              <a:rPr lang="cs-CZ" dirty="0"/>
              <a:t> doxycyklin; u neuroinfekce obvykle </a:t>
            </a:r>
            <a:r>
              <a:rPr lang="cs-CZ" dirty="0" err="1"/>
              <a:t>ceftriaxon</a:t>
            </a:r>
            <a:br>
              <a:rPr lang="cs-CZ" dirty="0"/>
            </a:br>
            <a:r>
              <a:rPr lang="cs-CZ" dirty="0"/>
              <a:t>→ po zahájení léčby možná </a:t>
            </a:r>
            <a:r>
              <a:rPr lang="cs-CZ" b="1" dirty="0" err="1"/>
              <a:t>Jarischova</a:t>
            </a:r>
            <a:r>
              <a:rPr lang="cs-CZ" b="1" dirty="0"/>
              <a:t>–</a:t>
            </a:r>
            <a:r>
              <a:rPr lang="cs-CZ" b="1" dirty="0" err="1"/>
              <a:t>Herxheimerova</a:t>
            </a:r>
            <a:r>
              <a:rPr lang="cs-CZ" b="1" dirty="0"/>
              <a:t> reakce</a:t>
            </a:r>
            <a:endParaRPr lang="cs-CZ" dirty="0"/>
          </a:p>
          <a:p>
            <a:pPr marL="0" lvl="0" indent="0">
              <a:lnSpc>
                <a:spcPct val="170000"/>
              </a:lnSpc>
              <a:buNone/>
            </a:pPr>
            <a:r>
              <a:rPr lang="cs-CZ" b="1" dirty="0"/>
              <a:t>Výskyt:</a:t>
            </a:r>
            <a:r>
              <a:rPr lang="cs-CZ" dirty="0"/>
              <a:t> Evropa, Asie i Severní Amerika; pravděpodobně </a:t>
            </a:r>
            <a:r>
              <a:rPr lang="cs-CZ" b="1" dirty="0" err="1"/>
              <a:t>poddiagnostikovaná</a:t>
            </a:r>
            <a:r>
              <a:rPr lang="cs-CZ" b="1" dirty="0"/>
              <a:t> infekce</a:t>
            </a:r>
            <a:endParaRPr lang="cs-CZ" dirty="0"/>
          </a:p>
          <a:p>
            <a:pPr marL="0" lvl="0" indent="0">
              <a:lnSpc>
                <a:spcPct val="150000"/>
              </a:lnSpc>
              <a:buNone/>
              <a:defRPr sz="1800"/>
            </a:pPr>
            <a:endParaRPr lang="cs-CZ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64D9B3A-3B41-FA83-F87B-36BFC58269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D2CBCCAA-0D16-0625-7E8B-E96E6101EA5A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2970C7AC-76F6-624A-CC0F-98B3E0BD6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6A9796E6-2551-648E-D8D1-34F799D99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07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56CA0-2132-7F33-2E33-FAB03E47D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24968C-DFDA-2637-4404-C4CCF18A7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Neoehrlichióza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8E0DAB-6F6A-15A1-37FA-4907BFDC4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sz="2400" b="1" dirty="0" err="1"/>
              <a:t>Neoehrlichia</a:t>
            </a:r>
            <a:r>
              <a:rPr lang="cs-CZ" sz="2400" b="1" dirty="0"/>
              <a:t> </a:t>
            </a:r>
            <a:r>
              <a:rPr lang="cs-CZ" sz="2400" b="1" dirty="0" err="1"/>
              <a:t>mikurensis</a:t>
            </a:r>
            <a:endParaRPr lang="cs-CZ" sz="2400" b="1" dirty="0"/>
          </a:p>
          <a:p>
            <a:pPr lvl="0">
              <a:lnSpc>
                <a:spcPct val="150000"/>
              </a:lnSpc>
            </a:pPr>
            <a:r>
              <a:rPr lang="cs-CZ" sz="2400" b="1" dirty="0"/>
              <a:t>Intracelulární bakterie</a:t>
            </a:r>
            <a:endParaRPr lang="cs-CZ" sz="2400" dirty="0"/>
          </a:p>
          <a:p>
            <a:pPr lvl="0">
              <a:lnSpc>
                <a:spcPct val="150000"/>
              </a:lnSpc>
            </a:pPr>
            <a:r>
              <a:rPr lang="cs-CZ" sz="2400" dirty="0"/>
              <a:t>V Evropě přenášena především </a:t>
            </a:r>
            <a:r>
              <a:rPr lang="cs-CZ" sz="2400" b="1" dirty="0" err="1"/>
              <a:t>Ixodes</a:t>
            </a:r>
            <a:r>
              <a:rPr lang="cs-CZ" sz="2400" b="1" dirty="0"/>
              <a:t> </a:t>
            </a:r>
            <a:r>
              <a:rPr lang="cs-CZ" sz="2400" b="1" dirty="0" err="1"/>
              <a:t>ricinus</a:t>
            </a:r>
            <a:r>
              <a:rPr lang="cs-CZ" sz="2400" dirty="0"/>
              <a:t>; rezervoárem jsou zejména </a:t>
            </a:r>
            <a:r>
              <a:rPr lang="cs-CZ" sz="2400" b="1" dirty="0"/>
              <a:t>hlodavci</a:t>
            </a:r>
            <a:endParaRPr lang="cs-CZ" sz="2400" dirty="0"/>
          </a:p>
          <a:p>
            <a:pPr lvl="0">
              <a:lnSpc>
                <a:spcPct val="150000"/>
              </a:lnSpc>
            </a:pPr>
            <a:r>
              <a:rPr lang="cs-CZ" sz="2400" dirty="0"/>
              <a:t>Výrazně závažnější průběh u </a:t>
            </a:r>
            <a:r>
              <a:rPr lang="cs-CZ" sz="2400" b="1" dirty="0" err="1"/>
              <a:t>imunokompromitovaných</a:t>
            </a:r>
            <a:endParaRPr lang="cs-CZ" sz="2400" dirty="0"/>
          </a:p>
          <a:p>
            <a:pPr lvl="1">
              <a:lnSpc>
                <a:spcPct val="150000"/>
              </a:lnSpc>
            </a:pPr>
            <a:r>
              <a:rPr lang="cs-CZ" dirty="0"/>
              <a:t>především </a:t>
            </a:r>
            <a:r>
              <a:rPr lang="cs-CZ" b="1" dirty="0"/>
              <a:t>B-buněčné malignity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/>
              <a:t>léčba </a:t>
            </a:r>
            <a:r>
              <a:rPr lang="cs-CZ" b="1" dirty="0" err="1"/>
              <a:t>rituximabem</a:t>
            </a:r>
            <a:r>
              <a:rPr lang="cs-CZ" b="1" dirty="0"/>
              <a:t> / anti-CD20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b="1" dirty="0"/>
              <a:t>splenektomie</a:t>
            </a:r>
            <a:endParaRPr lang="cs-CZ" dirty="0"/>
          </a:p>
          <a:p>
            <a:pPr marL="0" lvl="0" indent="0">
              <a:lnSpc>
                <a:spcPct val="150000"/>
              </a:lnSpc>
              <a:buNone/>
              <a:defRPr sz="1800"/>
            </a:pPr>
            <a:endParaRPr lang="cs-CZ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2641B4F0-1029-B17E-1FE9-5FE07F96ED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E72064F7-21E1-89C8-F81C-9E61E8BADDC5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18E47CB5-1BE5-83B8-F58F-5E9EBC551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BBA750F8-1F6A-49F4-B041-3E5006D5A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00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80820-0CF6-4FB4-2BA9-DCF4ED23A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50C1BA-0A45-0A84-BEFC-BDAEF44AE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Neoehrlichióza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AF95AE-3A25-2F98-DFC2-54212474B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cs-CZ" sz="2000" dirty="0"/>
              <a:t>Klinicky:</a:t>
            </a:r>
          </a:p>
          <a:p>
            <a:pPr lvl="1">
              <a:lnSpc>
                <a:spcPct val="150000"/>
              </a:lnSpc>
            </a:pPr>
            <a:r>
              <a:rPr lang="cs-CZ" sz="2000" b="1" dirty="0"/>
              <a:t>prolongovaná nebo </a:t>
            </a:r>
            <a:r>
              <a:rPr lang="cs-CZ" sz="2000" b="1" dirty="0" err="1"/>
              <a:t>relabující</a:t>
            </a:r>
            <a:r>
              <a:rPr lang="cs-CZ" sz="2000" b="1" dirty="0"/>
              <a:t> horečka</a:t>
            </a:r>
            <a:r>
              <a:rPr lang="cs-CZ" sz="2000" dirty="0"/>
              <a:t>, zimnice, noční pocení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myalgie, artralgie, někdy </a:t>
            </a:r>
            <a:r>
              <a:rPr lang="cs-CZ" sz="2000" dirty="0" err="1"/>
              <a:t>exantém</a:t>
            </a:r>
            <a:endParaRPr lang="cs-CZ" sz="2000" dirty="0"/>
          </a:p>
          <a:p>
            <a:pPr lvl="1">
              <a:lnSpc>
                <a:spcPct val="150000"/>
              </a:lnSpc>
            </a:pPr>
            <a:r>
              <a:rPr lang="cs-CZ" sz="2000" dirty="0"/>
              <a:t>charakteristické jsou </a:t>
            </a:r>
            <a:r>
              <a:rPr lang="cs-CZ" sz="2000" b="1" dirty="0"/>
              <a:t>vaskulární a tromboembolické komplikace</a:t>
            </a:r>
            <a:br>
              <a:rPr lang="cs-CZ" sz="2000" dirty="0"/>
            </a:br>
            <a:r>
              <a:rPr lang="cs-CZ" sz="2000" dirty="0"/>
              <a:t>→ tromboflebitida, </a:t>
            </a:r>
            <a:r>
              <a:rPr lang="cs-CZ" sz="2000" b="1" dirty="0"/>
              <a:t>DVT, plicní embolie, TIA</a:t>
            </a:r>
            <a:endParaRPr lang="cs-CZ" sz="2000" dirty="0"/>
          </a:p>
          <a:p>
            <a:pPr lvl="1">
              <a:lnSpc>
                <a:spcPct val="150000"/>
              </a:lnSpc>
            </a:pPr>
            <a:r>
              <a:rPr lang="cs-CZ" sz="2000" dirty="0"/>
              <a:t>vzácně těžká </a:t>
            </a:r>
            <a:r>
              <a:rPr lang="cs-CZ" sz="2000" dirty="0" err="1"/>
              <a:t>hyperinflamace</a:t>
            </a:r>
            <a:r>
              <a:rPr lang="cs-CZ" sz="2000" dirty="0"/>
              <a:t> až </a:t>
            </a:r>
            <a:r>
              <a:rPr lang="cs-CZ" sz="2000" b="1" dirty="0"/>
              <a:t>HLH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E4DA867C-046D-CB12-88B9-AD922AF63C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45702BAE-26D4-6E87-3685-AFD27279C254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8EF906E9-B6BB-2D03-2822-846275172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F37DAD65-CBA5-8392-E335-9A9F230025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49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2AD48-E015-8C26-B016-45D34C36C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CEEBF0-731F-A362-74FE-71A4B66ED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Neoehrlichióza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185DCC-B88B-25E5-1955-795FF0610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44896" cy="435133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cs-CZ" sz="2000" dirty="0"/>
              <a:t>Laboratorně často </a:t>
            </a:r>
            <a:r>
              <a:rPr lang="cs-CZ" sz="2000" b="1" dirty="0"/>
              <a:t>↑ CRP, neutrofilní leukocytóza, anémie</a:t>
            </a:r>
            <a:endParaRPr lang="cs-CZ" sz="2000" dirty="0"/>
          </a:p>
          <a:p>
            <a:pPr lvl="0">
              <a:lnSpc>
                <a:spcPct val="150000"/>
              </a:lnSpc>
            </a:pPr>
            <a:r>
              <a:rPr lang="cs-CZ" sz="2000" b="1" dirty="0"/>
              <a:t>Diagnostika:</a:t>
            </a:r>
            <a:r>
              <a:rPr lang="cs-CZ" sz="2000" dirty="0"/>
              <a:t> </a:t>
            </a:r>
            <a:r>
              <a:rPr lang="cs-CZ" sz="2000" b="1" dirty="0"/>
              <a:t>PCR z EDTA plné krve</a:t>
            </a:r>
            <a:br>
              <a:rPr lang="cs-CZ" sz="2000" dirty="0"/>
            </a:br>
            <a:r>
              <a:rPr lang="cs-CZ" sz="2000" dirty="0"/>
              <a:t>→ běžné hemokultury jsou negativní; rutinní sérologie není dostupná</a:t>
            </a:r>
          </a:p>
          <a:p>
            <a:pPr lvl="0">
              <a:lnSpc>
                <a:spcPct val="150000"/>
              </a:lnSpc>
            </a:pPr>
            <a:r>
              <a:rPr lang="cs-CZ" sz="2000" b="1" dirty="0"/>
              <a:t>Léčba:</a:t>
            </a:r>
            <a:r>
              <a:rPr lang="cs-CZ" sz="2000" dirty="0"/>
              <a:t> </a:t>
            </a:r>
            <a:r>
              <a:rPr lang="cs-CZ" sz="2000" b="1" dirty="0"/>
              <a:t>doxycyklin</a:t>
            </a:r>
            <a:r>
              <a:rPr lang="cs-CZ" sz="2000" dirty="0"/>
              <a:t>; alternativně byl úspěšně použit </a:t>
            </a:r>
            <a:r>
              <a:rPr lang="cs-CZ" sz="2000" dirty="0" err="1"/>
              <a:t>rifampicin</a:t>
            </a:r>
            <a:endParaRPr lang="cs-CZ" sz="2000" dirty="0"/>
          </a:p>
          <a:p>
            <a:pPr lvl="0">
              <a:lnSpc>
                <a:spcPct val="150000"/>
              </a:lnSpc>
            </a:pPr>
            <a:r>
              <a:rPr lang="cs-CZ" sz="2000" dirty="0"/>
              <a:t>Pravděpodobně </a:t>
            </a:r>
            <a:r>
              <a:rPr lang="cs-CZ" sz="2000" b="1" dirty="0"/>
              <a:t>výrazně </a:t>
            </a:r>
            <a:r>
              <a:rPr lang="cs-CZ" sz="2000" b="1" dirty="0" err="1"/>
              <a:t>poddiagnostikovaná</a:t>
            </a:r>
            <a:r>
              <a:rPr lang="cs-CZ" sz="2000" dirty="0"/>
              <a:t> infekce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Prakticky:</a:t>
            </a:r>
            <a:r>
              <a:rPr lang="cs-CZ" sz="2000" dirty="0"/>
              <a:t> </a:t>
            </a:r>
            <a:r>
              <a:rPr lang="cs-CZ" sz="2000" b="1" dirty="0"/>
              <a:t>FUO + </a:t>
            </a:r>
            <a:r>
              <a:rPr lang="cs-CZ" sz="2000" b="1" dirty="0" err="1"/>
              <a:t>imunokompromitace</a:t>
            </a:r>
            <a:r>
              <a:rPr lang="cs-CZ" sz="2000" b="1" dirty="0"/>
              <a:t> (zejména anti-CD20) + trombóza + expozice klíšťatům → myslet na </a:t>
            </a:r>
            <a:r>
              <a:rPr lang="cs-CZ" sz="2000" b="1" i="1" dirty="0"/>
              <a:t>N. </a:t>
            </a:r>
            <a:r>
              <a:rPr lang="cs-CZ" sz="2000" b="1" i="1" dirty="0" err="1"/>
              <a:t>mikurensis</a:t>
            </a:r>
            <a:r>
              <a:rPr lang="cs-CZ" sz="2000" b="1" dirty="0"/>
              <a:t>.</a:t>
            </a:r>
            <a:r>
              <a:rPr lang="cs-CZ" sz="2000" dirty="0"/>
              <a:t> </a:t>
            </a:r>
          </a:p>
          <a:p>
            <a:pPr marL="0" lvl="0" indent="0">
              <a:lnSpc>
                <a:spcPct val="150000"/>
              </a:lnSpc>
              <a:buNone/>
              <a:defRPr sz="1800"/>
            </a:pPr>
            <a:endParaRPr lang="cs-CZ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CE8C9F25-5FA1-D456-F9AE-9433218C2A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D1B12D57-7396-A7D2-1556-30C261F233BC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D5967351-E4B0-46BC-921C-4A663C580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7A204081-5942-E8FF-B8D6-D90097E824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139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6255D-6240-35DE-B2AE-AA502F792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45E197-2409-31DB-DF71-666B40D3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Rickettsiózy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A433F1-8A75-0837-0415-A6CDDC5F3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18233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000" b="1" i="1" dirty="0" err="1"/>
              <a:t>Rickettsia</a:t>
            </a:r>
            <a:r>
              <a:rPr lang="cs-CZ" sz="2000" b="1" i="1" dirty="0"/>
              <a:t> </a:t>
            </a:r>
            <a:r>
              <a:rPr lang="cs-CZ" sz="2000" b="1" i="1" dirty="0" err="1"/>
              <a:t>helvetica</a:t>
            </a:r>
            <a:r>
              <a:rPr lang="cs-CZ" sz="2000" b="1" i="1" dirty="0"/>
              <a:t>/</a:t>
            </a:r>
            <a:r>
              <a:rPr lang="cs-CZ" sz="2000" b="1" i="1" dirty="0" err="1"/>
              <a:t>Rickettsia</a:t>
            </a:r>
            <a:r>
              <a:rPr lang="cs-CZ" sz="2000" b="1" i="1" dirty="0"/>
              <a:t> </a:t>
            </a:r>
            <a:r>
              <a:rPr lang="cs-CZ" sz="2000" b="1" i="1" dirty="0" err="1"/>
              <a:t>monacensis</a:t>
            </a:r>
            <a:r>
              <a:rPr lang="cs-CZ" sz="2000" b="1" dirty="0"/>
              <a:t> – klíšťové rickettsiózy</a:t>
            </a:r>
          </a:p>
          <a:p>
            <a:pPr lvl="0">
              <a:lnSpc>
                <a:spcPct val="150000"/>
              </a:lnSpc>
            </a:pPr>
            <a:r>
              <a:rPr lang="cs-CZ" sz="2000" b="1" dirty="0"/>
              <a:t>Intracelulární bakterie</a:t>
            </a:r>
            <a:r>
              <a:rPr lang="cs-CZ" sz="2000" dirty="0"/>
              <a:t> 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Klinický obraz je obvykle </a:t>
            </a:r>
            <a:r>
              <a:rPr lang="cs-CZ" sz="2000" b="1" dirty="0"/>
              <a:t>nespecifický</a:t>
            </a:r>
            <a:r>
              <a:rPr lang="cs-CZ" sz="2000" dirty="0"/>
              <a:t>: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horečka, </a:t>
            </a:r>
            <a:r>
              <a:rPr lang="cs-CZ" sz="2000" dirty="0" err="1"/>
              <a:t>cefalea</a:t>
            </a:r>
            <a:r>
              <a:rPr lang="cs-CZ" sz="2000" dirty="0"/>
              <a:t>, myalgie, únava</a:t>
            </a:r>
          </a:p>
          <a:p>
            <a:pPr lvl="1">
              <a:lnSpc>
                <a:spcPct val="150000"/>
              </a:lnSpc>
            </a:pPr>
            <a:r>
              <a:rPr lang="cs-CZ" sz="2000" dirty="0"/>
              <a:t>někdy </a:t>
            </a:r>
            <a:r>
              <a:rPr lang="cs-CZ" sz="2000" b="1" dirty="0" err="1"/>
              <a:t>makulopapulózní</a:t>
            </a:r>
            <a:r>
              <a:rPr lang="cs-CZ" sz="2000" b="1" dirty="0"/>
              <a:t> </a:t>
            </a:r>
            <a:r>
              <a:rPr lang="cs-CZ" sz="2000" b="1" dirty="0" err="1"/>
              <a:t>exantém</a:t>
            </a:r>
            <a:endParaRPr lang="cs-CZ" sz="2000" dirty="0"/>
          </a:p>
          <a:p>
            <a:pPr lvl="1">
              <a:lnSpc>
                <a:spcPct val="150000"/>
              </a:lnSpc>
            </a:pPr>
            <a:r>
              <a:rPr lang="cs-CZ" sz="2000" b="1" dirty="0" err="1"/>
              <a:t>Eschara</a:t>
            </a:r>
            <a:r>
              <a:rPr lang="cs-CZ" sz="2000" b="1" dirty="0"/>
              <a:t> nemusí být přítomna</a:t>
            </a:r>
            <a:endParaRPr lang="cs-CZ" sz="2000" dirty="0"/>
          </a:p>
          <a:p>
            <a:pPr marL="0" lvl="0" indent="0">
              <a:lnSpc>
                <a:spcPct val="150000"/>
              </a:lnSpc>
              <a:buNone/>
              <a:defRPr sz="1800"/>
            </a:pPr>
            <a:endParaRPr lang="cs-CZ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5F5DA716-A76B-CB30-0029-E83ED866AE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835280D5-D92A-5668-8E68-78FF0541B353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29CD83E6-DB9D-20FD-D337-82FACAD8D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E2496B42-9CB5-ECB1-3C54-F970AB1FEB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98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B3C26-2185-04D4-FED5-83D63E6B1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D859F6-16ED-EA0C-62DB-626880729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Rickettsiózy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8B7BBC-48F0-9728-9F53-EE80EA64B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lnSpc>
                <a:spcPct val="170000"/>
              </a:lnSpc>
            </a:pPr>
            <a:r>
              <a:rPr lang="cs-CZ" b="1" i="1" dirty="0"/>
              <a:t>R. </a:t>
            </a:r>
            <a:r>
              <a:rPr lang="cs-CZ" b="1" i="1" dirty="0" err="1"/>
              <a:t>helvetica</a:t>
            </a:r>
            <a:endParaRPr lang="cs-CZ" i="1" dirty="0"/>
          </a:p>
          <a:p>
            <a:pPr lvl="1">
              <a:lnSpc>
                <a:spcPct val="170000"/>
              </a:lnSpc>
            </a:pPr>
            <a:r>
              <a:rPr lang="cs-CZ" dirty="0"/>
              <a:t>popisována horečka s </a:t>
            </a:r>
            <a:r>
              <a:rPr lang="cs-CZ" dirty="0" err="1"/>
              <a:t>exantémem</a:t>
            </a:r>
            <a:r>
              <a:rPr lang="cs-CZ" dirty="0"/>
              <a:t> i bez něj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vzácně </a:t>
            </a:r>
            <a:r>
              <a:rPr lang="cs-CZ" b="1" dirty="0"/>
              <a:t>meningitida / meningoencefalitida</a:t>
            </a:r>
            <a:endParaRPr lang="cs-CZ" dirty="0"/>
          </a:p>
          <a:p>
            <a:pPr lvl="1">
              <a:lnSpc>
                <a:spcPct val="170000"/>
              </a:lnSpc>
            </a:pPr>
            <a:r>
              <a:rPr lang="cs-CZ" dirty="0"/>
              <a:t>popsána také </a:t>
            </a:r>
            <a:r>
              <a:rPr lang="cs-CZ" b="1" dirty="0"/>
              <a:t>karditida / </a:t>
            </a:r>
            <a:r>
              <a:rPr lang="cs-CZ" b="1" dirty="0" err="1"/>
              <a:t>perimyokarditida</a:t>
            </a:r>
            <a:r>
              <a:rPr lang="cs-CZ" dirty="0"/>
              <a:t>, kauzální význam některých starších asociací však není zcela jistý </a:t>
            </a:r>
            <a:r>
              <a:rPr lang="cs-CZ" dirty="0">
                <a:hlinkClick r:id="rId3"/>
              </a:rPr>
              <a:t>PubMed</a:t>
            </a:r>
            <a:endParaRPr lang="cs-CZ" dirty="0"/>
          </a:p>
          <a:p>
            <a:pPr lvl="0">
              <a:lnSpc>
                <a:spcPct val="170000"/>
              </a:lnSpc>
            </a:pPr>
            <a:r>
              <a:rPr lang="cs-CZ" b="1" i="1" dirty="0"/>
              <a:t>R. </a:t>
            </a:r>
            <a:r>
              <a:rPr lang="cs-CZ" b="1" i="1" dirty="0" err="1"/>
              <a:t>monacensis</a:t>
            </a:r>
            <a:endParaRPr lang="cs-CZ" i="1" dirty="0"/>
          </a:p>
          <a:p>
            <a:pPr lvl="1">
              <a:lnSpc>
                <a:spcPct val="170000"/>
              </a:lnSpc>
            </a:pPr>
            <a:r>
              <a:rPr lang="cs-CZ" dirty="0"/>
              <a:t>velmi vzácně dokumentovaná humánní infekce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typicky </a:t>
            </a:r>
            <a:r>
              <a:rPr lang="cs-CZ" b="1" dirty="0"/>
              <a:t>febrilní syndrom ± </a:t>
            </a:r>
            <a:r>
              <a:rPr lang="cs-CZ" b="1" dirty="0" err="1"/>
              <a:t>exantém</a:t>
            </a:r>
            <a:r>
              <a:rPr lang="cs-CZ" dirty="0"/>
              <a:t>, klinicky podobný jiným mírným SFG </a:t>
            </a:r>
            <a:r>
              <a:rPr lang="cs-CZ" dirty="0" err="1"/>
              <a:t>rickettsiózám</a:t>
            </a:r>
            <a:endParaRPr lang="cs-CZ" dirty="0"/>
          </a:p>
          <a:p>
            <a:pPr marL="0" lvl="0" indent="0">
              <a:lnSpc>
                <a:spcPct val="150000"/>
              </a:lnSpc>
              <a:buNone/>
              <a:defRPr sz="1800"/>
            </a:pPr>
            <a:endParaRPr lang="cs-CZ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2A7FB58C-52BA-C648-50C9-FAA4820E0A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38190EF8-75FD-55FA-DB78-B7B19FA7AF40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D6592D73-E1D5-D985-F4DD-53FBD2CC93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7A4B8E0B-83A1-6FAC-E200-2A14C0FB70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13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DED16-FC3C-FEDE-7F3D-CDA37A2C7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A984E-DA91-5401-7AB3-5E9E4FD3D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Rickettsiózy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CA9162-576B-A155-E599-DEDBE3B12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62872" cy="4351338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170000"/>
              </a:lnSpc>
            </a:pPr>
            <a:r>
              <a:rPr lang="cs-CZ" b="1" dirty="0"/>
              <a:t>Diagnostika:</a:t>
            </a:r>
            <a:r>
              <a:rPr lang="cs-CZ" dirty="0"/>
              <a:t> PCR z krve nebo léze/</a:t>
            </a:r>
            <a:r>
              <a:rPr lang="cs-CZ" dirty="0" err="1"/>
              <a:t>escharu</a:t>
            </a:r>
            <a:r>
              <a:rPr lang="cs-CZ" dirty="0"/>
              <a:t> v časné fázi; následně sérologie</a:t>
            </a:r>
            <a:br>
              <a:rPr lang="cs-CZ" dirty="0"/>
            </a:br>
            <a:r>
              <a:rPr lang="cs-CZ" dirty="0"/>
              <a:t>→ významná </a:t>
            </a:r>
            <a:r>
              <a:rPr lang="cs-CZ" b="1" dirty="0"/>
              <a:t>zkřížená reaktivita</a:t>
            </a:r>
            <a:endParaRPr lang="cs-CZ" dirty="0"/>
          </a:p>
          <a:p>
            <a:pPr lvl="0">
              <a:lnSpc>
                <a:spcPct val="170000"/>
              </a:lnSpc>
            </a:pPr>
            <a:r>
              <a:rPr lang="cs-CZ" b="1" dirty="0"/>
              <a:t>Léčba:</a:t>
            </a:r>
            <a:r>
              <a:rPr lang="cs-CZ" dirty="0"/>
              <a:t> </a:t>
            </a:r>
            <a:r>
              <a:rPr lang="cs-CZ" b="1" dirty="0"/>
              <a:t>doxycyklin</a:t>
            </a:r>
            <a:endParaRPr lang="cs-CZ" dirty="0"/>
          </a:p>
          <a:p>
            <a:pPr>
              <a:lnSpc>
                <a:spcPct val="170000"/>
              </a:lnSpc>
            </a:pPr>
            <a:r>
              <a:rPr lang="cs-CZ" b="1" dirty="0"/>
              <a:t>Prakticky:</a:t>
            </a:r>
            <a:r>
              <a:rPr lang="cs-CZ" dirty="0"/>
              <a:t> po přisátí </a:t>
            </a:r>
            <a:r>
              <a:rPr lang="cs-CZ" i="1" dirty="0"/>
              <a:t>I. </a:t>
            </a:r>
            <a:r>
              <a:rPr lang="cs-CZ" i="1" dirty="0" err="1"/>
              <a:t>ricinus</a:t>
            </a:r>
            <a:r>
              <a:rPr lang="cs-CZ" dirty="0"/>
              <a:t> + </a:t>
            </a:r>
            <a:r>
              <a:rPr lang="cs-CZ" b="1" dirty="0"/>
              <a:t>nevysvětlená horečka ± </a:t>
            </a:r>
            <a:r>
              <a:rPr lang="cs-CZ" b="1" dirty="0" err="1"/>
              <a:t>exantém</a:t>
            </a:r>
            <a:r>
              <a:rPr lang="cs-CZ" dirty="0"/>
              <a:t>, při negativním vyšetření na běžnější klíšťové infekce myslet i na </a:t>
            </a:r>
            <a:r>
              <a:rPr lang="cs-CZ" i="1" dirty="0"/>
              <a:t>R. </a:t>
            </a:r>
            <a:r>
              <a:rPr lang="cs-CZ" i="1" dirty="0" err="1"/>
              <a:t>helvetica</a:t>
            </a:r>
            <a:r>
              <a:rPr lang="cs-CZ" i="1" dirty="0"/>
              <a:t> / R. </a:t>
            </a:r>
            <a:r>
              <a:rPr lang="cs-CZ" i="1" dirty="0" err="1"/>
              <a:t>monacensis</a:t>
            </a:r>
            <a:r>
              <a:rPr lang="cs-CZ" dirty="0"/>
              <a:t>. </a:t>
            </a:r>
          </a:p>
          <a:p>
            <a:pPr marL="0" lvl="0" indent="0">
              <a:lnSpc>
                <a:spcPct val="150000"/>
              </a:lnSpc>
              <a:buNone/>
              <a:defRPr sz="1800"/>
            </a:pPr>
            <a:endParaRPr lang="cs-CZ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0787E6C8-1A4C-1397-8ECF-3223C1F0A8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0B7FA7B3-10E4-714E-C1FC-564BEA60350F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6112A842-A02C-85C5-7C0B-EAE724628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17772466-0581-BA58-FBB9-1B98B81D1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1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410A0-CEC8-C311-07A5-E5BB3D4B3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4691B9-ADB7-C5EE-0375-EA66E340F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Virus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Alongshan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3EA27A-FA92-6145-DA8B-BF95145D9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929" y="1758506"/>
            <a:ext cx="10262872" cy="4351338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60000"/>
              </a:lnSpc>
            </a:pPr>
            <a:r>
              <a:rPr lang="cs-CZ" sz="2000" b="1" dirty="0" err="1"/>
              <a:t>Jingmenvirus</a:t>
            </a:r>
            <a:endParaRPr lang="cs-CZ" sz="2000" dirty="0"/>
          </a:p>
          <a:p>
            <a:pPr lvl="0">
              <a:lnSpc>
                <a:spcPct val="160000"/>
              </a:lnSpc>
            </a:pPr>
            <a:r>
              <a:rPr lang="cs-CZ" sz="2000" dirty="0"/>
              <a:t>Poprvé popsán v Číně (2017)</a:t>
            </a:r>
          </a:p>
          <a:p>
            <a:pPr lvl="0">
              <a:lnSpc>
                <a:spcPct val="160000"/>
              </a:lnSpc>
            </a:pPr>
            <a:r>
              <a:rPr lang="cs-CZ" sz="2000" b="1" dirty="0"/>
              <a:t>Klinický obraz: horečka + </a:t>
            </a:r>
            <a:r>
              <a:rPr lang="cs-CZ" sz="2000" b="1" dirty="0" err="1"/>
              <a:t>cefalea</a:t>
            </a:r>
            <a:r>
              <a:rPr lang="cs-CZ" sz="2000" b="1" dirty="0"/>
              <a:t> + myalgie/artralgie + únava</a:t>
            </a:r>
            <a:br>
              <a:rPr lang="cs-CZ" sz="2000" dirty="0"/>
            </a:br>
            <a:r>
              <a:rPr lang="cs-CZ" sz="2000" dirty="0"/>
              <a:t>± </a:t>
            </a:r>
            <a:r>
              <a:rPr lang="cs-CZ" sz="2000" dirty="0" err="1"/>
              <a:t>exantém</a:t>
            </a:r>
            <a:r>
              <a:rPr lang="cs-CZ" sz="2000" dirty="0"/>
              <a:t>, nauzea</a:t>
            </a:r>
            <a:br>
              <a:rPr lang="cs-CZ" sz="2000" dirty="0"/>
            </a:br>
            <a:r>
              <a:rPr lang="cs-CZ" sz="2000" dirty="0"/>
              <a:t>vzácně neurologické/těžké systémové projevy</a:t>
            </a:r>
          </a:p>
          <a:p>
            <a:pPr lvl="0">
              <a:lnSpc>
                <a:spcPct val="160000"/>
              </a:lnSpc>
            </a:pPr>
            <a:r>
              <a:rPr lang="cs-CZ" sz="2000" b="1" dirty="0"/>
              <a:t>Diagnostika:</a:t>
            </a:r>
            <a:r>
              <a:rPr lang="cs-CZ" sz="2000" dirty="0"/>
              <a:t> především PCR / molekulární metody</a:t>
            </a:r>
          </a:p>
          <a:p>
            <a:pPr lvl="0">
              <a:lnSpc>
                <a:spcPct val="160000"/>
              </a:lnSpc>
            </a:pPr>
            <a:r>
              <a:rPr lang="cs-CZ" sz="2000" b="1" dirty="0"/>
              <a:t>Specifická léčba ani vakcína nejsou k dispozici</a:t>
            </a:r>
            <a:endParaRPr lang="cs-CZ" sz="2000" dirty="0"/>
          </a:p>
          <a:p>
            <a:pPr lvl="0">
              <a:lnSpc>
                <a:spcPct val="160000"/>
              </a:lnSpc>
            </a:pPr>
            <a:r>
              <a:rPr lang="cs-CZ" sz="2000" dirty="0"/>
              <a:t>Skutečný význam pro humánní medicínu v Evropě je zatím </a:t>
            </a:r>
            <a:r>
              <a:rPr lang="cs-CZ" sz="2000" b="1" dirty="0"/>
              <a:t>nejasný</a:t>
            </a:r>
            <a:endParaRPr lang="cs-CZ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2252CE6-6947-086F-00F1-52A946D4CA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438F9024-988F-D740-4186-434EB7D6BF3B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2A719E92-2D1B-C6A6-8D01-6ECC9EB79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3B97C3CC-10FB-DAB9-389A-9AE0E988E5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21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27ECC-D78F-4CBD-5987-422D185B6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D5A20D-211A-B741-A1AE-416A5D2E1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„Naše“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klíště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Ixodes</a:t>
            </a:r>
            <a:r>
              <a:rPr lang="sk-SK" b="1" i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ricinus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394AD5E8-3614-9B92-7E8B-53866320D3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141BAC32-6E5B-768E-7C23-9D81A18962A4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1427705D-3D99-85E8-429B-34BF9FFCE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1B4D393F-5A24-9205-F218-44CB74963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FAB1989-AD71-68BD-1138-EBC3351990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2"/>
          <a:stretch/>
        </p:blipFill>
        <p:spPr>
          <a:xfrm>
            <a:off x="2099653" y="1445279"/>
            <a:ext cx="5676657" cy="503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286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5A523-DB22-B4B5-8D41-6BAF2579B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85FE8-29D0-26EC-1BE5-B794BB7D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Klíště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Hyalomma</a:t>
            </a:r>
            <a:r>
              <a:rPr lang="sk-SK" b="1" i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marginatum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414C575B-9C92-A9C5-0A76-3DD1F695D1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A4148165-63BB-6F60-EAEF-D8A53B6AC589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E95499A8-3E97-CE64-5173-A94C17871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0D94A1CE-A1A8-B954-A08F-96AB4BAC8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E9C22CA-7320-5ECC-C253-584F13589C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601" y="1558777"/>
            <a:ext cx="6909416" cy="488350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ABC7A79-BF16-272F-1A27-6B28311674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2019" y="2508423"/>
            <a:ext cx="2722006" cy="24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5959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67F76-C411-1047-97BD-624CB7562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C6A744-F74C-C53C-B180-5ABD9CF3D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Infekce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přenášené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klíšťaty</a:t>
            </a:r>
            <a:r>
              <a:rPr lang="sk-SK" b="1" i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Hyalomma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619040-5D4A-4E29-E45F-8C6EF643B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br>
              <a:rPr lang="cs-CZ" dirty="0"/>
            </a:br>
            <a:r>
              <a:rPr lang="cs-CZ" dirty="0"/>
              <a:t>→ </a:t>
            </a:r>
            <a:r>
              <a:rPr lang="cs-CZ" b="1" dirty="0"/>
              <a:t>CCHFV – Krymsko-konžská hemoragická horečka</a:t>
            </a:r>
            <a:br>
              <a:rPr lang="cs-CZ" dirty="0"/>
            </a:br>
            <a:r>
              <a:rPr lang="cs-CZ" dirty="0"/>
              <a:t>→ </a:t>
            </a:r>
            <a:r>
              <a:rPr lang="cs-CZ" b="1" i="1" dirty="0" err="1"/>
              <a:t>Rickettsia</a:t>
            </a:r>
            <a:r>
              <a:rPr lang="cs-CZ" b="1" i="1" dirty="0"/>
              <a:t> </a:t>
            </a:r>
            <a:r>
              <a:rPr lang="cs-CZ" b="1" i="1" dirty="0" err="1"/>
              <a:t>aeschlimannii</a:t>
            </a:r>
            <a:br>
              <a:rPr lang="cs-CZ" dirty="0"/>
            </a:br>
            <a:r>
              <a:rPr lang="cs-CZ" dirty="0"/>
              <a:t>→ </a:t>
            </a:r>
            <a:r>
              <a:rPr lang="cs-CZ" b="1" i="1" dirty="0"/>
              <a:t>R. </a:t>
            </a:r>
            <a:r>
              <a:rPr lang="cs-CZ" b="1" i="1" dirty="0" err="1"/>
              <a:t>sibirica</a:t>
            </a:r>
            <a:r>
              <a:rPr lang="cs-CZ" b="1" i="1" dirty="0"/>
              <a:t> </a:t>
            </a:r>
            <a:r>
              <a:rPr lang="cs-CZ" b="1" i="1" dirty="0" err="1"/>
              <a:t>mongolitimonae</a:t>
            </a:r>
            <a:br>
              <a:rPr lang="cs-CZ" dirty="0"/>
            </a:br>
            <a:r>
              <a:rPr lang="cs-CZ" dirty="0"/>
              <a:t>→ vzácně </a:t>
            </a:r>
            <a:r>
              <a:rPr lang="cs-CZ" b="1" dirty="0" err="1"/>
              <a:t>Thogoto</a:t>
            </a:r>
            <a:r>
              <a:rPr lang="cs-CZ" b="1" dirty="0"/>
              <a:t>/</a:t>
            </a:r>
            <a:r>
              <a:rPr lang="cs-CZ" b="1" dirty="0" err="1"/>
              <a:t>Dhori</a:t>
            </a:r>
            <a:r>
              <a:rPr lang="cs-CZ" b="1" dirty="0"/>
              <a:t> virus</a:t>
            </a:r>
            <a:endParaRPr lang="cs-CZ" dirty="0"/>
          </a:p>
          <a:p>
            <a:pPr marL="0" lvl="0" indent="0">
              <a:lnSpc>
                <a:spcPct val="150000"/>
              </a:lnSpc>
              <a:buNone/>
              <a:defRPr sz="1800"/>
            </a:pPr>
            <a:endParaRPr lang="cs-CZ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AFF7D337-9C93-C13C-232F-5450CA72C8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29868639-6FBF-A00B-4F96-E164C9699E66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653A8AC4-E033-952E-9143-5CA51399C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DE84A4CB-0346-40F9-9141-BCC9BD6281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497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36F22-67C2-5171-9C3F-9BF17C439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ok 11">
            <a:extLst>
              <a:ext uri="{FF2B5EF4-FFF2-40B4-BE49-F238E27FC236}">
                <a16:creationId xmlns:a16="http://schemas.microsoft.com/office/drawing/2014/main" id="{2BFEBCBC-A234-D39C-360C-0F7914F0CB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83271" y="1553092"/>
            <a:ext cx="7308728" cy="3751814"/>
          </a:xfrm>
          <a:prstGeom prst="rect">
            <a:avLst/>
          </a:prstGeom>
        </p:spPr>
      </p:pic>
      <p:sp>
        <p:nvSpPr>
          <p:cNvPr id="7" name="Pravouholník 6">
            <a:extLst>
              <a:ext uri="{FF2B5EF4-FFF2-40B4-BE49-F238E27FC236}">
                <a16:creationId xmlns:a16="http://schemas.microsoft.com/office/drawing/2014/main" id="{341D706B-5B2A-5B34-9687-F6089A0B682E}"/>
              </a:ext>
            </a:extLst>
          </p:cNvPr>
          <p:cNvSpPr/>
          <p:nvPr/>
        </p:nvSpPr>
        <p:spPr>
          <a:xfrm>
            <a:off x="0" y="2286139"/>
            <a:ext cx="10040470" cy="2285721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E881EB7-A6A7-D1CD-ACDB-531F5941A1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1530" y="3233530"/>
            <a:ext cx="6478520" cy="597692"/>
          </a:xfrm>
        </p:spPr>
        <p:txBody>
          <a:bodyPr>
            <a:noAutofit/>
          </a:bodyPr>
          <a:lstStyle/>
          <a:p>
            <a:pPr algn="l"/>
            <a:r>
              <a:rPr lang="sk-SK" sz="3200" b="1" dirty="0" err="1">
                <a:solidFill>
                  <a:schemeClr val="bg1"/>
                </a:solidFill>
                <a:latin typeface="Hrot Premium" pitchFamily="2" charset="0"/>
              </a:rPr>
              <a:t>Závěr</a:t>
            </a:r>
            <a:endParaRPr lang="sk-SK" sz="3200" b="1" dirty="0">
              <a:solidFill>
                <a:schemeClr val="bg1"/>
              </a:solidFill>
              <a:latin typeface="Hrot Premium" pitchFamily="2" charset="0"/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3A96011A-4661-386E-4BCD-7BD8C2148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28" y="3831222"/>
            <a:ext cx="1417874" cy="503257"/>
          </a:xfrm>
          <a:prstGeom prst="rect">
            <a:avLst/>
          </a:prstGeom>
        </p:spPr>
      </p:pic>
      <p:pic>
        <p:nvPicPr>
          <p:cNvPr id="4" name="Obrázok 3">
            <a:extLst>
              <a:ext uri="{FF2B5EF4-FFF2-40B4-BE49-F238E27FC236}">
                <a16:creationId xmlns:a16="http://schemas.microsoft.com/office/drawing/2014/main" id="{3456639B-900C-626F-DDF6-1FFBE0FDB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18" y="2505278"/>
            <a:ext cx="1093801" cy="109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856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ACDC1-885A-223C-FC08-60A6AFB7B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CD8AB-D2E8-008F-DED7-DBB31C3D2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5"/>
            <a:ext cx="10515600" cy="1325563"/>
          </a:xfrm>
        </p:spPr>
        <p:txBody>
          <a:bodyPr>
            <a:normAutofit/>
          </a:bodyPr>
          <a:lstStyle/>
          <a:p>
            <a:r>
              <a:rPr lang="sk-SK" sz="4000" b="1" dirty="0" err="1">
                <a:solidFill>
                  <a:srgbClr val="27348B"/>
                </a:solidFill>
                <a:latin typeface="Corbel" panose="020B0503020204020204" pitchFamily="34" charset="0"/>
              </a:rPr>
              <a:t>Infekce</a:t>
            </a:r>
            <a:r>
              <a:rPr lang="sk-SK" sz="4000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sz="4000" b="1" dirty="0" err="1">
                <a:solidFill>
                  <a:srgbClr val="27348B"/>
                </a:solidFill>
                <a:latin typeface="Corbel" panose="020B0503020204020204" pitchFamily="34" charset="0"/>
              </a:rPr>
              <a:t>přenášené</a:t>
            </a:r>
            <a:r>
              <a:rPr lang="sk-SK" sz="4000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sz="4000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klíšťaty</a:t>
            </a:r>
            <a:endParaRPr lang="sk-SK" sz="4000" b="1" dirty="0">
              <a:solidFill>
                <a:srgbClr val="27348B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9BD655F1-EA41-EBFA-F589-432892D1CD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98273699-27AF-BBB3-03A5-F4A2143FA7B9}"/>
              </a:ext>
            </a:extLst>
          </p:cNvPr>
          <p:cNvSpPr/>
          <p:nvPr/>
        </p:nvSpPr>
        <p:spPr>
          <a:xfrm>
            <a:off x="11209087" y="481465"/>
            <a:ext cx="108000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F1C7716B-BEAD-4DB0-1877-947C67C40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71F4EC43-0CE5-73C8-9BC1-B11BAFE5963A}"/>
              </a:ext>
            </a:extLst>
          </p:cNvPr>
          <p:cNvSpPr txBox="1">
            <a:spLocks/>
          </p:cNvSpPr>
          <p:nvPr/>
        </p:nvSpPr>
        <p:spPr>
          <a:xfrm>
            <a:off x="472440" y="3429000"/>
            <a:ext cx="10515600" cy="3014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dirty="0"/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A52A10C6-D248-893E-1E5A-9C106E970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CADE78-8814-3F85-189D-17A15E6C1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62872" cy="435133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cs-CZ" sz="2000" b="1" dirty="0"/>
              <a:t>Klíšťata přenášejí široké spektrum patogenů</a:t>
            </a:r>
            <a:r>
              <a:rPr lang="cs-CZ" sz="2000" dirty="0"/>
              <a:t> 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V ČR zůstávají nejvýznamnější </a:t>
            </a:r>
            <a:r>
              <a:rPr lang="cs-CZ" sz="2000" b="1" dirty="0" err="1"/>
              <a:t>lymeská</a:t>
            </a:r>
            <a:r>
              <a:rPr lang="cs-CZ" sz="2000" b="1" dirty="0"/>
              <a:t> </a:t>
            </a:r>
            <a:r>
              <a:rPr lang="cs-CZ" sz="2000" b="1" dirty="0" err="1"/>
              <a:t>borrelióza</a:t>
            </a:r>
            <a:r>
              <a:rPr lang="cs-CZ" sz="2000" b="1" dirty="0"/>
              <a:t> a klíšťová encefalitida</a:t>
            </a:r>
            <a:r>
              <a:rPr lang="cs-CZ" sz="2000" dirty="0"/>
              <a:t>.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Epidemiologie se mění vlivem </a:t>
            </a:r>
            <a:r>
              <a:rPr lang="cs-CZ" sz="2000" b="1" dirty="0"/>
              <a:t>klimatu, migrace zvířat a změn výskytu jednotlivých druhů klíšťat</a:t>
            </a:r>
            <a:r>
              <a:rPr lang="cs-CZ" sz="2000" dirty="0"/>
              <a:t>.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U febrilního pacienta po přisátí klíštěte je důležitá </a:t>
            </a:r>
            <a:r>
              <a:rPr lang="cs-CZ" sz="2000" b="1" dirty="0"/>
              <a:t>cestovatelská anamnéza a místo expozice</a:t>
            </a:r>
            <a:r>
              <a:rPr lang="cs-CZ" sz="2000" dirty="0"/>
              <a:t>.</a:t>
            </a:r>
          </a:p>
          <a:p>
            <a:pPr lvl="0">
              <a:lnSpc>
                <a:spcPct val="150000"/>
              </a:lnSpc>
            </a:pPr>
            <a:r>
              <a:rPr lang="cs-CZ" sz="2000" b="1" dirty="0" err="1"/>
              <a:t>Erythema</a:t>
            </a:r>
            <a:r>
              <a:rPr lang="cs-CZ" sz="2000" b="1" dirty="0"/>
              <a:t> </a:t>
            </a:r>
            <a:r>
              <a:rPr lang="cs-CZ" sz="2000" b="1" dirty="0" err="1"/>
              <a:t>migrans</a:t>
            </a:r>
            <a:r>
              <a:rPr lang="cs-CZ" sz="2000" b="1" dirty="0"/>
              <a:t> není univerzálním znakem klíšťové infekce</a:t>
            </a:r>
            <a:r>
              <a:rPr lang="cs-CZ" sz="2000" dirty="0"/>
              <a:t> – řada onemocnění probíhá pouze jako nespecifický febrilní syndrom.</a:t>
            </a:r>
          </a:p>
          <a:p>
            <a:pPr marL="0" lvl="0" indent="0">
              <a:lnSpc>
                <a:spcPct val="150000"/>
              </a:lnSpc>
              <a:buNone/>
              <a:defRPr sz="1800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0335193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56914-7E61-2886-4CFB-E680C8D15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693816-7776-DF0E-F8BF-04F8CDE6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5"/>
            <a:ext cx="10515600" cy="1325563"/>
          </a:xfrm>
        </p:spPr>
        <p:txBody>
          <a:bodyPr>
            <a:normAutofit/>
          </a:bodyPr>
          <a:lstStyle/>
          <a:p>
            <a:r>
              <a:rPr lang="sk-SK" sz="4000" b="1" dirty="0" err="1">
                <a:solidFill>
                  <a:srgbClr val="27348B"/>
                </a:solidFill>
                <a:latin typeface="Corbel" panose="020B0503020204020204" pitchFamily="34" charset="0"/>
              </a:rPr>
              <a:t>Infekce</a:t>
            </a:r>
            <a:r>
              <a:rPr lang="sk-SK" sz="4000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sz="4000" b="1" dirty="0" err="1">
                <a:solidFill>
                  <a:srgbClr val="27348B"/>
                </a:solidFill>
                <a:latin typeface="Corbel" panose="020B0503020204020204" pitchFamily="34" charset="0"/>
              </a:rPr>
              <a:t>přenášené</a:t>
            </a:r>
            <a:r>
              <a:rPr lang="sk-SK" sz="4000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sz="4000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klíšťaty</a:t>
            </a:r>
            <a:endParaRPr lang="sk-SK" sz="4000" b="1" dirty="0">
              <a:solidFill>
                <a:srgbClr val="27348B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FF7277A-2983-4153-988C-FACA528E37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7AE7B288-8F86-7691-7B94-64FBD84886AF}"/>
              </a:ext>
            </a:extLst>
          </p:cNvPr>
          <p:cNvSpPr/>
          <p:nvPr/>
        </p:nvSpPr>
        <p:spPr>
          <a:xfrm>
            <a:off x="11209087" y="481465"/>
            <a:ext cx="108000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61AA8ECD-1D1B-E27F-5A39-6FBC562AA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6BECE782-E99C-F43D-AA8C-3C0E9A37E236}"/>
              </a:ext>
            </a:extLst>
          </p:cNvPr>
          <p:cNvSpPr txBox="1">
            <a:spLocks/>
          </p:cNvSpPr>
          <p:nvPr/>
        </p:nvSpPr>
        <p:spPr>
          <a:xfrm>
            <a:off x="472440" y="3429000"/>
            <a:ext cx="10515600" cy="3014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dirty="0"/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09ED1470-BB63-F382-1736-12ABA8EC3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C55531-3374-7E6E-1D62-BD3A8622E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15052" cy="435133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cs-CZ" sz="2000" dirty="0"/>
              <a:t>Myslet i na méně časté infekce: </a:t>
            </a:r>
            <a:r>
              <a:rPr lang="cs-CZ" sz="2000" b="1" dirty="0"/>
              <a:t>anaplazmózu, </a:t>
            </a:r>
            <a:r>
              <a:rPr lang="cs-CZ" sz="2000" b="1" dirty="0" err="1"/>
              <a:t>babesiózu</a:t>
            </a:r>
            <a:r>
              <a:rPr lang="cs-CZ" sz="2000" b="1" dirty="0"/>
              <a:t>, </a:t>
            </a:r>
            <a:r>
              <a:rPr lang="cs-CZ" sz="2000" b="1" dirty="0" err="1"/>
              <a:t>neoehrlichiózu</a:t>
            </a:r>
            <a:r>
              <a:rPr lang="cs-CZ" sz="2000" b="1" dirty="0"/>
              <a:t>, infekci </a:t>
            </a:r>
            <a:r>
              <a:rPr lang="cs-CZ" sz="2000" b="1" i="1" dirty="0"/>
              <a:t>B. </a:t>
            </a:r>
            <a:r>
              <a:rPr lang="cs-CZ" sz="2000" b="1" i="1" dirty="0" err="1"/>
              <a:t>miyamotoi</a:t>
            </a:r>
            <a:r>
              <a:rPr lang="cs-CZ" sz="2000" b="1" i="1" dirty="0"/>
              <a:t> </a:t>
            </a:r>
            <a:r>
              <a:rPr lang="cs-CZ" sz="2000" b="1" dirty="0"/>
              <a:t>či rickettsiózy</a:t>
            </a:r>
            <a:r>
              <a:rPr lang="cs-CZ" sz="2000" dirty="0"/>
              <a:t>.</a:t>
            </a:r>
          </a:p>
          <a:p>
            <a:pPr lvl="0">
              <a:lnSpc>
                <a:spcPct val="150000"/>
              </a:lnSpc>
            </a:pPr>
            <a:r>
              <a:rPr lang="cs-CZ" sz="2000" b="1" dirty="0" err="1"/>
              <a:t>Imunokompromitovaní</a:t>
            </a:r>
            <a:r>
              <a:rPr lang="cs-CZ" sz="2000" b="1" dirty="0"/>
              <a:t> pacienti</a:t>
            </a:r>
            <a:r>
              <a:rPr lang="cs-CZ" sz="2000" dirty="0"/>
              <a:t> mají vyšší riziko závažných a atypických průběhů.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Nejefektivnější prevence: </a:t>
            </a:r>
            <a:r>
              <a:rPr lang="cs-CZ" sz="2000" b="1" dirty="0"/>
              <a:t>ochrana před klíšťaty + časné odstranění klíštěte + očkování proti klíšťové encefalitidě</a:t>
            </a:r>
            <a:r>
              <a:rPr lang="cs-CZ" sz="2000" dirty="0"/>
              <a:t>.</a:t>
            </a:r>
          </a:p>
          <a:p>
            <a:pPr marL="0" lvl="0" indent="0">
              <a:lnSpc>
                <a:spcPct val="150000"/>
              </a:lnSpc>
              <a:buNone/>
              <a:defRPr sz="1800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276663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5145B-FFD2-6280-D70B-770119251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2B28C8-1E05-DEEC-C933-569D84BA5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„Naše“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klíště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Ixodes</a:t>
            </a:r>
            <a:r>
              <a:rPr lang="sk-SK" b="1" i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ricinus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72A8F63B-B9BA-8EF6-A2FA-81B387A16B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83EF6B97-60A0-802D-4DEE-9998541D6FFD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D7C9A970-EE55-28AB-02E2-806E4BACD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C2ED1F44-1D45-9AEA-2E2E-402773ED6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AA6C8C8-6B77-3FFE-BF74-CAEA64AC1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159" y="1515746"/>
            <a:ext cx="7236805" cy="511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32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BA871-6303-BE36-8EB2-DFA0F61E3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110001-BF29-5343-62DC-7F4BAA9FD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Infekce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přenášené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i="1" dirty="0">
                <a:solidFill>
                  <a:srgbClr val="27348B"/>
                </a:solidFill>
                <a:latin typeface="Corbel" panose="020B0503020204020204" pitchFamily="34" charset="0"/>
              </a:rPr>
              <a:t>I. </a:t>
            </a:r>
            <a:r>
              <a:rPr lang="sk-SK" b="1" i="1" dirty="0" err="1">
                <a:solidFill>
                  <a:srgbClr val="27348B"/>
                </a:solidFill>
                <a:latin typeface="Corbel" panose="020B0503020204020204" pitchFamily="34" charset="0"/>
              </a:rPr>
              <a:t>ricinus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4FFFC9-FDFF-2DAE-0455-9BDBC01F6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  <a:defRPr sz="1800"/>
            </a:pPr>
            <a:r>
              <a:rPr lang="cs-CZ" b="1" dirty="0" err="1"/>
              <a:t>Lymeská</a:t>
            </a:r>
            <a:r>
              <a:rPr lang="cs-CZ" b="1" dirty="0"/>
              <a:t> </a:t>
            </a:r>
            <a:r>
              <a:rPr lang="cs-CZ" b="1" dirty="0" err="1"/>
              <a:t>borrelióza</a:t>
            </a:r>
            <a:endParaRPr lang="cs-CZ" b="1" dirty="0"/>
          </a:p>
          <a:p>
            <a:pPr marL="0" lvl="0" indent="0">
              <a:lnSpc>
                <a:spcPct val="150000"/>
              </a:lnSpc>
              <a:buNone/>
              <a:defRPr sz="1800"/>
            </a:pPr>
            <a:r>
              <a:rPr lang="cs-CZ" b="1" dirty="0"/>
              <a:t>Klíšťová meningoencefalitida 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dirty="0"/>
              <a:t>Anaplazmóza (lidská </a:t>
            </a:r>
            <a:r>
              <a:rPr lang="cs-CZ" dirty="0" err="1"/>
              <a:t>granulocytární</a:t>
            </a:r>
            <a:r>
              <a:rPr lang="cs-CZ" dirty="0"/>
              <a:t> anaplazmóza)</a:t>
            </a:r>
          </a:p>
          <a:p>
            <a:pPr marL="0" lvl="0" indent="0">
              <a:lnSpc>
                <a:spcPct val="150000"/>
              </a:lnSpc>
              <a:buNone/>
              <a:defRPr sz="1800"/>
            </a:pPr>
            <a:r>
              <a:rPr lang="cs-CZ" dirty="0"/>
              <a:t>Tularémie</a:t>
            </a:r>
          </a:p>
          <a:p>
            <a:pPr marL="0" lvl="0" indent="0">
              <a:lnSpc>
                <a:spcPct val="150000"/>
              </a:lnSpc>
              <a:buNone/>
              <a:defRPr sz="1800"/>
            </a:pPr>
            <a:r>
              <a:rPr lang="cs-CZ" dirty="0" err="1"/>
              <a:t>Babesióza</a:t>
            </a:r>
            <a:r>
              <a:rPr lang="cs-CZ" dirty="0"/>
              <a:t> (</a:t>
            </a:r>
            <a:r>
              <a:rPr lang="cs-CZ" i="1" dirty="0"/>
              <a:t>B. </a:t>
            </a:r>
            <a:r>
              <a:rPr lang="cs-CZ" i="1" dirty="0" err="1"/>
              <a:t>divergens</a:t>
            </a:r>
            <a:r>
              <a:rPr lang="cs-CZ" i="1" dirty="0"/>
              <a:t>, B. </a:t>
            </a:r>
            <a:r>
              <a:rPr lang="cs-CZ" i="1" dirty="0" err="1"/>
              <a:t>venatorum</a:t>
            </a:r>
            <a:r>
              <a:rPr lang="cs-CZ" dirty="0"/>
              <a:t>, vzácně </a:t>
            </a:r>
            <a:r>
              <a:rPr lang="cs-CZ" i="1" dirty="0"/>
              <a:t>B. </a:t>
            </a:r>
            <a:r>
              <a:rPr lang="cs-CZ" i="1" dirty="0" err="1"/>
              <a:t>mic</a:t>
            </a:r>
            <a:r>
              <a:rPr lang="cs-CZ" dirty="0" err="1"/>
              <a:t>roti</a:t>
            </a:r>
            <a:r>
              <a:rPr lang="cs-CZ" dirty="0"/>
              <a:t>)</a:t>
            </a:r>
          </a:p>
          <a:p>
            <a:pPr marL="0" lvl="0" indent="0">
              <a:lnSpc>
                <a:spcPct val="150000"/>
              </a:lnSpc>
              <a:buNone/>
              <a:defRPr sz="1800"/>
            </a:pPr>
            <a:r>
              <a:rPr lang="cs-CZ" dirty="0" err="1"/>
              <a:t>Borrelia</a:t>
            </a:r>
            <a:r>
              <a:rPr lang="cs-CZ" dirty="0"/>
              <a:t> </a:t>
            </a:r>
            <a:r>
              <a:rPr lang="cs-CZ" dirty="0" err="1"/>
              <a:t>miyamotoi</a:t>
            </a:r>
            <a:r>
              <a:rPr lang="cs-CZ" dirty="0"/>
              <a:t> (</a:t>
            </a:r>
            <a:r>
              <a:rPr lang="cs-CZ" dirty="0" err="1"/>
              <a:t>relabující</a:t>
            </a:r>
            <a:r>
              <a:rPr lang="cs-CZ" dirty="0"/>
              <a:t> horečka přenášená klíšťaty)</a:t>
            </a:r>
          </a:p>
          <a:p>
            <a:pPr marL="0" lvl="0" indent="0">
              <a:lnSpc>
                <a:spcPct val="150000"/>
              </a:lnSpc>
              <a:buNone/>
              <a:defRPr sz="1800"/>
            </a:pPr>
            <a:r>
              <a:rPr lang="cs-CZ" dirty="0" err="1"/>
              <a:t>Neohrlichióza</a:t>
            </a:r>
            <a:r>
              <a:rPr lang="cs-CZ" dirty="0"/>
              <a:t> (</a:t>
            </a:r>
            <a:r>
              <a:rPr lang="cs-CZ" dirty="0" err="1"/>
              <a:t>Neoehrlichia</a:t>
            </a:r>
            <a:r>
              <a:rPr lang="cs-CZ" dirty="0"/>
              <a:t> </a:t>
            </a:r>
            <a:r>
              <a:rPr lang="cs-CZ" dirty="0" err="1"/>
              <a:t>mukrensis</a:t>
            </a:r>
            <a:r>
              <a:rPr lang="cs-CZ" dirty="0"/>
              <a:t>)</a:t>
            </a:r>
          </a:p>
          <a:p>
            <a:pPr marL="0" lvl="0" indent="0">
              <a:lnSpc>
                <a:spcPct val="150000"/>
              </a:lnSpc>
              <a:buNone/>
              <a:defRPr sz="1800"/>
            </a:pPr>
            <a:r>
              <a:rPr lang="cs-CZ" dirty="0"/>
              <a:t>Rickettsiózy (R. </a:t>
            </a:r>
            <a:r>
              <a:rPr lang="cs-CZ" dirty="0" err="1"/>
              <a:t>helvetica</a:t>
            </a:r>
            <a:r>
              <a:rPr lang="cs-CZ" dirty="0"/>
              <a:t>, R. </a:t>
            </a:r>
            <a:r>
              <a:rPr lang="cs-CZ" dirty="0" err="1"/>
              <a:t>monacensis</a:t>
            </a:r>
            <a:r>
              <a:rPr lang="cs-CZ" dirty="0"/>
              <a:t>)</a:t>
            </a:r>
            <a:endParaRPr lang="cs-CZ" b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8452FC79-EC91-5814-B2EF-64F3D3DBF3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F77B2F1E-A8C5-08E2-D472-844E7666168D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322351AB-7199-8718-5A94-BE49EC61D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AFFD84E2-9C70-C52F-645E-DCADFF4DCF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58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BE6F1-C75A-68EA-F305-3F7F2BF0C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F8A03D-A740-1E0F-AD08-78B74D3BC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Klíšťová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encefalitida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E1D34E-5007-2064-4FE1-2505DAE81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849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dirty="0"/>
              <a:t>Jedna z </a:t>
            </a:r>
            <a:r>
              <a:rPr lang="cs-CZ" sz="2000" b="1" dirty="0"/>
              <a:t>nejvýznamnějších arboviróz</a:t>
            </a:r>
            <a:r>
              <a:rPr lang="cs-CZ" sz="2000" dirty="0"/>
              <a:t> vyskytujících se v </a:t>
            </a:r>
            <a:r>
              <a:rPr lang="cs-CZ" sz="2000" b="1" dirty="0"/>
              <a:t>ČR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Nejvýznamnější</a:t>
            </a:r>
            <a:r>
              <a:rPr lang="cs-CZ" sz="2000" dirty="0"/>
              <a:t> původce </a:t>
            </a:r>
            <a:r>
              <a:rPr lang="cs-CZ" sz="2000" b="1" dirty="0"/>
              <a:t>aseptických neuroinfekcí </a:t>
            </a:r>
            <a:r>
              <a:rPr lang="cs-CZ" sz="2000" dirty="0"/>
              <a:t>na našem území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Původce:</a:t>
            </a:r>
            <a:r>
              <a:rPr lang="cs-CZ" sz="2000" dirty="0"/>
              <a:t> RNA virus, 40-70 </a:t>
            </a:r>
            <a:r>
              <a:rPr lang="cs-CZ" sz="2000" dirty="0" err="1"/>
              <a:t>nm</a:t>
            </a:r>
            <a:r>
              <a:rPr lang="cs-CZ" sz="2000" dirty="0"/>
              <a:t>, čeleď </a:t>
            </a:r>
            <a:r>
              <a:rPr lang="cs-CZ" sz="2000" dirty="0" err="1"/>
              <a:t>Flaviviridae</a:t>
            </a:r>
            <a:endParaRPr lang="cs-CZ" sz="2000" dirty="0"/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Subtypy</a:t>
            </a:r>
            <a:r>
              <a:rPr lang="cs-CZ" sz="2000" dirty="0"/>
              <a:t>: evropský, dálněvýchodní a sibiřský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Rezervoár infekce</a:t>
            </a:r>
            <a:r>
              <a:rPr lang="cs-CZ" sz="2000" dirty="0"/>
              <a:t>: lesní a polní hlodavci, divoce žijící savci, ovce, kozy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Přenos: </a:t>
            </a:r>
            <a:r>
              <a:rPr lang="cs-CZ" sz="2000" dirty="0"/>
              <a:t>sáním klíštěte, tepelně neupravené mléko či mléčné produkty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0C5E20FA-9052-CC51-4CC9-7C25B767B8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97647FA0-0E6E-2EB5-7C37-BAC8DF1B125F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E69C00A9-DC55-46C2-9140-74F6193EE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AA7A58C6-A59A-0A5F-E864-D8B384D3DE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01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A9830-B164-A0C6-C652-949FB0418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0E28D3-7516-5CD2-2E5A-65B4ED928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Klíšťová</a:t>
            </a:r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encefalitida</a:t>
            </a:r>
            <a:endParaRPr lang="cs-CZ" i="1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0F7AFBC3-2484-BF22-512E-9891B0A7C9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D1482CFC-EAA1-050F-5881-F1377B3AF315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E9BCDE02-186B-55E7-DA5A-945FF76CF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A8334BD5-D8C1-0FBA-492B-203648E292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8E57455-0682-54A8-AB7E-B459ACD093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2960" y="1678496"/>
            <a:ext cx="7094809" cy="501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77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86CE1-5266-26C1-89AD-0F84F6ED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5DA9D3-6343-8EFB-DD08-4F4557B50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52933"/>
            <a:ext cx="10515600" cy="1325563"/>
          </a:xfrm>
        </p:spPr>
        <p:txBody>
          <a:bodyPr/>
          <a:lstStyle/>
          <a:p>
            <a:r>
              <a:rPr lang="sk-SK" b="1" dirty="0">
                <a:solidFill>
                  <a:srgbClr val="27348B"/>
                </a:solidFill>
                <a:latin typeface="Corbel" panose="020B0503020204020204" pitchFamily="34" charset="0"/>
              </a:rPr>
              <a:t>Klinické formy </a:t>
            </a:r>
            <a:r>
              <a:rPr lang="sk-SK" b="1" dirty="0" err="1">
                <a:solidFill>
                  <a:srgbClr val="27348B"/>
                </a:solidFill>
                <a:latin typeface="Corbel" panose="020B0503020204020204" pitchFamily="34" charset="0"/>
              </a:rPr>
              <a:t>infekce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1E85EB-99F5-90C5-87C9-114CAEF81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Inkubační doba: </a:t>
            </a:r>
            <a:r>
              <a:rPr lang="cs-CZ" sz="2000" dirty="0"/>
              <a:t>3-8 dnů (až 21)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 err="1"/>
              <a:t>Inaparentní</a:t>
            </a:r>
            <a:r>
              <a:rPr lang="cs-CZ" sz="2000" b="1" dirty="0"/>
              <a:t> forma </a:t>
            </a:r>
            <a:r>
              <a:rPr lang="cs-CZ" sz="2000" dirty="0"/>
              <a:t>(chybí klinické symptomy, ale dochází k </a:t>
            </a:r>
            <a:r>
              <a:rPr lang="cs-CZ" sz="2000" dirty="0" err="1"/>
              <a:t>sérokonverzi</a:t>
            </a:r>
            <a:r>
              <a:rPr lang="cs-CZ" sz="2000" dirty="0"/>
              <a:t>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Abortivní forma </a:t>
            </a:r>
            <a:r>
              <a:rPr lang="cs-CZ" sz="2000" dirty="0"/>
              <a:t>(pouze první fáze onemocnění, nedochází k neuroinfekci)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lang="cs-CZ" sz="2000" b="1" dirty="0"/>
              <a:t>Meningitická forma:</a:t>
            </a:r>
          </a:p>
          <a:p>
            <a:pPr>
              <a:lnSpc>
                <a:spcPct val="150000"/>
              </a:lnSpc>
              <a:defRPr sz="1800"/>
            </a:pPr>
            <a:r>
              <a:rPr lang="cs-CZ" sz="2000" b="1" dirty="0"/>
              <a:t>Meningoencefalitická forma</a:t>
            </a:r>
          </a:p>
          <a:p>
            <a:pPr>
              <a:lnSpc>
                <a:spcPct val="150000"/>
              </a:lnSpc>
              <a:defRPr sz="1800"/>
            </a:pPr>
            <a:r>
              <a:rPr lang="cs-CZ" sz="2000" b="1" dirty="0" err="1"/>
              <a:t>Meningoencefalomyelitická</a:t>
            </a:r>
            <a:r>
              <a:rPr lang="cs-CZ" sz="2000" b="1" dirty="0"/>
              <a:t> forma</a:t>
            </a:r>
            <a:endParaRPr lang="cs-CZ" sz="20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27B84C73-CB5D-02BD-E793-A419DDD0A9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1306175" y="0"/>
            <a:ext cx="885825" cy="6858000"/>
          </a:xfrm>
          <a:prstGeom prst="rect">
            <a:avLst/>
          </a:prstGeom>
        </p:spPr>
      </p:pic>
      <p:sp>
        <p:nvSpPr>
          <p:cNvPr id="5" name="Pravouholník 4">
            <a:extLst>
              <a:ext uri="{FF2B5EF4-FFF2-40B4-BE49-F238E27FC236}">
                <a16:creationId xmlns:a16="http://schemas.microsoft.com/office/drawing/2014/main" id="{CC6A6575-C445-DDCA-0532-95B4DADB67FD}"/>
              </a:ext>
            </a:extLst>
          </p:cNvPr>
          <p:cNvSpPr/>
          <p:nvPr/>
        </p:nvSpPr>
        <p:spPr>
          <a:xfrm>
            <a:off x="11216641" y="481465"/>
            <a:ext cx="975360" cy="1927628"/>
          </a:xfrm>
          <a:prstGeom prst="rect">
            <a:avLst/>
          </a:prstGeom>
          <a:solidFill>
            <a:srgbClr val="273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rgbClr val="27348B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84619205-47AF-DE61-1BF7-C63534B4A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611" y="664879"/>
            <a:ext cx="708952" cy="713172"/>
          </a:xfrm>
          <a:prstGeom prst="rect">
            <a:avLst/>
          </a:prstGeom>
        </p:spPr>
      </p:pic>
      <p:pic>
        <p:nvPicPr>
          <p:cNvPr id="7" name="Obrázok 8">
            <a:extLst>
              <a:ext uri="{FF2B5EF4-FFF2-40B4-BE49-F238E27FC236}">
                <a16:creationId xmlns:a16="http://schemas.microsoft.com/office/drawing/2014/main" id="{5B0F3B15-C2A1-6B47-7C2A-F3FD7E3573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2689" y="1561466"/>
            <a:ext cx="713742" cy="63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86129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</TotalTime>
  <Words>1609</Words>
  <Application>Microsoft Macintosh PowerPoint</Application>
  <PresentationFormat>Širokoúhlá obrazovka</PresentationFormat>
  <Paragraphs>264</Paragraphs>
  <Slides>44</Slides>
  <Notes>36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Corbel</vt:lpstr>
      <vt:lpstr>Hrot Premium</vt:lpstr>
      <vt:lpstr>Motív balíka Office</vt:lpstr>
      <vt:lpstr>Další infekce  přenášené klíšťaty</vt:lpstr>
      <vt:lpstr>„Naše“ klíště Ixodes ricinus</vt:lpstr>
      <vt:lpstr>„Naše“ klíště Ixodes ricinus</vt:lpstr>
      <vt:lpstr>„Naše“ klíště Ixodes ricinus</vt:lpstr>
      <vt:lpstr>„Naše“ klíště Ixodes ricinus</vt:lpstr>
      <vt:lpstr>Infekce přenášené I. ricinus</vt:lpstr>
      <vt:lpstr>Klíšťová encefalitida</vt:lpstr>
      <vt:lpstr>Klíšťová encefalitida</vt:lpstr>
      <vt:lpstr>Klinické formy infekce</vt:lpstr>
      <vt:lpstr>Kazuistika</vt:lpstr>
      <vt:lpstr>Kazuistika</vt:lpstr>
      <vt:lpstr>První (viremická) fáze infekce</vt:lpstr>
      <vt:lpstr>Druhá fáze infekce</vt:lpstr>
      <vt:lpstr>Meningeální syndrom</vt:lpstr>
      <vt:lpstr>Meningeální syndrom</vt:lpstr>
      <vt:lpstr>Meningoencefalitická forma</vt:lpstr>
      <vt:lpstr>Meningoencefalomyelitická forma</vt:lpstr>
      <vt:lpstr>Prezentace aplikace PowerPoint</vt:lpstr>
      <vt:lpstr>Prezentace aplikace PowerPoint</vt:lpstr>
      <vt:lpstr>Prezentace aplikace PowerPoint</vt:lpstr>
      <vt:lpstr>Terapie</vt:lpstr>
      <vt:lpstr>Lidská granulocytární anaplazmóza</vt:lpstr>
      <vt:lpstr>Lidská granulocytární anaplazmóza</vt:lpstr>
      <vt:lpstr>Kazuistika</vt:lpstr>
      <vt:lpstr>Kazuistika</vt:lpstr>
      <vt:lpstr>Kazuistika</vt:lpstr>
      <vt:lpstr>Kazuistika</vt:lpstr>
      <vt:lpstr>Kazuistika</vt:lpstr>
      <vt:lpstr>Kazuistika</vt:lpstr>
      <vt:lpstr>Kazuistika</vt:lpstr>
      <vt:lpstr>Relabující horečka přenášená klíšťaty</vt:lpstr>
      <vt:lpstr>Relabující horečka přenášená klíšťaty</vt:lpstr>
      <vt:lpstr>Neoehrlichióza</vt:lpstr>
      <vt:lpstr>Neoehrlichióza</vt:lpstr>
      <vt:lpstr>Neoehrlichióza</vt:lpstr>
      <vt:lpstr>Rickettsiózy</vt:lpstr>
      <vt:lpstr>Rickettsiózy</vt:lpstr>
      <vt:lpstr>Rickettsiózy</vt:lpstr>
      <vt:lpstr>Virus Alongshan</vt:lpstr>
      <vt:lpstr>Klíště Hyalomma marginatum</vt:lpstr>
      <vt:lpstr>Infekce přenášené klíšťaty Hyalomma</vt:lpstr>
      <vt:lpstr>Závěr</vt:lpstr>
      <vt:lpstr>Infekce přenášené klíšťaty</vt:lpstr>
      <vt:lpstr>Infekce přenášené klíšťaty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consectetuer adipiscing elit</dc:title>
  <dc:creator>Microsoft Office User</dc:creator>
  <cp:lastModifiedBy>Milan Trojánek</cp:lastModifiedBy>
  <cp:revision>10</cp:revision>
  <dcterms:created xsi:type="dcterms:W3CDTF">2022-09-21T11:03:56Z</dcterms:created>
  <dcterms:modified xsi:type="dcterms:W3CDTF">2026-09-01T12:46:02Z</dcterms:modified>
</cp:coreProperties>
</file>